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5"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39514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52004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223248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29210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407043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100341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16754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25737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396474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60577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69804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085998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76795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664536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0212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66876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24958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12426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72734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92182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803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16846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8684815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saul_adereth/5151261753" TargetMode="External"/><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107621760@N03/10668630046" TargetMode="External"/><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Big_red_apple.jpg" TargetMode="External"/><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548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1552341A-25EB-492C-9D7C-B90F799A3AFB}"/>
              </a:ext>
            </a:extLst>
          </p:cNvPr>
          <p:cNvSpPr txBox="1">
            <a:spLocks noChangeArrowheads="1"/>
          </p:cNvSpPr>
          <p:nvPr/>
        </p:nvSpPr>
        <p:spPr>
          <a:xfrm>
            <a:off x="381000" y="4572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solidFill>
                  <a:prstClr val="black"/>
                </a:solidFill>
                <a:latin typeface="Calibri"/>
              </a:rPr>
              <a:t>Signs of Stress</a:t>
            </a:r>
            <a:endParaRPr lang="en-US" dirty="0">
              <a:solidFill>
                <a:prstClr val="black"/>
              </a:solidFill>
              <a:latin typeface="Minion Pro SmBd"/>
            </a:endParaRPr>
          </a:p>
        </p:txBody>
      </p:sp>
      <p:sp>
        <p:nvSpPr>
          <p:cNvPr id="4" name="Rectangle 5">
            <a:extLst>
              <a:ext uri="{FF2B5EF4-FFF2-40B4-BE49-F238E27FC236}">
                <a16:creationId xmlns:a16="http://schemas.microsoft.com/office/drawing/2014/main" id="{B7DC2F00-0ADC-4AA1-977C-61BC073FE89D}"/>
              </a:ext>
            </a:extLst>
          </p:cNvPr>
          <p:cNvSpPr txBox="1">
            <a:spLocks noChangeArrowheads="1"/>
          </p:cNvSpPr>
          <p:nvPr/>
        </p:nvSpPr>
        <p:spPr>
          <a:xfrm>
            <a:off x="457200" y="17526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prstClr val="black"/>
                </a:solidFill>
                <a:latin typeface="Calibri"/>
              </a:rPr>
              <a:t>Physical</a:t>
            </a:r>
          </a:p>
          <a:p>
            <a:pPr lvl="1"/>
            <a:r>
              <a:rPr lang="en-US" dirty="0">
                <a:solidFill>
                  <a:prstClr val="black"/>
                </a:solidFill>
                <a:latin typeface="Calibri"/>
              </a:rPr>
              <a:t>Headaches</a:t>
            </a:r>
          </a:p>
          <a:p>
            <a:pPr lvl="1"/>
            <a:r>
              <a:rPr lang="en-US" dirty="0">
                <a:solidFill>
                  <a:prstClr val="black"/>
                </a:solidFill>
                <a:latin typeface="Calibri"/>
              </a:rPr>
              <a:t>Back pain</a:t>
            </a:r>
          </a:p>
          <a:p>
            <a:pPr lvl="1"/>
            <a:r>
              <a:rPr lang="en-US" dirty="0">
                <a:solidFill>
                  <a:prstClr val="black"/>
                </a:solidFill>
                <a:latin typeface="Calibri"/>
              </a:rPr>
              <a:t>Upset stomach</a:t>
            </a:r>
          </a:p>
          <a:p>
            <a:pPr lvl="1"/>
            <a:r>
              <a:rPr lang="en-US" dirty="0">
                <a:solidFill>
                  <a:prstClr val="black"/>
                </a:solidFill>
                <a:latin typeface="Calibri"/>
              </a:rPr>
              <a:t>Sleeping too much or too little</a:t>
            </a:r>
          </a:p>
          <a:p>
            <a:pPr lvl="1"/>
            <a:r>
              <a:rPr lang="en-US" dirty="0">
                <a:solidFill>
                  <a:prstClr val="black"/>
                </a:solidFill>
                <a:latin typeface="Calibri"/>
              </a:rPr>
              <a:t>High blood pressure</a:t>
            </a:r>
            <a:endParaRPr lang="en-US" dirty="0">
              <a:solidFill>
                <a:srgbClr val="014471"/>
              </a:solidFill>
              <a:latin typeface="Minion Pro"/>
            </a:endParaRPr>
          </a:p>
        </p:txBody>
      </p:sp>
    </p:spTree>
    <p:extLst>
      <p:ext uri="{BB962C8B-B14F-4D97-AF65-F5344CB8AC3E}">
        <p14:creationId xmlns:p14="http://schemas.microsoft.com/office/powerpoint/2010/main" val="378831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6D55825A-E73C-4B71-A71A-540B2A5385A6}"/>
              </a:ext>
            </a:extLst>
          </p:cNvPr>
          <p:cNvSpPr txBox="1">
            <a:spLocks noChangeArrowheads="1"/>
          </p:cNvSpPr>
          <p:nvPr/>
        </p:nvSpPr>
        <p:spPr>
          <a:xfrm>
            <a:off x="381000" y="4572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solidFill>
                  <a:prstClr val="black"/>
                </a:solidFill>
                <a:latin typeface="Calibri"/>
              </a:rPr>
              <a:t>Signs of Stress</a:t>
            </a:r>
            <a:endParaRPr lang="en-US" dirty="0">
              <a:solidFill>
                <a:prstClr val="black"/>
              </a:solidFill>
              <a:latin typeface="Minion Pro SmBd"/>
            </a:endParaRPr>
          </a:p>
        </p:txBody>
      </p:sp>
      <p:sp>
        <p:nvSpPr>
          <p:cNvPr id="4" name="Rectangle 5">
            <a:extLst>
              <a:ext uri="{FF2B5EF4-FFF2-40B4-BE49-F238E27FC236}">
                <a16:creationId xmlns:a16="http://schemas.microsoft.com/office/drawing/2014/main" id="{9CAF67B8-96FF-4711-B146-C4F91910F8D5}"/>
              </a:ext>
            </a:extLst>
          </p:cNvPr>
          <p:cNvSpPr txBox="1">
            <a:spLocks noChangeArrowheads="1"/>
          </p:cNvSpPr>
          <p:nvPr/>
        </p:nvSpPr>
        <p:spPr>
          <a:xfrm>
            <a:off x="457200" y="17526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014471"/>
              </a:solidFill>
              <a:latin typeface="Minion Pro"/>
            </a:endParaRPr>
          </a:p>
        </p:txBody>
      </p:sp>
      <p:sp>
        <p:nvSpPr>
          <p:cNvPr id="5" name="Rectangle 5">
            <a:extLst>
              <a:ext uri="{FF2B5EF4-FFF2-40B4-BE49-F238E27FC236}">
                <a16:creationId xmlns:a16="http://schemas.microsoft.com/office/drawing/2014/main" id="{DF60DD80-4584-4C6E-ACF9-52D0653B6D9A}"/>
              </a:ext>
            </a:extLst>
          </p:cNvPr>
          <p:cNvSpPr txBox="1">
            <a:spLocks noChangeArrowheads="1"/>
          </p:cNvSpPr>
          <p:nvPr/>
        </p:nvSpPr>
        <p:spPr>
          <a:xfrm>
            <a:off x="609600" y="19050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prstClr val="black"/>
                </a:solidFill>
                <a:latin typeface="Calibri"/>
              </a:rPr>
              <a:t>Mental</a:t>
            </a:r>
          </a:p>
          <a:p>
            <a:pPr lvl="1"/>
            <a:r>
              <a:rPr lang="en-US" dirty="0">
                <a:solidFill>
                  <a:prstClr val="black"/>
                </a:solidFill>
                <a:latin typeface="Calibri"/>
              </a:rPr>
              <a:t>Restlessness</a:t>
            </a:r>
          </a:p>
          <a:p>
            <a:pPr lvl="1"/>
            <a:r>
              <a:rPr lang="en-US" dirty="0">
                <a:solidFill>
                  <a:prstClr val="black"/>
                </a:solidFill>
                <a:latin typeface="Calibri"/>
              </a:rPr>
              <a:t>Worrying</a:t>
            </a:r>
          </a:p>
          <a:p>
            <a:pPr lvl="1"/>
            <a:r>
              <a:rPr lang="en-US" dirty="0">
                <a:solidFill>
                  <a:prstClr val="black"/>
                </a:solidFill>
                <a:latin typeface="Calibri"/>
              </a:rPr>
              <a:t>Irritability</a:t>
            </a:r>
          </a:p>
          <a:p>
            <a:pPr lvl="1"/>
            <a:r>
              <a:rPr lang="en-US" dirty="0">
                <a:solidFill>
                  <a:prstClr val="black"/>
                </a:solidFill>
                <a:latin typeface="Calibri"/>
              </a:rPr>
              <a:t>Indecision</a:t>
            </a:r>
          </a:p>
          <a:p>
            <a:pPr lvl="1"/>
            <a:r>
              <a:rPr lang="en-US" dirty="0">
                <a:solidFill>
                  <a:prstClr val="black"/>
                </a:solidFill>
                <a:latin typeface="Calibri"/>
              </a:rPr>
              <a:t>Forgetfulness</a:t>
            </a:r>
          </a:p>
          <a:p>
            <a:pPr>
              <a:buFont typeface="Arial" panose="020B0604020202020204" pitchFamily="34" charset="0"/>
              <a:buNone/>
            </a:pPr>
            <a:endParaRPr lang="en-US" sz="2000" dirty="0">
              <a:solidFill>
                <a:srgbClr val="014471"/>
              </a:solidFill>
              <a:latin typeface="Minion Pro"/>
            </a:endParaRPr>
          </a:p>
        </p:txBody>
      </p:sp>
      <p:pic>
        <p:nvPicPr>
          <p:cNvPr id="6" name="Picture 4" descr="Image Preview">
            <a:extLst>
              <a:ext uri="{FF2B5EF4-FFF2-40B4-BE49-F238E27FC236}">
                <a16:creationId xmlns:a16="http://schemas.microsoft.com/office/drawing/2014/main" id="{D4834CB7-04E7-48F7-9B33-5EC523862811}"/>
              </a:ext>
            </a:extLst>
          </p:cNvPr>
          <p:cNvPicPr>
            <a:picLocks noChangeAspect="1" noChangeArrowheads="1"/>
          </p:cNvPicPr>
          <p:nvPr/>
        </p:nvPicPr>
        <p:blipFill>
          <a:blip r:embed="rId2" cstate="print"/>
          <a:srcRect/>
          <a:stretch>
            <a:fillRect/>
          </a:stretch>
        </p:blipFill>
        <p:spPr bwMode="auto">
          <a:xfrm>
            <a:off x="5334000" y="1981200"/>
            <a:ext cx="2162175" cy="3276600"/>
          </a:xfrm>
          <a:prstGeom prst="rect">
            <a:avLst/>
          </a:prstGeom>
          <a:ln>
            <a:noFill/>
          </a:ln>
          <a:effectLst>
            <a:softEdge rad="112500"/>
          </a:effectLst>
        </p:spPr>
      </p:pic>
    </p:spTree>
    <p:extLst>
      <p:ext uri="{BB962C8B-B14F-4D97-AF65-F5344CB8AC3E}">
        <p14:creationId xmlns:p14="http://schemas.microsoft.com/office/powerpoint/2010/main" val="255809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5424B71D-9487-4B01-9F2C-91B59B442654}"/>
              </a:ext>
            </a:extLst>
          </p:cNvPr>
          <p:cNvSpPr txBox="1">
            <a:spLocks noChangeArrowheads="1"/>
          </p:cNvSpPr>
          <p:nvPr/>
        </p:nvSpPr>
        <p:spPr>
          <a:xfrm>
            <a:off x="381000" y="838200"/>
            <a:ext cx="84582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solidFill>
                  <a:prstClr val="black"/>
                </a:solidFill>
                <a:latin typeface="Calibri"/>
              </a:rPr>
              <a:t>Signs of Stress</a:t>
            </a:r>
            <a:endParaRPr lang="en-US" dirty="0">
              <a:solidFill>
                <a:prstClr val="black"/>
              </a:solidFill>
              <a:latin typeface="Minion Pro SmBd"/>
            </a:endParaRPr>
          </a:p>
        </p:txBody>
      </p:sp>
      <p:sp>
        <p:nvSpPr>
          <p:cNvPr id="4" name="Rectangle 5">
            <a:extLst>
              <a:ext uri="{FF2B5EF4-FFF2-40B4-BE49-F238E27FC236}">
                <a16:creationId xmlns:a16="http://schemas.microsoft.com/office/drawing/2014/main" id="{8D393779-FBF2-457C-B640-8261230BA99F}"/>
              </a:ext>
            </a:extLst>
          </p:cNvPr>
          <p:cNvSpPr txBox="1">
            <a:spLocks noChangeArrowheads="1"/>
          </p:cNvSpPr>
          <p:nvPr/>
        </p:nvSpPr>
        <p:spPr>
          <a:xfrm>
            <a:off x="457200" y="16764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prstClr val="black"/>
                </a:solidFill>
                <a:latin typeface="Calibri"/>
              </a:rPr>
              <a:t>Behavioral</a:t>
            </a:r>
          </a:p>
          <a:p>
            <a:pPr lvl="1"/>
            <a:r>
              <a:rPr lang="en-US" dirty="0">
                <a:solidFill>
                  <a:prstClr val="black"/>
                </a:solidFill>
                <a:latin typeface="Calibri"/>
              </a:rPr>
              <a:t>Angry outbursts</a:t>
            </a:r>
          </a:p>
          <a:p>
            <a:pPr lvl="1"/>
            <a:r>
              <a:rPr lang="en-US" dirty="0">
                <a:solidFill>
                  <a:prstClr val="black"/>
                </a:solidFill>
                <a:latin typeface="Calibri"/>
              </a:rPr>
              <a:t>Social withdrawal</a:t>
            </a:r>
          </a:p>
          <a:p>
            <a:pPr lvl="1"/>
            <a:r>
              <a:rPr lang="en-US" dirty="0">
                <a:solidFill>
                  <a:prstClr val="black"/>
                </a:solidFill>
                <a:latin typeface="Calibri"/>
              </a:rPr>
              <a:t>Relationship conflicts</a:t>
            </a:r>
          </a:p>
          <a:p>
            <a:pPr lvl="1"/>
            <a:r>
              <a:rPr lang="en-US" dirty="0">
                <a:solidFill>
                  <a:prstClr val="black"/>
                </a:solidFill>
                <a:latin typeface="Calibri"/>
              </a:rPr>
              <a:t>Decreased productivity</a:t>
            </a:r>
          </a:p>
          <a:p>
            <a:pPr lvl="1"/>
            <a:r>
              <a:rPr lang="en-US" dirty="0">
                <a:solidFill>
                  <a:prstClr val="black"/>
                </a:solidFill>
                <a:latin typeface="Calibri"/>
              </a:rPr>
              <a:t>Blaming others</a:t>
            </a:r>
          </a:p>
          <a:p>
            <a:pPr lvl="1"/>
            <a:r>
              <a:rPr lang="en-US" dirty="0">
                <a:solidFill>
                  <a:prstClr val="black"/>
                </a:solidFill>
                <a:latin typeface="Calibri"/>
              </a:rPr>
              <a:t>Overreacting</a:t>
            </a:r>
            <a:endParaRPr lang="en-US" dirty="0">
              <a:solidFill>
                <a:srgbClr val="014471"/>
              </a:solidFill>
              <a:latin typeface="Minion Pro"/>
            </a:endParaRPr>
          </a:p>
        </p:txBody>
      </p:sp>
      <p:pic>
        <p:nvPicPr>
          <p:cNvPr id="5" name="Picture 2" descr="PostHolidayStress">
            <a:extLst>
              <a:ext uri="{FF2B5EF4-FFF2-40B4-BE49-F238E27FC236}">
                <a16:creationId xmlns:a16="http://schemas.microsoft.com/office/drawing/2014/main" id="{F2006C87-F4A9-4637-9EDF-91D4E5F790A7}"/>
              </a:ext>
            </a:extLst>
          </p:cNvPr>
          <p:cNvPicPr>
            <a:picLocks noChangeAspect="1" noChangeArrowheads="1"/>
          </p:cNvPicPr>
          <p:nvPr/>
        </p:nvPicPr>
        <p:blipFill>
          <a:blip r:embed="rId2" cstate="print"/>
          <a:srcRect/>
          <a:stretch>
            <a:fillRect/>
          </a:stretch>
        </p:blipFill>
        <p:spPr bwMode="auto">
          <a:xfrm>
            <a:off x="5618297" y="2438400"/>
            <a:ext cx="2401938" cy="2724150"/>
          </a:xfrm>
          <a:prstGeom prst="rect">
            <a:avLst/>
          </a:prstGeom>
          <a:ln>
            <a:noFill/>
          </a:ln>
          <a:effectLst>
            <a:softEdge rad="112500"/>
          </a:effectLst>
        </p:spPr>
      </p:pic>
    </p:spTree>
    <p:extLst>
      <p:ext uri="{BB962C8B-B14F-4D97-AF65-F5344CB8AC3E}">
        <p14:creationId xmlns:p14="http://schemas.microsoft.com/office/powerpoint/2010/main" val="122647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8DFF8FAC-039D-4866-A439-F012BEA74CE7}"/>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Stress and “Fight or Flight”</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3">
            <a:extLst>
              <a:ext uri="{FF2B5EF4-FFF2-40B4-BE49-F238E27FC236}">
                <a16:creationId xmlns:a16="http://schemas.microsoft.com/office/drawing/2014/main" id="{301C02CE-1E31-4DFD-8F7A-C9C2DE1E6BCE}"/>
              </a:ext>
            </a:extLst>
          </p:cNvPr>
          <p:cNvSpPr txBox="1">
            <a:spLocks noChangeArrowheads="1"/>
          </p:cNvSpPr>
          <p:nvPr/>
        </p:nvSpPr>
        <p:spPr>
          <a:xfrm>
            <a:off x="457200" y="1600200"/>
            <a:ext cx="8229600" cy="41148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Cortisol = “Stress Hormone”</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“Fight or Flight” </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Too much can cause:</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Problems with blood sugar</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You to be tired/weak</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Weight gain</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Muscle/joint pain</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Insomnia</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Impaired immune function</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Premature aging</a:t>
            </a:r>
          </a:p>
          <a:p>
            <a:pPr marL="742950" marR="0" lvl="1" indent="-28575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F38860B-F3A6-48F9-B417-24ACE0E68B1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4000" y="2057400"/>
            <a:ext cx="3429557" cy="2287488"/>
          </a:xfrm>
          <a:prstGeom prst="rect">
            <a:avLst/>
          </a:prstGeom>
        </p:spPr>
      </p:pic>
    </p:spTree>
    <p:extLst>
      <p:ext uri="{BB962C8B-B14F-4D97-AF65-F5344CB8AC3E}">
        <p14:creationId xmlns:p14="http://schemas.microsoft.com/office/powerpoint/2010/main" val="110313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D35B9900-2D64-4531-AD77-F46EB06A93AC}"/>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Short Term Effects of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72496D71-5707-4E3E-AE26-6E1404935263}"/>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heart rate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blood pressure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rate of breathing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muscle tension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perspiration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metabolic activity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54374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CEC1BAE5-76CA-4F32-883E-2B51691A309F}"/>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Long Term Effects of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E952169D-4191-498C-9DFC-868346815709}"/>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Hypertension (high blood pressure)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Chronic pain (muscle tension)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Suppressed immune system</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Colds and flu</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Symptoms of disease or illness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General sense of fatigue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Insomnia</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Depression</a:t>
            </a: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82B735C6-97B5-4A58-98A8-58802DD4FA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6175" y="2133599"/>
            <a:ext cx="2904424" cy="2590801"/>
          </a:xfrm>
          <a:prstGeom prst="rect">
            <a:avLst/>
          </a:prstGeom>
        </p:spPr>
      </p:pic>
    </p:spTree>
    <p:extLst>
      <p:ext uri="{BB962C8B-B14F-4D97-AF65-F5344CB8AC3E}">
        <p14:creationId xmlns:p14="http://schemas.microsoft.com/office/powerpoint/2010/main" val="365982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B1ABD575-1F73-4C9E-80D6-0832466BDCB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Stress and Disease</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03E107E4-090D-4950-A336-051267310013}"/>
              </a:ext>
            </a:extLst>
          </p:cNvPr>
          <p:cNvSpPr txBox="1">
            <a:spLocks noChangeArrowheads="1"/>
          </p:cNvSpPr>
          <p:nvPr/>
        </p:nvSpPr>
        <p:spPr>
          <a:xfrm>
            <a:off x="533400" y="1972192"/>
            <a:ext cx="7548563" cy="3666608"/>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a:ln>
                  <a:noFill/>
                </a:ln>
                <a:solidFill>
                  <a:sysClr val="windowText" lastClr="000000"/>
                </a:solidFill>
                <a:effectLst/>
                <a:uLnTx/>
                <a:uFillTx/>
                <a:latin typeface="Calibri"/>
                <a:ea typeface="+mn-ea"/>
                <a:cs typeface="+mn-cs"/>
              </a:rPr>
              <a:t>Eighty percent of visits to primary care physicians are due to chronic stress.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130" normalizeH="0" baseline="0" noProof="0">
                <a:ln>
                  <a:noFill/>
                </a:ln>
                <a:solidFill>
                  <a:sysClr val="windowText" lastClr="000000"/>
                </a:solidFill>
                <a:effectLst/>
                <a:uLnTx/>
                <a:uFillTx/>
                <a:latin typeface="Calibri"/>
                <a:ea typeface="+mn-ea"/>
                <a:cs typeface="+mn-cs"/>
              </a:rPr>
              <a:t>The relationship between stress and disease is no longer thought to be an association, but a direct causal link.</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13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96633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6C906B9B-C489-4B09-99D2-14B92367183C}"/>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Controlling the Controllable</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6" name="Oval 3">
            <a:extLst>
              <a:ext uri="{FF2B5EF4-FFF2-40B4-BE49-F238E27FC236}">
                <a16:creationId xmlns:a16="http://schemas.microsoft.com/office/drawing/2014/main" id="{713AC0D4-76F0-4B57-8CBA-D85F40AD7178}"/>
              </a:ext>
            </a:extLst>
          </p:cNvPr>
          <p:cNvSpPr txBox="1">
            <a:spLocks noChangeArrowheads="1"/>
          </p:cNvSpPr>
          <p:nvPr/>
        </p:nvSpPr>
        <p:spPr bwMode="auto">
          <a:xfrm>
            <a:off x="1905000" y="1981200"/>
            <a:ext cx="4648200" cy="2998232"/>
          </a:xfrm>
          <a:prstGeom prst="ellipse">
            <a:avLst/>
          </a:prstGeom>
          <a:solidFill>
            <a:srgbClr val="4BACC6">
              <a:lumMod val="50000"/>
            </a:srgbClr>
          </a:solidFill>
          <a:ln w="9525">
            <a:solidFill>
              <a:sysClr val="windowText" lastClr="000000"/>
            </a:solidFill>
            <a:round/>
            <a:headEnd/>
            <a:tailEnd/>
          </a:ln>
        </p:spPr>
        <p:txBody>
          <a:bodyPr vert="horz" wrap="none"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My attitude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My behavior</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My actions</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Text Box 5">
            <a:extLst>
              <a:ext uri="{FF2B5EF4-FFF2-40B4-BE49-F238E27FC236}">
                <a16:creationId xmlns:a16="http://schemas.microsoft.com/office/drawing/2014/main" id="{02338595-561C-451F-9E8F-CC0691F6DAED}"/>
              </a:ext>
            </a:extLst>
          </p:cNvPr>
          <p:cNvSpPr txBox="1">
            <a:spLocks noChangeArrowheads="1"/>
          </p:cNvSpPr>
          <p:nvPr/>
        </p:nvSpPr>
        <p:spPr bwMode="auto">
          <a:xfrm>
            <a:off x="515645" y="1844431"/>
            <a:ext cx="17526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Traffic</a:t>
            </a:r>
          </a:p>
        </p:txBody>
      </p:sp>
      <p:sp>
        <p:nvSpPr>
          <p:cNvPr id="8" name="Text Box 8">
            <a:extLst>
              <a:ext uri="{FF2B5EF4-FFF2-40B4-BE49-F238E27FC236}">
                <a16:creationId xmlns:a16="http://schemas.microsoft.com/office/drawing/2014/main" id="{6F3F4B51-AB29-4731-BE5C-A13F963F7932}"/>
              </a:ext>
            </a:extLst>
          </p:cNvPr>
          <p:cNvSpPr txBox="1">
            <a:spLocks noChangeArrowheads="1"/>
          </p:cNvSpPr>
          <p:nvPr/>
        </p:nvSpPr>
        <p:spPr bwMode="auto">
          <a:xfrm>
            <a:off x="0" y="3124200"/>
            <a:ext cx="17526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World events</a:t>
            </a:r>
          </a:p>
        </p:txBody>
      </p:sp>
      <p:sp>
        <p:nvSpPr>
          <p:cNvPr id="9" name="Text Box 6">
            <a:extLst>
              <a:ext uri="{FF2B5EF4-FFF2-40B4-BE49-F238E27FC236}">
                <a16:creationId xmlns:a16="http://schemas.microsoft.com/office/drawing/2014/main" id="{B93AAA95-5FA4-4F88-9163-5677D4E72E26}"/>
              </a:ext>
            </a:extLst>
          </p:cNvPr>
          <p:cNvSpPr txBox="1">
            <a:spLocks noChangeArrowheads="1"/>
          </p:cNvSpPr>
          <p:nvPr/>
        </p:nvSpPr>
        <p:spPr bwMode="auto">
          <a:xfrm>
            <a:off x="457200" y="4503694"/>
            <a:ext cx="1524000" cy="707886"/>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Attitudes of others</a:t>
            </a:r>
          </a:p>
        </p:txBody>
      </p:sp>
      <p:sp>
        <p:nvSpPr>
          <p:cNvPr id="10" name="Text Box 10">
            <a:extLst>
              <a:ext uri="{FF2B5EF4-FFF2-40B4-BE49-F238E27FC236}">
                <a16:creationId xmlns:a16="http://schemas.microsoft.com/office/drawing/2014/main" id="{ACF4CA3E-C1F4-4745-9098-C5B17D7BBB71}"/>
              </a:ext>
            </a:extLst>
          </p:cNvPr>
          <p:cNvSpPr txBox="1">
            <a:spLocks noChangeArrowheads="1"/>
          </p:cNvSpPr>
          <p:nvPr/>
        </p:nvSpPr>
        <p:spPr bwMode="auto">
          <a:xfrm>
            <a:off x="2667000" y="5251832"/>
            <a:ext cx="28956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The economy</a:t>
            </a:r>
          </a:p>
        </p:txBody>
      </p:sp>
      <p:sp>
        <p:nvSpPr>
          <p:cNvPr id="11" name="Text Box 7">
            <a:extLst>
              <a:ext uri="{FF2B5EF4-FFF2-40B4-BE49-F238E27FC236}">
                <a16:creationId xmlns:a16="http://schemas.microsoft.com/office/drawing/2014/main" id="{C1AA992B-E846-4681-B1AD-D68B961CD4B3}"/>
              </a:ext>
            </a:extLst>
          </p:cNvPr>
          <p:cNvSpPr txBox="1">
            <a:spLocks noChangeArrowheads="1"/>
          </p:cNvSpPr>
          <p:nvPr/>
        </p:nvSpPr>
        <p:spPr bwMode="auto">
          <a:xfrm>
            <a:off x="6019800" y="1844431"/>
            <a:ext cx="18288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Weather</a:t>
            </a:r>
          </a:p>
        </p:txBody>
      </p:sp>
      <p:sp>
        <p:nvSpPr>
          <p:cNvPr id="12" name="Text Box 11">
            <a:extLst>
              <a:ext uri="{FF2B5EF4-FFF2-40B4-BE49-F238E27FC236}">
                <a16:creationId xmlns:a16="http://schemas.microsoft.com/office/drawing/2014/main" id="{86A2A5DE-F6BC-46DE-A262-307E58BDF84A}"/>
              </a:ext>
            </a:extLst>
          </p:cNvPr>
          <p:cNvSpPr txBox="1">
            <a:spLocks noChangeArrowheads="1"/>
          </p:cNvSpPr>
          <p:nvPr/>
        </p:nvSpPr>
        <p:spPr bwMode="auto">
          <a:xfrm>
            <a:off x="6858000" y="3371910"/>
            <a:ext cx="19812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Globalization</a:t>
            </a:r>
          </a:p>
        </p:txBody>
      </p:sp>
      <p:sp>
        <p:nvSpPr>
          <p:cNvPr id="13" name="Text Box 9">
            <a:extLst>
              <a:ext uri="{FF2B5EF4-FFF2-40B4-BE49-F238E27FC236}">
                <a16:creationId xmlns:a16="http://schemas.microsoft.com/office/drawing/2014/main" id="{82BA978F-EE2B-45CB-99FF-322F35619EDC}"/>
              </a:ext>
            </a:extLst>
          </p:cNvPr>
          <p:cNvSpPr txBox="1">
            <a:spLocks noChangeArrowheads="1"/>
          </p:cNvSpPr>
          <p:nvPr/>
        </p:nvSpPr>
        <p:spPr bwMode="auto">
          <a:xfrm>
            <a:off x="6019800" y="4857637"/>
            <a:ext cx="18288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Technology </a:t>
            </a:r>
          </a:p>
        </p:txBody>
      </p:sp>
    </p:spTree>
    <p:extLst>
      <p:ext uri="{BB962C8B-B14F-4D97-AF65-F5344CB8AC3E}">
        <p14:creationId xmlns:p14="http://schemas.microsoft.com/office/powerpoint/2010/main" val="27115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8" grpId="0" autoUpdateAnimBg="0"/>
      <p:bldP spid="9" grpId="0" autoUpdateAnimBg="0"/>
      <p:bldP spid="10" grpId="0" autoUpdateAnimBg="0"/>
      <p:bldP spid="11" grpId="0" autoUpdateAnimBg="0"/>
      <p:bldP spid="12" grpId="0" autoUpdateAnimBg="0"/>
      <p:bldP spid="1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6104D589-38F4-4705-971F-3A8A8C8B299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Emotional Control</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3">
            <a:extLst>
              <a:ext uri="{FF2B5EF4-FFF2-40B4-BE49-F238E27FC236}">
                <a16:creationId xmlns:a16="http://schemas.microsoft.com/office/drawing/2014/main" id="{4E74E3AF-D06E-4779-BEBF-B57D11CB6AAE}"/>
              </a:ext>
            </a:extLst>
          </p:cNvPr>
          <p:cNvSpPr txBox="1">
            <a:spLocks noChangeArrowheads="1"/>
          </p:cNvSpPr>
          <p:nvPr/>
        </p:nvSpPr>
        <p:spPr>
          <a:xfrm>
            <a:off x="533400" y="1905000"/>
            <a:ext cx="31242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You don’t manage the situations which may be beyond your control. You manage your reaction to them.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AutoShape 38">
            <a:extLst>
              <a:ext uri="{FF2B5EF4-FFF2-40B4-BE49-F238E27FC236}">
                <a16:creationId xmlns:a16="http://schemas.microsoft.com/office/drawing/2014/main" id="{FA8E0D32-BC88-4476-A084-CAEC92758116}"/>
              </a:ext>
            </a:extLst>
          </p:cNvPr>
          <p:cNvSpPr>
            <a:spLocks noChangeArrowheads="1"/>
          </p:cNvSpPr>
          <p:nvPr/>
        </p:nvSpPr>
        <p:spPr bwMode="auto">
          <a:xfrm flipH="1" flipV="1">
            <a:off x="4191000" y="1371600"/>
            <a:ext cx="3810000" cy="914400"/>
          </a:xfrm>
          <a:prstGeom prst="curvedUpArrow">
            <a:avLst>
              <a:gd name="adj1" fmla="val 83333"/>
              <a:gd name="adj2" fmla="val 166667"/>
              <a:gd name="adj3" fmla="val 33333"/>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sp>
        <p:nvSpPr>
          <p:cNvPr id="6" name="AutoShape 37">
            <a:extLst>
              <a:ext uri="{FF2B5EF4-FFF2-40B4-BE49-F238E27FC236}">
                <a16:creationId xmlns:a16="http://schemas.microsoft.com/office/drawing/2014/main" id="{60D5C2D0-25E3-4F68-BF0A-F5E2025D9019}"/>
              </a:ext>
            </a:extLst>
          </p:cNvPr>
          <p:cNvSpPr>
            <a:spLocks noChangeArrowheads="1"/>
          </p:cNvSpPr>
          <p:nvPr/>
        </p:nvSpPr>
        <p:spPr bwMode="auto">
          <a:xfrm>
            <a:off x="4648200" y="4038600"/>
            <a:ext cx="3505200" cy="762000"/>
          </a:xfrm>
          <a:prstGeom prst="curvedUpArrow">
            <a:avLst>
              <a:gd name="adj1" fmla="val 92000"/>
              <a:gd name="adj2" fmla="val 184000"/>
              <a:gd name="adj3" fmla="val 33333"/>
            </a:avLst>
          </a:prstGeom>
          <a:solidFill>
            <a:srgbClr val="FF0000"/>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pic>
        <p:nvPicPr>
          <p:cNvPr id="7" name="Picture 31" descr="MMj02347340000[1]">
            <a:extLst>
              <a:ext uri="{FF2B5EF4-FFF2-40B4-BE49-F238E27FC236}">
                <a16:creationId xmlns:a16="http://schemas.microsoft.com/office/drawing/2014/main" id="{0BD58DEF-FC84-43C3-8463-56B2388175A3}"/>
              </a:ext>
            </a:extLst>
          </p:cNvPr>
          <p:cNvPicPr>
            <a:picLocks noChangeAspect="1" noChangeArrowheads="1" noCrop="1"/>
          </p:cNvPicPr>
          <p:nvPr/>
        </p:nvPicPr>
        <p:blipFill>
          <a:blip r:embed="rId2" cstate="print"/>
          <a:srcRect/>
          <a:stretch>
            <a:fillRect/>
          </a:stretch>
        </p:blipFill>
        <p:spPr>
          <a:xfrm>
            <a:off x="4114800" y="2514600"/>
            <a:ext cx="1447800" cy="1371600"/>
          </a:xfrm>
          <a:prstGeom prst="rect">
            <a:avLst/>
          </a:prstGeom>
          <a:noFill/>
        </p:spPr>
      </p:pic>
      <p:pic>
        <p:nvPicPr>
          <p:cNvPr id="8" name="Picture 33" descr="MMj02346730000[1]">
            <a:extLst>
              <a:ext uri="{FF2B5EF4-FFF2-40B4-BE49-F238E27FC236}">
                <a16:creationId xmlns:a16="http://schemas.microsoft.com/office/drawing/2014/main" id="{009ECF4D-E7FD-4EBB-8834-B16D821E7BB7}"/>
              </a:ext>
            </a:extLst>
          </p:cNvPr>
          <p:cNvPicPr>
            <a:picLocks noChangeAspect="1" noChangeArrowheads="1" noCrop="1"/>
          </p:cNvPicPr>
          <p:nvPr/>
        </p:nvPicPr>
        <p:blipFill>
          <a:blip r:embed="rId3" cstate="print"/>
          <a:srcRect/>
          <a:stretch>
            <a:fillRect/>
          </a:stretch>
        </p:blipFill>
        <p:spPr>
          <a:xfrm>
            <a:off x="6705600" y="2514600"/>
            <a:ext cx="1524000" cy="1371600"/>
          </a:xfrm>
          <a:prstGeom prst="rect">
            <a:avLst/>
          </a:prstGeom>
          <a:noFill/>
        </p:spPr>
      </p:pic>
    </p:spTree>
    <p:extLst>
      <p:ext uri="{BB962C8B-B14F-4D97-AF65-F5344CB8AC3E}">
        <p14:creationId xmlns:p14="http://schemas.microsoft.com/office/powerpoint/2010/main" val="377114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F7523C89-98D3-4344-B69E-970C9FE24359}"/>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Dealing with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Content Placeholder 11">
            <a:extLst>
              <a:ext uri="{FF2B5EF4-FFF2-40B4-BE49-F238E27FC236}">
                <a16:creationId xmlns:a16="http://schemas.microsoft.com/office/drawing/2014/main" id="{553E64B9-1242-4B52-81CE-C6C40B2615E8}"/>
              </a:ext>
            </a:extLst>
          </p:cNvPr>
          <p:cNvSpPr txBox="1">
            <a:spLocks/>
          </p:cNvSpPr>
          <p:nvPr/>
        </p:nvSpPr>
        <p:spPr>
          <a:xfrm>
            <a:off x="457200" y="1905000"/>
            <a:ext cx="7467600" cy="3810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Zapf Dingbats" charset="2"/>
              <a:buNone/>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    </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The best stress management program addresses both the causes of stress (</a:t>
            </a: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coping skills</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and the symptoms of stress (</a:t>
            </a: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relaxation skills</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to promote optimal wellbeing.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Coping skills:</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Increasing your awareness of the issue and work toward a peaceful resolution.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ysClr val="windowText" lastClr="000000"/>
                </a:solidFill>
                <a:effectLst/>
                <a:uLnTx/>
                <a:uFillTx/>
                <a:latin typeface="Calibri"/>
                <a:ea typeface="+mn-ea"/>
                <a:cs typeface="+mn-cs"/>
              </a:rPr>
              <a:t>Relaxation skills:</a:t>
            </a: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 Returning the body back to a sense of physiological homeostasis.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347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9" name="Rectangle 4">
            <a:extLst>
              <a:ext uri="{FF2B5EF4-FFF2-40B4-BE49-F238E27FC236}">
                <a16:creationId xmlns:a16="http://schemas.microsoft.com/office/drawing/2014/main" id="{08F34329-2775-41FA-A9BE-1E108EF24E46}"/>
              </a:ext>
            </a:extLst>
          </p:cNvPr>
          <p:cNvSpPr txBox="1">
            <a:spLocks noChangeArrowheads="1"/>
          </p:cNvSpPr>
          <p:nvPr/>
        </p:nvSpPr>
        <p:spPr>
          <a:xfrm>
            <a:off x="1143000" y="727075"/>
            <a:ext cx="6629400" cy="201295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900" cap="none" spc="30" normalizeH="0" baseline="0" noProof="0" dirty="0">
                <a:ln>
                  <a:noFill/>
                </a:ln>
                <a:solidFill>
                  <a:sysClr val="windowText" lastClr="000000"/>
                </a:solidFill>
                <a:effectLst/>
                <a:uLnTx/>
                <a:uFillTx/>
                <a:latin typeface="Calibri"/>
                <a:ea typeface="+mj-ea"/>
                <a:cs typeface="+mj-cs"/>
              </a:rPr>
              <a:t>Stress 101:</a:t>
            </a:r>
            <a:br>
              <a:rPr kumimoji="0" lang="en-US" sz="4800" b="1" i="0" u="none" strike="noStrike" kern="900" cap="none" spc="30" normalizeH="0" baseline="0" noProof="0" dirty="0">
                <a:ln>
                  <a:noFill/>
                </a:ln>
                <a:solidFill>
                  <a:sysClr val="windowText" lastClr="000000"/>
                </a:solidFill>
                <a:effectLst/>
                <a:uLnTx/>
                <a:uFillTx/>
                <a:latin typeface="Calibri"/>
                <a:ea typeface="+mj-ea"/>
                <a:cs typeface="+mj-cs"/>
              </a:rPr>
            </a:br>
            <a:r>
              <a:rPr kumimoji="0" lang="en-US" sz="4800" b="1" i="0" u="none" strike="noStrike" kern="900" cap="none" spc="30" normalizeH="0" baseline="0" noProof="0" dirty="0">
                <a:ln>
                  <a:noFill/>
                </a:ln>
                <a:solidFill>
                  <a:sysClr val="windowText" lastClr="000000"/>
                </a:solidFill>
                <a:effectLst/>
                <a:uLnTx/>
                <a:uFillTx/>
                <a:latin typeface="Calibri"/>
                <a:ea typeface="+mj-ea"/>
                <a:cs typeface="+mj-cs"/>
              </a:rPr>
              <a:t>Tools and Strategies for</a:t>
            </a:r>
            <a:br>
              <a:rPr kumimoji="0" lang="en-US" sz="4800" b="1" i="0" u="none" strike="noStrike" kern="900" cap="none" spc="30" normalizeH="0" baseline="0" noProof="0" dirty="0">
                <a:ln>
                  <a:noFill/>
                </a:ln>
                <a:solidFill>
                  <a:sysClr val="windowText" lastClr="000000"/>
                </a:solidFill>
                <a:effectLst/>
                <a:uLnTx/>
                <a:uFillTx/>
                <a:latin typeface="Calibri"/>
                <a:ea typeface="+mj-ea"/>
                <a:cs typeface="+mj-cs"/>
              </a:rPr>
            </a:br>
            <a:r>
              <a:rPr kumimoji="0" lang="en-US" sz="4800" b="1" i="0" u="none" strike="noStrike" kern="900" cap="none" spc="30" normalizeH="0" baseline="0" noProof="0" dirty="0">
                <a:ln>
                  <a:noFill/>
                </a:ln>
                <a:solidFill>
                  <a:sysClr val="windowText" lastClr="000000"/>
                </a:solidFill>
                <a:effectLst/>
                <a:uLnTx/>
                <a:uFillTx/>
                <a:latin typeface="Calibri"/>
                <a:ea typeface="+mj-ea"/>
                <a:cs typeface="+mj-cs"/>
              </a:rPr>
              <a:t>Managing Stress</a:t>
            </a:r>
          </a:p>
        </p:txBody>
      </p:sp>
      <p:pic>
        <p:nvPicPr>
          <p:cNvPr id="10" name="Picture 2" descr="C:\Users\KAH13\AppData\Local\Microsoft\Windows\Temporary Internet Files\Content.IE5\OTTUI5SI\3dw_tool[1].jpg">
            <a:extLst>
              <a:ext uri="{FF2B5EF4-FFF2-40B4-BE49-F238E27FC236}">
                <a16:creationId xmlns:a16="http://schemas.microsoft.com/office/drawing/2014/main" id="{A0A8E9E0-1075-41D0-B5E0-351410E2E6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775536"/>
            <a:ext cx="1955800" cy="195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D5CBD18-38DA-4781-B96C-26C2240D02F0}"/>
              </a:ext>
            </a:extLst>
          </p:cNvPr>
          <p:cNvSpPr/>
          <p:nvPr/>
        </p:nvSpPr>
        <p:spPr>
          <a:xfrm>
            <a:off x="2171700" y="5029200"/>
            <a:ext cx="4572000" cy="646331"/>
          </a:xfrm>
          <a:prstGeom prst="rect">
            <a:avLst/>
          </a:prstGeom>
        </p:spPr>
        <p:txBody>
          <a:bodyPr>
            <a:spAutoFit/>
          </a:bodyPr>
          <a:lstStyle/>
          <a:p>
            <a:pPr algn="ctr"/>
            <a:r>
              <a:rPr lang="en-US" dirty="0">
                <a:solidFill>
                  <a:prstClr val="black"/>
                </a:solidFill>
                <a:latin typeface="Calibri"/>
              </a:rPr>
              <a:t>Kimberly Hein-Beardsley, MS, LMFT, BCC, CHC</a:t>
            </a:r>
          </a:p>
          <a:p>
            <a:pPr algn="ctr"/>
            <a:r>
              <a:rPr lang="en-US" dirty="0">
                <a:solidFill>
                  <a:prstClr val="black"/>
                </a:solidFill>
                <a:latin typeface="Calibri"/>
              </a:rPr>
              <a:t>Quality Management &amp; Population Health</a:t>
            </a:r>
          </a:p>
        </p:txBody>
      </p:sp>
    </p:spTree>
    <p:extLst>
      <p:ext uri="{BB962C8B-B14F-4D97-AF65-F5344CB8AC3E}">
        <p14:creationId xmlns:p14="http://schemas.microsoft.com/office/powerpoint/2010/main" val="19575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65A3060A-5878-4A3C-8D43-147458E20C18}"/>
              </a:ext>
            </a:extLst>
          </p:cNvPr>
          <p:cNvSpPr txBox="1">
            <a:spLocks noChangeArrowheads="1"/>
          </p:cNvSpPr>
          <p:nvPr/>
        </p:nvSpPr>
        <p:spPr>
          <a:xfrm>
            <a:off x="304800" y="728404"/>
            <a:ext cx="4572000"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dirty="0">
                <a:ln>
                  <a:noFill/>
                </a:ln>
                <a:solidFill>
                  <a:sysClr val="windowText" lastClr="000000"/>
                </a:solidFill>
                <a:effectLst/>
                <a:uLnTx/>
                <a:uFillTx/>
                <a:latin typeface="Calibri"/>
                <a:ea typeface="+mj-ea"/>
                <a:cs typeface="+mj-cs"/>
              </a:rPr>
              <a:t>Tips for Managing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1C07DB19-47D4-4B79-B1FE-37E9377AE02D}"/>
              </a:ext>
            </a:extLst>
          </p:cNvPr>
          <p:cNvSpPr txBox="1">
            <a:spLocks noChangeArrowheads="1"/>
          </p:cNvSpPr>
          <p:nvPr/>
        </p:nvSpPr>
        <p:spPr>
          <a:xfrm>
            <a:off x="304800" y="1676400"/>
            <a:ext cx="8350068" cy="4191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Get moving!  Do moderate daily exercise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Eat a well-balanced diet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Limit sugar and caffeine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Avoid tobacco, alcohol and drugs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Get at least 7 hours of sleep at night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Practice deep breathing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the start of each day, make a list of things to do and then prioritize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Get up and move around once each hour at work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Write a daily positive affirmation on a post-it and read it to yourself at least twice a day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Make time for relaxation: listening to music, meditation or guided imagery, yoga, reading, deep breathing, ...</a:t>
            </a: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ACDCE288-6098-4C56-BB4C-BD6C99DE751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2600" y="1048447"/>
            <a:ext cx="2749280" cy="2061960"/>
          </a:xfrm>
          <a:prstGeom prst="rect">
            <a:avLst/>
          </a:prstGeom>
        </p:spPr>
      </p:pic>
    </p:spTree>
    <p:extLst>
      <p:ext uri="{BB962C8B-B14F-4D97-AF65-F5344CB8AC3E}">
        <p14:creationId xmlns:p14="http://schemas.microsoft.com/office/powerpoint/2010/main" val="121370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17686307-A267-41E3-BC31-0459D99654F1}"/>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Effective Coping Skills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83FB8D4E-10EF-4267-83A2-16EECBA38575}"/>
              </a:ext>
            </a:extLst>
          </p:cNvPr>
          <p:cNvSpPr txBox="1">
            <a:spLocks noChangeArrowheads="1"/>
          </p:cNvSpPr>
          <p:nvPr/>
        </p:nvSpPr>
        <p:spPr>
          <a:xfrm>
            <a:off x="535781"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Reframing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Comic Relief</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Time Management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Communication Skills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Information Seeking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Journaling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Hobbies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Social Support Groups</a:t>
            </a: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58847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9E4B68B2-7EBC-4E77-9CF4-C3E9FBFDA02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Effective Relaxation Techniques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532C6B57-0BFD-406D-BDAE-B45227241187}"/>
              </a:ext>
            </a:extLst>
          </p:cNvPr>
          <p:cNvSpPr txBox="1">
            <a:spLocks noChangeArrowheads="1"/>
          </p:cNvSpPr>
          <p:nvPr/>
        </p:nvSpPr>
        <p:spPr>
          <a:xfrm>
            <a:off x="533400" y="1524000"/>
            <a:ext cx="7467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Physical Exercise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Hatha Yoga</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Tai Chi</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Meditation (Centering)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Spiritual Practice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Diaphragmatic Breathing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Progressive Muscular Relaxation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Guided Mental Imagery</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Music Therapy</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descr="acupuncture_stress_management_center">
            <a:extLst>
              <a:ext uri="{FF2B5EF4-FFF2-40B4-BE49-F238E27FC236}">
                <a16:creationId xmlns:a16="http://schemas.microsoft.com/office/drawing/2014/main" id="{BC7A466C-2263-41F1-885E-89519B1C4F75}"/>
              </a:ext>
            </a:extLst>
          </p:cNvPr>
          <p:cNvPicPr>
            <a:picLocks noChangeAspect="1" noChangeArrowheads="1"/>
          </p:cNvPicPr>
          <p:nvPr/>
        </p:nvPicPr>
        <p:blipFill>
          <a:blip r:embed="rId2" cstate="print"/>
          <a:srcRect/>
          <a:stretch>
            <a:fillRect/>
          </a:stretch>
        </p:blipFill>
        <p:spPr bwMode="auto">
          <a:xfrm>
            <a:off x="6172200" y="1676400"/>
            <a:ext cx="2146300" cy="3200400"/>
          </a:xfrm>
          <a:prstGeom prst="rect">
            <a:avLst/>
          </a:prstGeom>
          <a:ln>
            <a:noFill/>
          </a:ln>
          <a:effectLst>
            <a:softEdge rad="112500"/>
          </a:effectLst>
        </p:spPr>
      </p:pic>
    </p:spTree>
    <p:extLst>
      <p:ext uri="{BB962C8B-B14F-4D97-AF65-F5344CB8AC3E}">
        <p14:creationId xmlns:p14="http://schemas.microsoft.com/office/powerpoint/2010/main" val="366258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5321AAA5-6A9C-4723-ABCE-01699FA6E6D2}"/>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Positive Effects of Techniques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4ACDB99D-C94F-4582-BBC2-765DCA917B46}"/>
              </a:ext>
            </a:extLst>
          </p:cNvPr>
          <p:cNvSpPr txBox="1">
            <a:spLocks noChangeArrowheads="1"/>
          </p:cNvSpPr>
          <p:nvPr/>
        </p:nvSpPr>
        <p:spPr>
          <a:xfrm>
            <a:off x="533400" y="1905000"/>
            <a:ext cx="74676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Reduces muscle tension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Builds up body defenses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Prevents burn out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Improved concentration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Greater ability to handle problems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More efficiency in daily activities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descr="type_relaxation">
            <a:extLst>
              <a:ext uri="{FF2B5EF4-FFF2-40B4-BE49-F238E27FC236}">
                <a16:creationId xmlns:a16="http://schemas.microsoft.com/office/drawing/2014/main" id="{BFF1F8E3-7010-4A8F-940B-CD5403251DBC}"/>
              </a:ext>
            </a:extLst>
          </p:cNvPr>
          <p:cNvPicPr>
            <a:picLocks noChangeAspect="1" noChangeArrowheads="1"/>
          </p:cNvPicPr>
          <p:nvPr/>
        </p:nvPicPr>
        <p:blipFill>
          <a:blip r:embed="rId2" cstate="print"/>
          <a:srcRect/>
          <a:stretch>
            <a:fillRect/>
          </a:stretch>
        </p:blipFill>
        <p:spPr bwMode="auto">
          <a:xfrm>
            <a:off x="5486400" y="1848220"/>
            <a:ext cx="3317875" cy="2190750"/>
          </a:xfrm>
          <a:prstGeom prst="rect">
            <a:avLst/>
          </a:prstGeom>
          <a:ln>
            <a:noFill/>
          </a:ln>
          <a:effectLst>
            <a:softEdge rad="112500"/>
          </a:effectLst>
        </p:spPr>
      </p:pic>
    </p:spTree>
    <p:extLst>
      <p:ext uri="{BB962C8B-B14F-4D97-AF65-F5344CB8AC3E}">
        <p14:creationId xmlns:p14="http://schemas.microsoft.com/office/powerpoint/2010/main" val="373674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F7EC68E5-71D2-4751-892D-9EDF44AE7F01}"/>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Five Greatest Stress Resistors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3">
            <a:extLst>
              <a:ext uri="{FF2B5EF4-FFF2-40B4-BE49-F238E27FC236}">
                <a16:creationId xmlns:a16="http://schemas.microsoft.com/office/drawing/2014/main" id="{D80F1A67-3F3F-44BE-BFDB-B49EC067FEE8}"/>
              </a:ext>
            </a:extLst>
          </p:cNvPr>
          <p:cNvSpPr txBox="1">
            <a:spLocks noChangeArrowheads="1"/>
          </p:cNvSpPr>
          <p:nvPr/>
        </p:nvSpPr>
        <p:spPr>
          <a:xfrm>
            <a:off x="533400" y="2057400"/>
            <a:ext cx="7467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Optimistic yet realistic outlook.</a:t>
            </a:r>
          </a:p>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Open communication.</a:t>
            </a:r>
          </a:p>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Focused attention to priorities.</a:t>
            </a:r>
          </a:p>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Openness to learn and try new ways to increase effectiveness.</a:t>
            </a:r>
          </a:p>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Healthful, balanced lifestyle.</a:t>
            </a:r>
          </a:p>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831783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2F8816B0-F098-4A13-97D5-00776AC4A6E2}"/>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Your Plan</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3">
            <a:extLst>
              <a:ext uri="{FF2B5EF4-FFF2-40B4-BE49-F238E27FC236}">
                <a16:creationId xmlns:a16="http://schemas.microsoft.com/office/drawing/2014/main" id="{F0A5732C-180E-4AA1-8974-3C0CFDE43228}"/>
              </a:ext>
            </a:extLst>
          </p:cNvPr>
          <p:cNvSpPr txBox="1">
            <a:spLocks noChangeArrowheads="1"/>
          </p:cNvSpPr>
          <p:nvPr/>
        </p:nvSpPr>
        <p:spPr>
          <a:xfrm>
            <a:off x="533400" y="2743200"/>
            <a:ext cx="7467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marR="0" lvl="0" indent="-609600" algn="ctr" defTabSz="914400" rtl="0" eaLnBrk="1" fontAlgn="auto" latinLnBrk="0" hangingPunct="1">
              <a:lnSpc>
                <a:spcPct val="100000"/>
              </a:lnSpc>
              <a:spcBef>
                <a:spcPct val="20000"/>
              </a:spcBef>
              <a:spcAft>
                <a:spcPts val="0"/>
              </a:spcAft>
              <a:buClr>
                <a:srgbClr val="C0504D"/>
              </a:buClr>
              <a:buSzTx/>
              <a:buFont typeface="Arial" panose="020B0604020202020204" pitchFamily="34" charset="0"/>
              <a:buNone/>
              <a:tabLst/>
              <a:defRPr/>
            </a:pPr>
            <a:r>
              <a:rPr kumimoji="0" lang="en-US" sz="2800" b="1" i="1" u="none" strike="noStrike" kern="1200" cap="none" spc="0" normalizeH="0" baseline="0" noProof="0">
                <a:ln>
                  <a:noFill/>
                </a:ln>
                <a:solidFill>
                  <a:sysClr val="windowText" lastClr="000000"/>
                </a:solidFill>
                <a:effectLst/>
                <a:uLnTx/>
                <a:uFillTx/>
                <a:latin typeface="Calibri"/>
                <a:ea typeface="+mn-ea"/>
                <a:cs typeface="+mn-cs"/>
              </a:rPr>
              <a:t>What will you do to manage the stress in your life?</a:t>
            </a:r>
          </a:p>
          <a:p>
            <a:pPr marL="609600" marR="0" lvl="0" indent="-609600" algn="l" defTabSz="914400" rtl="0" eaLnBrk="1" fontAlgn="auto" latinLnBrk="0" hangingPunct="1">
              <a:lnSpc>
                <a:spcPct val="100000"/>
              </a:lnSpc>
              <a:spcBef>
                <a:spcPct val="20000"/>
              </a:spcBef>
              <a:spcAft>
                <a:spcPts val="0"/>
              </a:spcAft>
              <a:buClr>
                <a:srgbClr val="C0504D"/>
              </a:buClr>
              <a:buSzTx/>
              <a:buFont typeface="Zapf Dingbats" charset="2"/>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84411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5">
            <a:extLst>
              <a:ext uri="{FF2B5EF4-FFF2-40B4-BE49-F238E27FC236}">
                <a16:creationId xmlns:a16="http://schemas.microsoft.com/office/drawing/2014/main" id="{788E7668-0EF2-451F-AA18-F3C914C98866}"/>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4" name="Picture 2" descr="C:\Users\KAH13\AppData\Local\Microsoft\Windows\Temporary Internet Files\Content.IE5\JDS2I6MV\questions[1].jpg">
            <a:extLst>
              <a:ext uri="{FF2B5EF4-FFF2-40B4-BE49-F238E27FC236}">
                <a16:creationId xmlns:a16="http://schemas.microsoft.com/office/drawing/2014/main" id="{E396CE8B-A246-47C8-880F-C9E7C5EDC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799"/>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8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21327BE6-F3EE-4D52-9241-C035730D6877}"/>
              </a:ext>
            </a:extLst>
          </p:cNvPr>
          <p:cNvSpPr txBox="1">
            <a:spLocks noChangeArrowheads="1"/>
          </p:cNvSpPr>
          <p:nvPr/>
        </p:nvSpPr>
        <p:spPr>
          <a:xfrm>
            <a:off x="304800" y="762000"/>
            <a:ext cx="84582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Overview</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D9189AEB-8D94-41AD-A8CD-139697593FC3}"/>
              </a:ext>
            </a:extLst>
          </p:cNvPr>
          <p:cNvSpPr txBox="1">
            <a:spLocks noChangeArrowheads="1"/>
          </p:cNvSpPr>
          <p:nvPr/>
        </p:nvSpPr>
        <p:spPr>
          <a:xfrm>
            <a:off x="457200" y="1905000"/>
            <a:ext cx="74676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Stress Facts &amp; Stats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Signs and Causes of Stress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Coping Strategies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Relaxation Techniques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98336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pic>
        <p:nvPicPr>
          <p:cNvPr id="3" name="Picture 2" descr="MCj02166820000[1]">
            <a:extLst>
              <a:ext uri="{FF2B5EF4-FFF2-40B4-BE49-F238E27FC236}">
                <a16:creationId xmlns:a16="http://schemas.microsoft.com/office/drawing/2014/main" id="{1DFAE1FB-8263-4DF6-8F5C-2EB728CA30BF}"/>
              </a:ext>
            </a:extLst>
          </p:cNvPr>
          <p:cNvPicPr>
            <a:picLocks noChangeAspect="1" noChangeArrowheads="1"/>
          </p:cNvPicPr>
          <p:nvPr/>
        </p:nvPicPr>
        <p:blipFill>
          <a:blip r:embed="rId2" cstate="print"/>
          <a:srcRect/>
          <a:stretch>
            <a:fillRect/>
          </a:stretch>
        </p:blipFill>
        <p:spPr bwMode="auto">
          <a:xfrm>
            <a:off x="2286000" y="914400"/>
            <a:ext cx="4309159" cy="3733799"/>
          </a:xfrm>
          <a:prstGeom prst="rect">
            <a:avLst/>
          </a:prstGeom>
          <a:noFill/>
          <a:ln w="9525">
            <a:noFill/>
            <a:miter lim="800000"/>
            <a:headEnd/>
            <a:tailEnd/>
          </a:ln>
        </p:spPr>
      </p:pic>
      <p:sp>
        <p:nvSpPr>
          <p:cNvPr id="4" name="Rectangle 5">
            <a:extLst>
              <a:ext uri="{FF2B5EF4-FFF2-40B4-BE49-F238E27FC236}">
                <a16:creationId xmlns:a16="http://schemas.microsoft.com/office/drawing/2014/main" id="{D845D4B3-EF1E-4DD9-915A-7E77CB6C1D76}"/>
              </a:ext>
            </a:extLst>
          </p:cNvPr>
          <p:cNvSpPr txBox="1">
            <a:spLocks noChangeArrowheads="1"/>
          </p:cNvSpPr>
          <p:nvPr/>
        </p:nvSpPr>
        <p:spPr bwMode="auto">
          <a:xfrm>
            <a:off x="1600200" y="4800600"/>
            <a:ext cx="57912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00100" lvl="1" indent="-342900">
              <a:lnSpc>
                <a:spcPct val="90000"/>
              </a:lnSpc>
              <a:spcBef>
                <a:spcPct val="20000"/>
              </a:spcBef>
            </a:pPr>
            <a:r>
              <a:rPr lang="en-US" sz="2400" kern="0" dirty="0">
                <a:solidFill>
                  <a:prstClr val="black"/>
                </a:solidFill>
                <a:latin typeface="Calibri"/>
              </a:rPr>
              <a:t>“I don’t plan to stop burning the</a:t>
            </a:r>
          </a:p>
          <a:p>
            <a:pPr marL="800100" lvl="1" indent="-342900">
              <a:lnSpc>
                <a:spcPct val="90000"/>
              </a:lnSpc>
              <a:spcBef>
                <a:spcPct val="20000"/>
              </a:spcBef>
            </a:pPr>
            <a:r>
              <a:rPr lang="en-US" sz="2400" kern="0" dirty="0">
                <a:solidFill>
                  <a:prstClr val="black"/>
                </a:solidFill>
                <a:latin typeface="Calibri"/>
              </a:rPr>
              <a:t>candle at both ends – I’m here so you</a:t>
            </a:r>
          </a:p>
          <a:p>
            <a:pPr marL="800100" lvl="1" indent="-342900">
              <a:lnSpc>
                <a:spcPct val="90000"/>
              </a:lnSpc>
              <a:spcBef>
                <a:spcPct val="20000"/>
              </a:spcBef>
            </a:pPr>
            <a:r>
              <a:rPr lang="en-US" sz="2400" kern="0" dirty="0">
                <a:solidFill>
                  <a:prstClr val="black"/>
                </a:solidFill>
                <a:latin typeface="Calibri"/>
              </a:rPr>
              <a:t>can tell me where to get more wax.”</a:t>
            </a:r>
          </a:p>
        </p:txBody>
      </p:sp>
    </p:spTree>
    <p:extLst>
      <p:ext uri="{BB962C8B-B14F-4D97-AF65-F5344CB8AC3E}">
        <p14:creationId xmlns:p14="http://schemas.microsoft.com/office/powerpoint/2010/main" val="283735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ABABB895-EA9A-4509-A35A-D7735BB1B87F}"/>
              </a:ext>
            </a:extLst>
          </p:cNvPr>
          <p:cNvSpPr txBox="1">
            <a:spLocks noChangeArrowheads="1"/>
          </p:cNvSpPr>
          <p:nvPr/>
        </p:nvSpPr>
        <p:spPr>
          <a:xfrm>
            <a:off x="304800" y="6096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One Nation Under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C6DC48EC-7FD5-41EB-8AA9-3F4F374D9263}"/>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Worksite Stress Facts: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Up to 60% of all absences are caused by stress.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72% of US workers report emotional stress is pervasive in the worksite.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More heart attacks occur on Monday mornings than any other day of the week.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47278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E85A47B1-67C9-41E7-8A75-A0423A7BD585}"/>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Stress Quiz</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8C18D415-4E02-41CB-99C3-8DBB2A718113}"/>
              </a:ext>
            </a:extLst>
          </p:cNvPr>
          <p:cNvSpPr>
            <a:spLocks noChangeArrowheads="1"/>
          </p:cNvSpPr>
          <p:nvPr/>
        </p:nvSpPr>
        <p:spPr bwMode="auto">
          <a:xfrm>
            <a:off x="533400" y="1676400"/>
            <a:ext cx="6705600" cy="4343400"/>
          </a:xfrm>
          <a:prstGeom prst="rect">
            <a:avLst/>
          </a:prstGeom>
          <a:noFill/>
          <a:ln w="9525">
            <a:noFill/>
            <a:miter lim="800000"/>
            <a:headEnd/>
            <a:tailEnd/>
          </a:ln>
        </p:spPr>
        <p:txBody>
          <a:bodyPr/>
          <a:lstStyle/>
          <a:p>
            <a:pPr marL="533400" indent="-533400">
              <a:spcBef>
                <a:spcPct val="20000"/>
              </a:spcBef>
              <a:buClr>
                <a:srgbClr val="CCECFF"/>
              </a:buClr>
              <a:buSzPct val="75000"/>
              <a:buFont typeface="Zapf Dingbats" charset="2"/>
              <a:buNone/>
            </a:pPr>
            <a:r>
              <a:rPr lang="en-US" sz="2400" dirty="0">
                <a:solidFill>
                  <a:prstClr val="black"/>
                </a:solidFill>
                <a:latin typeface="Calibri"/>
              </a:rPr>
              <a:t>1</a:t>
            </a:r>
            <a:r>
              <a:rPr lang="en-US" sz="2800" dirty="0">
                <a:solidFill>
                  <a:prstClr val="black"/>
                </a:solidFill>
                <a:latin typeface="Calibri"/>
              </a:rPr>
              <a:t>.   Which day of the week are employees most productive according to corporate executives?</a:t>
            </a:r>
          </a:p>
          <a:p>
            <a:pPr marL="914400" lvl="1" indent="-457200">
              <a:spcBef>
                <a:spcPct val="20000"/>
              </a:spcBef>
              <a:buFont typeface="Zapf Dingbats" charset="2"/>
              <a:buAutoNum type="alphaLcPeriod"/>
            </a:pPr>
            <a:r>
              <a:rPr lang="en-US" sz="2800" dirty="0">
                <a:solidFill>
                  <a:prstClr val="black"/>
                </a:solidFill>
                <a:latin typeface="Calibri"/>
              </a:rPr>
              <a:t>Monday</a:t>
            </a:r>
          </a:p>
          <a:p>
            <a:pPr marL="914400" lvl="1" indent="-457200">
              <a:spcBef>
                <a:spcPct val="20000"/>
              </a:spcBef>
              <a:buFont typeface="Zapf Dingbats" charset="2"/>
              <a:buAutoNum type="alphaLcPeriod"/>
            </a:pPr>
            <a:r>
              <a:rPr lang="en-US" sz="2800" dirty="0">
                <a:solidFill>
                  <a:prstClr val="black"/>
                </a:solidFill>
                <a:latin typeface="Calibri"/>
              </a:rPr>
              <a:t>Tuesday</a:t>
            </a:r>
          </a:p>
          <a:p>
            <a:pPr marL="914400" lvl="1" indent="-457200">
              <a:spcBef>
                <a:spcPct val="20000"/>
              </a:spcBef>
              <a:buFont typeface="Zapf Dingbats" charset="2"/>
              <a:buAutoNum type="alphaLcPeriod"/>
            </a:pPr>
            <a:r>
              <a:rPr lang="en-US" sz="2800" dirty="0">
                <a:solidFill>
                  <a:prstClr val="black"/>
                </a:solidFill>
                <a:latin typeface="Calibri"/>
              </a:rPr>
              <a:t>Wednesday </a:t>
            </a:r>
          </a:p>
          <a:p>
            <a:pPr marL="914400" lvl="1" indent="-457200">
              <a:spcBef>
                <a:spcPct val="20000"/>
              </a:spcBef>
              <a:buFont typeface="Zapf Dingbats" charset="2"/>
              <a:buAutoNum type="alphaLcPeriod"/>
            </a:pPr>
            <a:r>
              <a:rPr lang="en-US" sz="2800" dirty="0">
                <a:solidFill>
                  <a:prstClr val="black"/>
                </a:solidFill>
                <a:latin typeface="Calibri"/>
              </a:rPr>
              <a:t>Thursday</a:t>
            </a:r>
          </a:p>
          <a:p>
            <a:pPr marL="914400" lvl="1" indent="-457200">
              <a:spcBef>
                <a:spcPct val="20000"/>
              </a:spcBef>
              <a:buFont typeface="Zapf Dingbats" charset="2"/>
              <a:buAutoNum type="alphaLcPeriod"/>
            </a:pPr>
            <a:r>
              <a:rPr lang="en-US" sz="2800" dirty="0">
                <a:solidFill>
                  <a:prstClr val="black"/>
                </a:solidFill>
                <a:latin typeface="Calibri"/>
              </a:rPr>
              <a:t>Friday</a:t>
            </a:r>
          </a:p>
          <a:p>
            <a:pPr marL="533400" indent="-533400">
              <a:spcBef>
                <a:spcPct val="20000"/>
              </a:spcBef>
              <a:buClr>
                <a:srgbClr val="CCECFF"/>
              </a:buClr>
              <a:buSzPct val="75000"/>
              <a:buFont typeface="Zapf Dingbats" charset="2"/>
              <a:buNone/>
            </a:pPr>
            <a:endParaRPr lang="en-US" sz="2400" dirty="0">
              <a:solidFill>
                <a:prstClr val="black"/>
              </a:solidFill>
              <a:latin typeface="Trebuchet MS" pitchFamily="34" charset="0"/>
            </a:endParaRPr>
          </a:p>
        </p:txBody>
      </p:sp>
      <p:pic>
        <p:nvPicPr>
          <p:cNvPr id="5" name="Picture 2" descr="C:\Documents and Settings\KAH13\Local Settings\Temporary Internet Files\Content.IE5\JJL2FRZ9\MC900332530[1].wmf">
            <a:extLst>
              <a:ext uri="{FF2B5EF4-FFF2-40B4-BE49-F238E27FC236}">
                <a16:creationId xmlns:a16="http://schemas.microsoft.com/office/drawing/2014/main" id="{D01DA5DA-0344-4A7E-8DAF-3855E8CAA326}"/>
              </a:ext>
            </a:extLst>
          </p:cNvPr>
          <p:cNvPicPr>
            <a:picLocks noChangeAspect="1" noChangeArrowheads="1"/>
          </p:cNvPicPr>
          <p:nvPr/>
        </p:nvPicPr>
        <p:blipFill>
          <a:blip r:embed="rId2" cstate="print"/>
          <a:srcRect/>
          <a:stretch>
            <a:fillRect/>
          </a:stretch>
        </p:blipFill>
        <p:spPr bwMode="auto">
          <a:xfrm>
            <a:off x="5029200" y="2836420"/>
            <a:ext cx="3499714" cy="2246294"/>
          </a:xfrm>
          <a:prstGeom prst="rect">
            <a:avLst/>
          </a:prstGeom>
          <a:noFill/>
        </p:spPr>
      </p:pic>
    </p:spTree>
    <p:extLst>
      <p:ext uri="{BB962C8B-B14F-4D97-AF65-F5344CB8AC3E}">
        <p14:creationId xmlns:p14="http://schemas.microsoft.com/office/powerpoint/2010/main" val="354954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71F4A7AE-630B-4677-A88C-0882C800142B}"/>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Stress Quiz</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3">
            <a:extLst>
              <a:ext uri="{FF2B5EF4-FFF2-40B4-BE49-F238E27FC236}">
                <a16:creationId xmlns:a16="http://schemas.microsoft.com/office/drawing/2014/main" id="{6B5CDD66-082D-4A22-8A6E-A81C81B6670C}"/>
              </a:ext>
            </a:extLst>
          </p:cNvPr>
          <p:cNvSpPr txBox="1">
            <a:spLocks noChangeArrowheads="1"/>
          </p:cNvSpPr>
          <p:nvPr/>
        </p:nvSpPr>
        <p:spPr bwMode="auto">
          <a:xfrm>
            <a:off x="381000" y="1828800"/>
            <a:ext cx="8001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indent="-609600" fontAlgn="base">
              <a:lnSpc>
                <a:spcPct val="80000"/>
              </a:lnSpc>
              <a:spcBef>
                <a:spcPct val="20000"/>
              </a:spcBef>
              <a:spcAft>
                <a:spcPct val="0"/>
              </a:spcAft>
              <a:buFont typeface="Zapf Dingbats" charset="2"/>
              <a:buNone/>
              <a:defRPr/>
            </a:pPr>
            <a:r>
              <a:rPr lang="en-US" sz="2400" kern="0" dirty="0">
                <a:solidFill>
                  <a:prstClr val="black"/>
                </a:solidFill>
                <a:latin typeface="Calibri"/>
              </a:rPr>
              <a:t>2.    </a:t>
            </a:r>
            <a:r>
              <a:rPr lang="en-US" sz="2800" kern="0" dirty="0">
                <a:solidFill>
                  <a:prstClr val="black"/>
                </a:solidFill>
                <a:latin typeface="Calibri"/>
              </a:rPr>
              <a:t>A survey from the American Psychological Association found that 73 percent of Americans singled out what as their No. 1 cause of stress?</a:t>
            </a:r>
          </a:p>
          <a:p>
            <a:pPr marL="990600" lvl="1" indent="-533400" fontAlgn="base">
              <a:lnSpc>
                <a:spcPct val="80000"/>
              </a:lnSpc>
              <a:spcBef>
                <a:spcPct val="20000"/>
              </a:spcBef>
              <a:spcAft>
                <a:spcPct val="0"/>
              </a:spcAft>
              <a:buFont typeface="Zapf Dingbats" charset="2"/>
              <a:buAutoNum type="alphaLcPeriod"/>
              <a:defRPr/>
            </a:pPr>
            <a:r>
              <a:rPr lang="en-US" sz="2800" kern="0" dirty="0">
                <a:solidFill>
                  <a:prstClr val="black"/>
                </a:solidFill>
                <a:latin typeface="Calibri"/>
              </a:rPr>
              <a:t>Work</a:t>
            </a:r>
          </a:p>
          <a:p>
            <a:pPr marL="990600" lvl="1" indent="-533400" fontAlgn="base">
              <a:lnSpc>
                <a:spcPct val="80000"/>
              </a:lnSpc>
              <a:spcBef>
                <a:spcPct val="20000"/>
              </a:spcBef>
              <a:spcAft>
                <a:spcPct val="0"/>
              </a:spcAft>
              <a:buFont typeface="Zapf Dingbats" charset="2"/>
              <a:buAutoNum type="alphaLcPeriod"/>
              <a:defRPr/>
            </a:pPr>
            <a:r>
              <a:rPr lang="en-US" sz="2800" kern="0" dirty="0">
                <a:solidFill>
                  <a:prstClr val="black"/>
                </a:solidFill>
                <a:latin typeface="Calibri"/>
              </a:rPr>
              <a:t>Traffic</a:t>
            </a:r>
          </a:p>
          <a:p>
            <a:pPr marL="990600" lvl="1" indent="-533400" fontAlgn="base">
              <a:lnSpc>
                <a:spcPct val="80000"/>
              </a:lnSpc>
              <a:spcBef>
                <a:spcPct val="20000"/>
              </a:spcBef>
              <a:spcAft>
                <a:spcPct val="0"/>
              </a:spcAft>
              <a:buFont typeface="Zapf Dingbats" charset="2"/>
              <a:buAutoNum type="alphaLcPeriod"/>
              <a:defRPr/>
            </a:pPr>
            <a:r>
              <a:rPr lang="en-US" sz="2800" kern="0" dirty="0">
                <a:solidFill>
                  <a:prstClr val="black"/>
                </a:solidFill>
                <a:latin typeface="Calibri"/>
              </a:rPr>
              <a:t>Money </a:t>
            </a:r>
          </a:p>
          <a:p>
            <a:pPr marL="990600" lvl="1" indent="-533400" fontAlgn="base">
              <a:lnSpc>
                <a:spcPct val="80000"/>
              </a:lnSpc>
              <a:spcBef>
                <a:spcPct val="20000"/>
              </a:spcBef>
              <a:spcAft>
                <a:spcPct val="0"/>
              </a:spcAft>
              <a:buFont typeface="Zapf Dingbats" charset="2"/>
              <a:buAutoNum type="alphaLcPeriod"/>
              <a:defRPr/>
            </a:pPr>
            <a:r>
              <a:rPr lang="en-US" sz="2800" kern="0" dirty="0">
                <a:solidFill>
                  <a:prstClr val="black"/>
                </a:solidFill>
                <a:latin typeface="Calibri"/>
              </a:rPr>
              <a:t>Family</a:t>
            </a:r>
          </a:p>
          <a:p>
            <a:pPr marL="609600" indent="-609600" fontAlgn="base">
              <a:lnSpc>
                <a:spcPct val="80000"/>
              </a:lnSpc>
              <a:spcBef>
                <a:spcPct val="20000"/>
              </a:spcBef>
              <a:spcAft>
                <a:spcPct val="0"/>
              </a:spcAft>
              <a:buFontTx/>
              <a:buChar char="•"/>
              <a:defRPr/>
            </a:pPr>
            <a:endParaRPr lang="en-US" sz="2400" kern="0" dirty="0">
              <a:solidFill>
                <a:prstClr val="black"/>
              </a:solidFill>
              <a:latin typeface="Calibri"/>
            </a:endParaRPr>
          </a:p>
        </p:txBody>
      </p:sp>
    </p:spTree>
    <p:extLst>
      <p:ext uri="{BB962C8B-B14F-4D97-AF65-F5344CB8AC3E}">
        <p14:creationId xmlns:p14="http://schemas.microsoft.com/office/powerpoint/2010/main" val="179627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216EE3DC-8981-4B71-8DEA-AF722EB0DDED}"/>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What is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D6B9B9E2-0568-4297-B530-91586EA361C2}"/>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 “perceived” threat (real or imagined) to one’s mind, body, spirit or emotions.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7" descr="MCj01963960000[1]">
            <a:extLst>
              <a:ext uri="{FF2B5EF4-FFF2-40B4-BE49-F238E27FC236}">
                <a16:creationId xmlns:a16="http://schemas.microsoft.com/office/drawing/2014/main" id="{7592484B-DC97-4BC6-A9EA-9DF818B85B1F}"/>
              </a:ext>
            </a:extLst>
          </p:cNvPr>
          <p:cNvPicPr>
            <a:picLocks noChangeAspect="1" noChangeArrowheads="1"/>
          </p:cNvPicPr>
          <p:nvPr/>
        </p:nvPicPr>
        <p:blipFill>
          <a:blip r:embed="rId2" cstate="print"/>
          <a:srcRect/>
          <a:stretch>
            <a:fillRect/>
          </a:stretch>
        </p:blipFill>
        <p:spPr>
          <a:xfrm>
            <a:off x="5334000" y="2895600"/>
            <a:ext cx="2286000" cy="3014505"/>
          </a:xfrm>
          <a:prstGeom prst="rect">
            <a:avLst/>
          </a:prstGeom>
          <a:noFill/>
        </p:spPr>
      </p:pic>
    </p:spTree>
    <p:extLst>
      <p:ext uri="{BB962C8B-B14F-4D97-AF65-F5344CB8AC3E}">
        <p14:creationId xmlns:p14="http://schemas.microsoft.com/office/powerpoint/2010/main" val="426762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Stress 101 – Tools &amp; Strategy</a:t>
            </a:r>
          </a:p>
        </p:txBody>
      </p:sp>
      <p:sp>
        <p:nvSpPr>
          <p:cNvPr id="3" name="Rectangle 4">
            <a:extLst>
              <a:ext uri="{FF2B5EF4-FFF2-40B4-BE49-F238E27FC236}">
                <a16:creationId xmlns:a16="http://schemas.microsoft.com/office/drawing/2014/main" id="{2CAE856C-EE98-4262-A755-21659312A428}"/>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The Nature Of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A614528E-3F6C-4A50-9599-E431D3ED871D}"/>
              </a:ext>
            </a:extLst>
          </p:cNvPr>
          <p:cNvSpPr txBox="1">
            <a:spLocks noChangeArrowheads="1"/>
          </p:cNvSpPr>
          <p:nvPr/>
        </p:nvSpPr>
        <p:spPr>
          <a:xfrm>
            <a:off x="533400" y="1752600"/>
            <a:ext cx="7548563" cy="37338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130" normalizeH="0" baseline="0" noProof="0">
                <a:ln>
                  <a:noFill/>
                </a:ln>
                <a:solidFill>
                  <a:sysClr val="windowText" lastClr="000000"/>
                </a:solidFill>
                <a:effectLst/>
                <a:uLnTx/>
                <a:uFillTx/>
                <a:latin typeface="Calibri"/>
                <a:ea typeface="+mn-ea"/>
                <a:cs typeface="+mn-cs"/>
              </a:rPr>
              <a:t>There are two kinds of “Distress:”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130" normalizeH="0" baseline="0" noProof="0">
                <a:ln>
                  <a:noFill/>
                </a:ln>
                <a:solidFill>
                  <a:sysClr val="windowText" lastClr="000000"/>
                </a:solidFill>
                <a:effectLst/>
                <a:uLnTx/>
                <a:uFillTx/>
                <a:latin typeface="Calibri"/>
                <a:ea typeface="+mn-ea"/>
                <a:cs typeface="+mn-cs"/>
              </a:rPr>
              <a:t>Acute Stress: Very intense, but short lived (usually around 20 minutes)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Examples: speeding ticket, flat tire, email spam</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130" normalizeH="0" baseline="0" noProof="0">
                <a:ln>
                  <a:noFill/>
                </a:ln>
                <a:solidFill>
                  <a:sysClr val="windowText" lastClr="000000"/>
                </a:solidFill>
                <a:effectLst/>
                <a:uLnTx/>
                <a:uFillTx/>
                <a:latin typeface="Calibri"/>
                <a:ea typeface="+mn-ea"/>
                <a:cs typeface="+mn-cs"/>
              </a:rPr>
              <a:t>Chronic Stress: Not very intense, but it endures for days, weeks, months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Examples: Job stress, marital stress, financial stress, chronic pain stress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13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851497341"/>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120</TotalTime>
  <Words>1035</Words>
  <Application>Microsoft Office PowerPoint</Application>
  <PresentationFormat>On-screen Show (4:3)</PresentationFormat>
  <Paragraphs>180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Minion Pro</vt:lpstr>
      <vt:lpstr>Minion Pro SmBd</vt:lpstr>
      <vt:lpstr>Trebuchet MS</vt:lpstr>
      <vt:lpstr>Wingdings</vt:lpstr>
      <vt:lpstr>Zapf Dingbats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22</cp:revision>
  <dcterms:created xsi:type="dcterms:W3CDTF">2017-07-18T17:52:21Z</dcterms:created>
  <dcterms:modified xsi:type="dcterms:W3CDTF">2021-08-30T18:58:29Z</dcterms:modified>
</cp:coreProperties>
</file>