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 id="2" name="Jenna Schroeder" initials="JS" lastIdx="10" clrIdx="1">
    <p:extLst>
      <p:ext uri="{19B8F6BF-5375-455C-9EA6-DF929625EA0E}">
        <p15:presenceInfo xmlns:p15="http://schemas.microsoft.com/office/powerpoint/2012/main" userId="S::Jenna.Schroeder@quartzbenefits.com::6826dd0e-de44-40b1-9e9f-71364cf8d865" providerId="AD"/>
      </p:ext>
    </p:extLst>
  </p:cmAuthor>
  <p:cmAuthor id="3" name="Mindy Rappe" initials="MR" lastIdx="7" clrIdx="2">
    <p:extLst>
      <p:ext uri="{19B8F6BF-5375-455C-9EA6-DF929625EA0E}">
        <p15:presenceInfo xmlns:p15="http://schemas.microsoft.com/office/powerpoint/2012/main" userId="S::mindy.rappe@quartzbenefits.com::a62cc4c3-4709-4755-b90f-fe5d8a701a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A53"/>
    <a:srgbClr val="007268"/>
    <a:srgbClr val="D40F45"/>
    <a:srgbClr val="D31145"/>
    <a:srgbClr val="053B53"/>
    <a:srgbClr val="D31146"/>
    <a:srgbClr val="943092"/>
    <a:srgbClr val="9542D6"/>
    <a:srgbClr val="9ADCD2"/>
    <a:srgbClr val="00A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showGuides="1">
      <p:cViewPr varScale="1">
        <p:scale>
          <a:sx n="101" d="100"/>
          <a:sy n="101" d="100"/>
        </p:scale>
        <p:origin x="126" y="30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quartzbenefits.workfrontdam.com/"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lide Instruc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FB837-DFFD-4037-8808-F62D61DB7D60}"/>
              </a:ext>
            </a:extLst>
          </p:cNvPr>
          <p:cNvPicPr>
            <a:picLocks noChangeAspect="1"/>
          </p:cNvPicPr>
          <p:nvPr userDrawn="1"/>
        </p:nvPicPr>
        <p:blipFill rotWithShape="1">
          <a:blip r:embed="rId2"/>
          <a:srcRect r="25103"/>
          <a:stretch/>
        </p:blipFill>
        <p:spPr>
          <a:xfrm>
            <a:off x="6121878" y="1172976"/>
            <a:ext cx="4570020" cy="4176301"/>
          </a:xfrm>
          <a:prstGeom prst="rect">
            <a:avLst/>
          </a:prstGeom>
        </p:spPr>
      </p:pic>
      <p:sp>
        <p:nvSpPr>
          <p:cNvPr id="7" name="Rectangle 6">
            <a:extLst>
              <a:ext uri="{FF2B5EF4-FFF2-40B4-BE49-F238E27FC236}">
                <a16:creationId xmlns:a16="http://schemas.microsoft.com/office/drawing/2014/main" id="{065BF840-CD77-9846-B308-922F77D31DA2}"/>
              </a:ext>
            </a:extLst>
          </p:cNvPr>
          <p:cNvSpPr/>
          <p:nvPr userDrawn="1"/>
        </p:nvSpPr>
        <p:spPr>
          <a:xfrm>
            <a:off x="6849439" y="1277927"/>
            <a:ext cx="410964" cy="629729"/>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7935F8B-A086-EA44-8E1C-6EDD38B89B9E}"/>
              </a:ext>
            </a:extLst>
          </p:cNvPr>
          <p:cNvCxnSpPr>
            <a:cxnSpLocks/>
          </p:cNvCxnSpPr>
          <p:nvPr userDrawn="1"/>
        </p:nvCxnSpPr>
        <p:spPr>
          <a:xfrm flipH="1">
            <a:off x="5835721" y="1907656"/>
            <a:ext cx="101371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F7C0B8D-9599-414D-947A-29AC7A38FF4E}"/>
              </a:ext>
            </a:extLst>
          </p:cNvPr>
          <p:cNvSpPr txBox="1">
            <a:spLocks/>
          </p:cNvSpPr>
          <p:nvPr userDrawn="1"/>
        </p:nvSpPr>
        <p:spPr>
          <a:xfrm>
            <a:off x="1572769" y="2902600"/>
            <a:ext cx="3460497" cy="3817146"/>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0" dirty="0">
                <a:solidFill>
                  <a:srgbClr val="7030A0"/>
                </a:solidFill>
                <a:latin typeface="Poppins SemiBold" pitchFamily="2" charset="77"/>
                <a:cs typeface="Poppins SemiBold" pitchFamily="2" charset="77"/>
              </a:rPr>
              <a:t>Navigate to the “slides” panel in the ribbon and select “new slide” to choose different approved layout options.</a:t>
            </a:r>
          </a:p>
          <a:p>
            <a:endParaRPr lang="en-US" sz="1200" b="0" i="0" dirty="0">
              <a:latin typeface="Poppins" pitchFamily="2" charset="77"/>
              <a:cs typeface="Poppins" pitchFamily="2" charset="77"/>
            </a:endParaRPr>
          </a:p>
          <a:p>
            <a:r>
              <a:rPr lang="en-US" sz="1200" b="0" i="0" dirty="0">
                <a:latin typeface="Poppins" pitchFamily="2" charset="77"/>
                <a:cs typeface="Poppins" pitchFamily="2" charset="77"/>
              </a:rPr>
              <a:t>Layout options are displayed in the following slides. You can add a new slide from the “Slides” panel in the ribbon above.</a:t>
            </a:r>
          </a:p>
          <a:p>
            <a:endParaRPr lang="en-US" sz="1200" b="0" i="0" dirty="0">
              <a:latin typeface="Poppins" pitchFamily="2" charset="77"/>
              <a:cs typeface="Poppins" pitchFamily="2" charset="77"/>
            </a:endParaRPr>
          </a:p>
          <a:p>
            <a:r>
              <a:rPr lang="en-US" sz="1200" b="0" i="0" dirty="0">
                <a:latin typeface="Poppins" pitchFamily="2" charset="77"/>
                <a:cs typeface="Poppins" pitchFamily="2" charset="77"/>
              </a:rPr>
              <a:t>NOTE: this is how you can select different layout options and image options. (i.e. cover slide with different images)</a:t>
            </a: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p:txBody>
      </p:sp>
      <p:sp>
        <p:nvSpPr>
          <p:cNvPr id="17" name="TextBox 16">
            <a:extLst>
              <a:ext uri="{FF2B5EF4-FFF2-40B4-BE49-F238E27FC236}">
                <a16:creationId xmlns:a16="http://schemas.microsoft.com/office/drawing/2014/main" id="{9F73178C-7C83-C04B-B085-7B42CB4AB150}"/>
              </a:ext>
            </a:extLst>
          </p:cNvPr>
          <p:cNvSpPr txBox="1"/>
          <p:nvPr userDrawn="1"/>
        </p:nvSpPr>
        <p:spPr>
          <a:xfrm>
            <a:off x="1572770" y="1481576"/>
            <a:ext cx="2855392"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add a new slide</a:t>
            </a:r>
          </a:p>
        </p:txBody>
      </p:sp>
      <p:cxnSp>
        <p:nvCxnSpPr>
          <p:cNvPr id="18" name="Straight Connector 17">
            <a:extLst>
              <a:ext uri="{FF2B5EF4-FFF2-40B4-BE49-F238E27FC236}">
                <a16:creationId xmlns:a16="http://schemas.microsoft.com/office/drawing/2014/main" id="{ADF4A17C-6AFD-EA4E-A77A-DE110AF08568}"/>
              </a:ext>
            </a:extLst>
          </p:cNvPr>
          <p:cNvCxnSpPr>
            <a:cxnSpLocks/>
          </p:cNvCxnSpPr>
          <p:nvPr userDrawn="1"/>
        </p:nvCxnSpPr>
        <p:spPr>
          <a:xfrm flipV="1">
            <a:off x="5844282" y="1887105"/>
            <a:ext cx="0" cy="189044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683E58-B09B-CB4F-84D0-96C5DDC90524}"/>
              </a:ext>
            </a:extLst>
          </p:cNvPr>
          <p:cNvCxnSpPr>
            <a:cxnSpLocks/>
          </p:cNvCxnSpPr>
          <p:nvPr userDrawn="1"/>
        </p:nvCxnSpPr>
        <p:spPr>
          <a:xfrm flipH="1">
            <a:off x="1572769" y="3777553"/>
            <a:ext cx="430062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Slide Number Placeholder 3">
            <a:extLst>
              <a:ext uri="{FF2B5EF4-FFF2-40B4-BE49-F238E27FC236}">
                <a16:creationId xmlns:a16="http://schemas.microsoft.com/office/drawing/2014/main" id="{BDE64E97-6D61-4444-BC36-133F5C187B5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C93ED143-E33F-9F4D-A6F5-CD0BFDBF7CD8}"/>
              </a:ext>
            </a:extLst>
          </p:cNvPr>
          <p:cNvPicPr>
            <a:picLocks noChangeAspect="1"/>
          </p:cNvPicPr>
          <p:nvPr userDrawn="1"/>
        </p:nvPicPr>
        <p:blipFill>
          <a:blip r:embed="rId3"/>
          <a:stretch>
            <a:fillRect/>
          </a:stretch>
        </p:blipFill>
        <p:spPr>
          <a:xfrm>
            <a:off x="10905066" y="343554"/>
            <a:ext cx="930884" cy="298656"/>
          </a:xfrm>
          <a:prstGeom prst="rect">
            <a:avLst/>
          </a:prstGeom>
        </p:spPr>
      </p:pic>
      <p:sp>
        <p:nvSpPr>
          <p:cNvPr id="11" name="TextBox 10">
            <a:extLst>
              <a:ext uri="{FF2B5EF4-FFF2-40B4-BE49-F238E27FC236}">
                <a16:creationId xmlns:a16="http://schemas.microsoft.com/office/drawing/2014/main" id="{28F97C26-68FB-794C-B6CF-E4277E0E95F6}"/>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1325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4" name="Picture 3" descr="A picture containing person, person&#10;&#10;Description automatically generated">
            <a:extLst>
              <a:ext uri="{FF2B5EF4-FFF2-40B4-BE49-F238E27FC236}">
                <a16:creationId xmlns:a16="http://schemas.microsoft.com/office/drawing/2014/main" id="{712B6A5C-BCB1-4A41-89CB-DC4F8E174C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051" r="25169"/>
          <a:stretch/>
        </p:blipFill>
        <p:spPr>
          <a:xfrm>
            <a:off x="56449" y="726228"/>
            <a:ext cx="3826566" cy="5449824"/>
          </a:xfrm>
          <a:prstGeom prst="rect">
            <a:avLst/>
          </a:prstGeom>
        </p:spPr>
      </p:pic>
    </p:spTree>
    <p:extLst>
      <p:ext uri="{BB962C8B-B14F-4D97-AF65-F5344CB8AC3E}">
        <p14:creationId xmlns:p14="http://schemas.microsoft.com/office/powerpoint/2010/main" val="288479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MA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9" name="Picture Placeholder 8">
            <a:extLst>
              <a:ext uri="{FF2B5EF4-FFF2-40B4-BE49-F238E27FC236}">
                <a16:creationId xmlns:a16="http://schemas.microsoft.com/office/drawing/2014/main" id="{2278E9AE-C599-4D73-A3F4-6308FEAA225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61" r="25886"/>
          <a:stretch/>
        </p:blipFill>
        <p:spPr>
          <a:xfrm>
            <a:off x="58941" y="776458"/>
            <a:ext cx="3464538" cy="5340096"/>
          </a:xfrm>
          <a:prstGeom prst="rect">
            <a:avLst/>
          </a:prstGeom>
        </p:spPr>
      </p:pic>
    </p:spTree>
    <p:extLst>
      <p:ext uri="{BB962C8B-B14F-4D97-AF65-F5344CB8AC3E}">
        <p14:creationId xmlns:p14="http://schemas.microsoft.com/office/powerpoint/2010/main" val="2198196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Family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9" name="Picture Placeholder 8">
            <a:extLst>
              <a:ext uri="{FF2B5EF4-FFF2-40B4-BE49-F238E27FC236}">
                <a16:creationId xmlns:a16="http://schemas.microsoft.com/office/drawing/2014/main" id="{2278E9AE-C599-4D73-A3F4-6308FEAA225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941" y="763602"/>
            <a:ext cx="3464538" cy="5339237"/>
          </a:xfrm>
          <a:prstGeom prst="rect">
            <a:avLst/>
          </a:prstGeom>
        </p:spPr>
      </p:pic>
    </p:spTree>
    <p:extLst>
      <p:ext uri="{BB962C8B-B14F-4D97-AF65-F5344CB8AC3E}">
        <p14:creationId xmlns:p14="http://schemas.microsoft.com/office/powerpoint/2010/main" val="1790018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no image">
    <p:bg>
      <p:bgPr>
        <a:solidFill>
          <a:schemeClr val="accent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79E8050-2701-A946-953F-8BB59BAE5EAD}"/>
              </a:ext>
            </a:extLst>
          </p:cNvPr>
          <p:cNvSpPr/>
          <p:nvPr userDrawn="1"/>
        </p:nvSpPr>
        <p:spPr>
          <a:xfrm>
            <a:off x="0" y="0"/>
            <a:ext cx="329635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6">
            <a:extLst>
              <a:ext uri="{FF2B5EF4-FFF2-40B4-BE49-F238E27FC236}">
                <a16:creationId xmlns:a16="http://schemas.microsoft.com/office/drawing/2014/main" id="{96591272-68CA-114E-8059-38FCE0B43029}"/>
              </a:ext>
            </a:extLst>
          </p:cNvPr>
          <p:cNvSpPr>
            <a:spLocks noGrp="1"/>
          </p:cNvSpPr>
          <p:nvPr>
            <p:ph type="title" hasCustomPrompt="1"/>
          </p:nvPr>
        </p:nvSpPr>
        <p:spPr>
          <a:xfrm>
            <a:off x="4839496" y="2133657"/>
            <a:ext cx="6512273" cy="853499"/>
          </a:xfrm>
        </p:spPr>
        <p:txBody>
          <a:bodyPr>
            <a:noAutofit/>
          </a:bodyPr>
          <a:lstStyle>
            <a:lvl1pPr>
              <a:lnSpc>
                <a:spcPts val="7860"/>
              </a:lnSpc>
              <a:defRPr sz="4400" b="1" i="0">
                <a:solidFill>
                  <a:schemeClr val="bg1"/>
                </a:solidFill>
                <a:latin typeface="Poppins SemiBold" pitchFamily="2" charset="77"/>
                <a:cs typeface="Poppins SemiBold" pitchFamily="2" charset="77"/>
              </a:defRPr>
            </a:lvl1pPr>
          </a:lstStyle>
          <a:p>
            <a:r>
              <a:rPr lang="en-US" dirty="0"/>
              <a:t>Presentation title</a:t>
            </a:r>
          </a:p>
        </p:txBody>
      </p:sp>
      <p:sp>
        <p:nvSpPr>
          <p:cNvPr id="16" name="Text Placeholder 15">
            <a:extLst>
              <a:ext uri="{FF2B5EF4-FFF2-40B4-BE49-F238E27FC236}">
                <a16:creationId xmlns:a16="http://schemas.microsoft.com/office/drawing/2014/main" id="{F917BA12-A2D6-A74A-B71F-3E22E9BB696E}"/>
              </a:ext>
            </a:extLst>
          </p:cNvPr>
          <p:cNvSpPr>
            <a:spLocks noGrp="1"/>
          </p:cNvSpPr>
          <p:nvPr>
            <p:ph type="body" sz="quarter" idx="10" hasCustomPrompt="1"/>
          </p:nvPr>
        </p:nvSpPr>
        <p:spPr>
          <a:xfrm>
            <a:off x="382555" y="6354579"/>
            <a:ext cx="3019886" cy="261778"/>
          </a:xfrm>
        </p:spPr>
        <p:txBody>
          <a:bodyPr>
            <a:normAutofit/>
          </a:bodyPr>
          <a:lstStyle>
            <a:lvl1pPr algn="l">
              <a:defRPr sz="1200">
                <a:solidFill>
                  <a:schemeClr val="accent1"/>
                </a:solidFill>
              </a:defRPr>
            </a:lvl1pPr>
          </a:lstStyle>
          <a:p>
            <a:pPr lvl="0"/>
            <a:r>
              <a:rPr lang="en-US" dirty="0"/>
              <a:t>Date here</a:t>
            </a:r>
          </a:p>
        </p:txBody>
      </p:sp>
      <p:sp>
        <p:nvSpPr>
          <p:cNvPr id="19" name="Text Placeholder 15">
            <a:extLst>
              <a:ext uri="{FF2B5EF4-FFF2-40B4-BE49-F238E27FC236}">
                <a16:creationId xmlns:a16="http://schemas.microsoft.com/office/drawing/2014/main" id="{E130091F-5B5E-F944-BD07-5AF46259E247}"/>
              </a:ext>
            </a:extLst>
          </p:cNvPr>
          <p:cNvSpPr>
            <a:spLocks noGrp="1"/>
          </p:cNvSpPr>
          <p:nvPr>
            <p:ph type="body" sz="quarter" idx="11" hasCustomPrompt="1"/>
          </p:nvPr>
        </p:nvSpPr>
        <p:spPr>
          <a:xfrm>
            <a:off x="4839497" y="3248928"/>
            <a:ext cx="5779620" cy="1732543"/>
          </a:xfrm>
        </p:spPr>
        <p:txBody>
          <a:bodyPr>
            <a:noAutofit/>
          </a:bodyPr>
          <a:lstStyle>
            <a:lvl1pPr>
              <a:defRPr sz="1600">
                <a:solidFill>
                  <a:schemeClr val="bg1"/>
                </a:solidFill>
              </a:defRPr>
            </a:lvl1pPr>
          </a:lstStyle>
          <a:p>
            <a:r>
              <a:rPr lang="en-US" dirty="0"/>
              <a:t>Subhead</a:t>
            </a:r>
          </a:p>
        </p:txBody>
      </p:sp>
      <p:cxnSp>
        <p:nvCxnSpPr>
          <p:cNvPr id="41" name="Straight Connector 40">
            <a:extLst>
              <a:ext uri="{FF2B5EF4-FFF2-40B4-BE49-F238E27FC236}">
                <a16:creationId xmlns:a16="http://schemas.microsoft.com/office/drawing/2014/main" id="{A77C11E2-927F-D544-933F-9E417E91662E}"/>
              </a:ext>
            </a:extLst>
          </p:cNvPr>
          <p:cNvCxnSpPr/>
          <p:nvPr userDrawn="1"/>
        </p:nvCxnSpPr>
        <p:spPr>
          <a:xfrm>
            <a:off x="4839496" y="3919233"/>
            <a:ext cx="7932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9FDE577-0F15-0241-9689-CD9D7D015B6C}"/>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tableware&#10;&#10;Description automatically generated">
            <a:extLst>
              <a:ext uri="{FF2B5EF4-FFF2-40B4-BE49-F238E27FC236}">
                <a16:creationId xmlns:a16="http://schemas.microsoft.com/office/drawing/2014/main" id="{3C14F2A3-38D8-9244-9FD5-85D18C09C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665" y="362350"/>
            <a:ext cx="2660454" cy="931159"/>
          </a:xfrm>
          <a:prstGeom prst="rect">
            <a:avLst/>
          </a:prstGeom>
        </p:spPr>
      </p:pic>
      <p:sp>
        <p:nvSpPr>
          <p:cNvPr id="10" name="TextBox 9">
            <a:extLst>
              <a:ext uri="{FF2B5EF4-FFF2-40B4-BE49-F238E27FC236}">
                <a16:creationId xmlns:a16="http://schemas.microsoft.com/office/drawing/2014/main" id="{9FBD27E8-39F0-AE42-B8B7-AF77F1680240}"/>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82839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section break - choose image">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A93D95-B899-074C-8994-A5642AA896B0}"/>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1">
            <a:extLst>
              <a:ext uri="{FF2B5EF4-FFF2-40B4-BE49-F238E27FC236}">
                <a16:creationId xmlns:a16="http://schemas.microsoft.com/office/drawing/2014/main" id="{13891387-3497-EB49-8030-3EE0F83A2FEF}"/>
              </a:ext>
            </a:extLst>
          </p:cNvPr>
          <p:cNvSpPr>
            <a:spLocks noGrp="1"/>
          </p:cNvSpPr>
          <p:nvPr>
            <p:ph type="pic" sz="quarter" idx="21"/>
          </p:nvPr>
        </p:nvSpPr>
        <p:spPr>
          <a:xfrm>
            <a:off x="626689" y="680537"/>
            <a:ext cx="3957786" cy="5496925"/>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noFill/>
          <a:ln>
            <a:noFill/>
          </a:ln>
        </p:spPr>
        <p:txBody>
          <a:bodyPr wrap="square" rtlCol="0" anchor="ctr">
            <a:noAutofit/>
          </a:bodyPr>
          <a:lstStyle>
            <a:lvl1pPr algn="ctr">
              <a:defRPr sz="1200">
                <a:solidFill>
                  <a:schemeClr val="tx1"/>
                </a:solidFill>
              </a:defRPr>
            </a:lvl1pPr>
          </a:lstStyle>
          <a:p>
            <a:pPr lvl="0"/>
            <a:endParaRPr lang="en-US" noProof="0" dirty="0"/>
          </a:p>
        </p:txBody>
      </p:sp>
      <p:sp>
        <p:nvSpPr>
          <p:cNvPr id="19" name="Title 6">
            <a:extLst>
              <a:ext uri="{FF2B5EF4-FFF2-40B4-BE49-F238E27FC236}">
                <a16:creationId xmlns:a16="http://schemas.microsoft.com/office/drawing/2014/main" id="{006CF719-EC69-1A4E-9D92-008935D615ED}"/>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
        <p:nvSpPr>
          <p:cNvPr id="20" name="Rectangle 19">
            <a:extLst>
              <a:ext uri="{FF2B5EF4-FFF2-40B4-BE49-F238E27FC236}">
                <a16:creationId xmlns:a16="http://schemas.microsoft.com/office/drawing/2014/main" id="{8CBF3C3D-B1B3-2646-BEE9-88E647544B51}"/>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3">
            <a:extLst>
              <a:ext uri="{FF2B5EF4-FFF2-40B4-BE49-F238E27FC236}">
                <a16:creationId xmlns:a16="http://schemas.microsoft.com/office/drawing/2014/main" id="{A037C1DC-B044-A248-A0C6-635A7733ECC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8" name="TextBox 7">
            <a:extLst>
              <a:ext uri="{FF2B5EF4-FFF2-40B4-BE49-F238E27FC236}">
                <a16:creationId xmlns:a16="http://schemas.microsoft.com/office/drawing/2014/main" id="{430E31C2-1AEF-3D43-ADB3-9870F404FDBD}"/>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95971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 section break_MA image">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6" name="Rectangle 15">
            <a:extLst>
              <a:ext uri="{FF2B5EF4-FFF2-40B4-BE49-F238E27FC236}">
                <a16:creationId xmlns:a16="http://schemas.microsoft.com/office/drawing/2014/main" id="{F0C7073E-FE97-0941-A335-9300E9231B3F}"/>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E98C00D-1092-3B43-9C12-D36466A3300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10" name="Title 6">
            <a:extLst>
              <a:ext uri="{FF2B5EF4-FFF2-40B4-BE49-F238E27FC236}">
                <a16:creationId xmlns:a16="http://schemas.microsoft.com/office/drawing/2014/main" id="{9F481679-39E8-43C2-9B0F-6515E824CB5A}"/>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908939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 section break_choose image">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6" name="Rectangle 15">
            <a:extLst>
              <a:ext uri="{FF2B5EF4-FFF2-40B4-BE49-F238E27FC236}">
                <a16:creationId xmlns:a16="http://schemas.microsoft.com/office/drawing/2014/main" id="{F0C7073E-FE97-0941-A335-9300E9231B3F}"/>
              </a:ext>
            </a:extLst>
          </p:cNvPr>
          <p:cNvSpPr/>
          <p:nvPr userDrawn="1"/>
        </p:nvSpPr>
        <p:spPr>
          <a:xfrm>
            <a:off x="0" y="0"/>
            <a:ext cx="3957786"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1">
            <a:extLst>
              <a:ext uri="{FF2B5EF4-FFF2-40B4-BE49-F238E27FC236}">
                <a16:creationId xmlns:a16="http://schemas.microsoft.com/office/drawing/2014/main" id="{CD5C8C09-3563-6E42-89F2-A7264CA883C1}"/>
              </a:ext>
            </a:extLst>
          </p:cNvPr>
          <p:cNvSpPr>
            <a:spLocks noGrp="1"/>
          </p:cNvSpPr>
          <p:nvPr>
            <p:ph type="pic" sz="quarter" idx="21"/>
          </p:nvPr>
        </p:nvSpPr>
        <p:spPr>
          <a:xfrm>
            <a:off x="626689" y="680537"/>
            <a:ext cx="3957786" cy="5496925"/>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dirty="0"/>
          </a:p>
        </p:txBody>
      </p:sp>
      <p:sp>
        <p:nvSpPr>
          <p:cNvPr id="9" name="TextBox 8">
            <a:extLst>
              <a:ext uri="{FF2B5EF4-FFF2-40B4-BE49-F238E27FC236}">
                <a16:creationId xmlns:a16="http://schemas.microsoft.com/office/drawing/2014/main" id="{4E98C00D-1092-3B43-9C12-D36466A3300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9FA44B4A-AFDA-4E4F-A945-46D28CDCFAF1}"/>
              </a:ext>
            </a:extLst>
          </p:cNvPr>
          <p:cNvSpPr>
            <a:spLocks noGrp="1"/>
          </p:cNvSpPr>
          <p:nvPr>
            <p:ph type="title" hasCustomPrompt="1"/>
          </p:nvPr>
        </p:nvSpPr>
        <p:spPr>
          <a:xfrm>
            <a:off x="5413085" y="3349616"/>
            <a:ext cx="5423277" cy="2501755"/>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408957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section break">
    <p:bg>
      <p:bgPr>
        <a:solidFill>
          <a:schemeClr val="accent1"/>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6">
            <a:extLst>
              <a:ext uri="{FF2B5EF4-FFF2-40B4-BE49-F238E27FC236}">
                <a16:creationId xmlns:a16="http://schemas.microsoft.com/office/drawing/2014/main" id="{7AFB7562-85A0-084E-8B54-A6A2BAF1C2F1}"/>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9667FC5-2B1F-2E40-B0AA-8AC618584A51}"/>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4154438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section break">
    <p:bg>
      <p:bgPr>
        <a:solidFill>
          <a:schemeClr val="bg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C2B2929-F63F-AE45-A3F1-F31883C569E4}"/>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739F0DBF-8A35-43B5-AF56-40867AFE11CE}"/>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tx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1196495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l section break">
    <p:bg>
      <p:bgPr>
        <a:solidFill>
          <a:schemeClr val="accent2"/>
        </a:solidFill>
        <a:effectLst/>
      </p:bgPr>
    </p:bg>
    <p:spTree>
      <p:nvGrpSpPr>
        <p:cNvPr id="1" name=""/>
        <p:cNvGrpSpPr/>
        <p:nvPr/>
      </p:nvGrpSpPr>
      <p:grpSpPr>
        <a:xfrm>
          <a:off x="0" y="0"/>
          <a:ext cx="0" cy="0"/>
          <a:chOff x="0" y="0"/>
          <a:chExt cx="0" cy="0"/>
        </a:xfrm>
      </p:grpSpPr>
      <p:sp>
        <p:nvSpPr>
          <p:cNvPr id="15" name="Slide Number Placeholder 3">
            <a:extLst>
              <a:ext uri="{FF2B5EF4-FFF2-40B4-BE49-F238E27FC236}">
                <a16:creationId xmlns:a16="http://schemas.microsoft.com/office/drawing/2014/main" id="{7A9FF49D-037F-6841-ADE0-A5EF667F9AC1}"/>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1"/>
                </a:solidFill>
              </a:rPr>
              <a:pPr/>
              <a:t>‹#›</a:t>
            </a:fld>
            <a:endParaRPr lang="en-US" dirty="0">
              <a:solidFill>
                <a:schemeClr val="bg1"/>
              </a:solidFill>
            </a:endParaRPr>
          </a:p>
        </p:txBody>
      </p:sp>
      <p:sp>
        <p:nvSpPr>
          <p:cNvPr id="17" name="Rectangle 16">
            <a:extLst>
              <a:ext uri="{FF2B5EF4-FFF2-40B4-BE49-F238E27FC236}">
                <a16:creationId xmlns:a16="http://schemas.microsoft.com/office/drawing/2014/main" id="{57077713-A972-B749-8752-6D0385B41C5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6B1CEA6-EBD9-1644-BD60-A78726E5466E}"/>
              </a:ext>
            </a:extLst>
          </p:cNvPr>
          <p:cNvCxnSpPr>
            <a:cxnSpLocks/>
          </p:cNvCxnSpPr>
          <p:nvPr userDrawn="1"/>
        </p:nvCxnSpPr>
        <p:spPr>
          <a:xfrm flipH="1">
            <a:off x="2001331" y="2463533"/>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6D4698-1A7F-A440-97F2-6AB9AAB0C474}"/>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
        <p:nvSpPr>
          <p:cNvPr id="8" name="Title 6">
            <a:extLst>
              <a:ext uri="{FF2B5EF4-FFF2-40B4-BE49-F238E27FC236}">
                <a16:creationId xmlns:a16="http://schemas.microsoft.com/office/drawing/2014/main" id="{27A65CD3-7E95-4E5E-8A5C-59AF95DA6169}"/>
              </a:ext>
            </a:extLst>
          </p:cNvPr>
          <p:cNvSpPr>
            <a:spLocks noGrp="1"/>
          </p:cNvSpPr>
          <p:nvPr>
            <p:ph type="title" hasCustomPrompt="1"/>
          </p:nvPr>
        </p:nvSpPr>
        <p:spPr>
          <a:xfrm>
            <a:off x="2001331" y="2789975"/>
            <a:ext cx="5485319" cy="1913821"/>
          </a:xfrm>
        </p:spPr>
        <p:txBody>
          <a:bodyPr>
            <a:noAutofit/>
          </a:bodyPr>
          <a:lstStyle>
            <a:lvl1pPr>
              <a:lnSpc>
                <a:spcPts val="7800"/>
              </a:lnSpc>
              <a:defRPr sz="7000" b="0" i="0">
                <a:solidFill>
                  <a:schemeClr val="bg1"/>
                </a:solidFill>
                <a:latin typeface="Poppins Medium" pitchFamily="2" charset="77"/>
                <a:cs typeface="Poppins Medium" pitchFamily="2" charset="77"/>
              </a:defRPr>
            </a:lvl1pPr>
          </a:lstStyle>
          <a:p>
            <a:r>
              <a:rPr lang="en-US" dirty="0"/>
              <a:t>Section break</a:t>
            </a:r>
          </a:p>
        </p:txBody>
      </p:sp>
    </p:spTree>
    <p:extLst>
      <p:ext uri="{BB962C8B-B14F-4D97-AF65-F5344CB8AC3E}">
        <p14:creationId xmlns:p14="http://schemas.microsoft.com/office/powerpoint/2010/main" val="340698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nt Instructions">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2F7C0B8D-9599-414D-947A-29AC7A38FF4E}"/>
              </a:ext>
            </a:extLst>
          </p:cNvPr>
          <p:cNvSpPr txBox="1">
            <a:spLocks/>
          </p:cNvSpPr>
          <p:nvPr userDrawn="1"/>
        </p:nvSpPr>
        <p:spPr>
          <a:xfrm>
            <a:off x="1572769" y="2902600"/>
            <a:ext cx="3460497" cy="3817146"/>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0" dirty="0">
                <a:solidFill>
                  <a:srgbClr val="7030A0"/>
                </a:solidFill>
                <a:latin typeface="Poppins SemiBold" pitchFamily="2" charset="77"/>
                <a:cs typeface="Poppins SemiBold" pitchFamily="2" charset="77"/>
              </a:rPr>
              <a:t>Step 1: Find the navigation bar and and under “File”, select “Print”.</a:t>
            </a:r>
          </a:p>
          <a:p>
            <a:r>
              <a:rPr lang="en-US" sz="1200" b="1" i="0" dirty="0">
                <a:solidFill>
                  <a:srgbClr val="7030A0"/>
                </a:solidFill>
                <a:latin typeface="Poppins SemiBold" pitchFamily="2" charset="77"/>
                <a:cs typeface="Poppins SemiBold" pitchFamily="2" charset="77"/>
              </a:rPr>
              <a:t>Step 2: In the print dialog box, select “Show Details”</a:t>
            </a:r>
          </a:p>
          <a:p>
            <a:r>
              <a:rPr lang="en-US" sz="1200" b="1" i="0" dirty="0">
                <a:solidFill>
                  <a:srgbClr val="7030A0"/>
                </a:solidFill>
                <a:latin typeface="Poppins SemiBold" pitchFamily="2" charset="77"/>
                <a:cs typeface="Poppins SemiBold" pitchFamily="2" charset="77"/>
              </a:rPr>
              <a:t>Step 3: Select the paper size. </a:t>
            </a:r>
          </a:p>
          <a:p>
            <a:r>
              <a:rPr lang="en-US" sz="1200" b="0" i="0" dirty="0">
                <a:latin typeface="Poppins" pitchFamily="2" charset="77"/>
                <a:cs typeface="Poppins" pitchFamily="2" charset="77"/>
              </a:rPr>
              <a:t>The best paper size for printing a presentation is Legal or Tabloid, but the same rules also apply for 8.5x11.</a:t>
            </a:r>
            <a:endParaRPr lang="en-US" sz="1200" b="1" i="0" dirty="0">
              <a:solidFill>
                <a:srgbClr val="7030A0"/>
              </a:solidFill>
              <a:latin typeface="Poppins SemiBold" pitchFamily="2" charset="77"/>
              <a:cs typeface="Poppins SemiBold" pitchFamily="2" charset="77"/>
            </a:endParaRPr>
          </a:p>
          <a:p>
            <a:r>
              <a:rPr lang="en-US" sz="1200" b="1" i="0" dirty="0">
                <a:solidFill>
                  <a:srgbClr val="7030A0"/>
                </a:solidFill>
                <a:latin typeface="Poppins SemiBold" pitchFamily="2" charset="77"/>
                <a:cs typeface="Poppins SemiBold" pitchFamily="2" charset="77"/>
              </a:rPr>
              <a:t>Step 4: Change the scale to 90% to ensure nothing gets cut off from the edges in printing.</a:t>
            </a:r>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a:p>
            <a:endParaRPr lang="en-US" sz="1200" b="0" i="0" dirty="0">
              <a:latin typeface="Poppins" pitchFamily="2" charset="77"/>
              <a:cs typeface="Poppins" pitchFamily="2" charset="77"/>
            </a:endParaRPr>
          </a:p>
        </p:txBody>
      </p:sp>
      <p:sp>
        <p:nvSpPr>
          <p:cNvPr id="17" name="TextBox 16">
            <a:extLst>
              <a:ext uri="{FF2B5EF4-FFF2-40B4-BE49-F238E27FC236}">
                <a16:creationId xmlns:a16="http://schemas.microsoft.com/office/drawing/2014/main" id="{9F73178C-7C83-C04B-B085-7B42CB4AB150}"/>
              </a:ext>
            </a:extLst>
          </p:cNvPr>
          <p:cNvSpPr txBox="1"/>
          <p:nvPr userDrawn="1"/>
        </p:nvSpPr>
        <p:spPr>
          <a:xfrm>
            <a:off x="1572770" y="1481576"/>
            <a:ext cx="2855392"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print a presentation</a:t>
            </a:r>
          </a:p>
        </p:txBody>
      </p:sp>
      <p:sp>
        <p:nvSpPr>
          <p:cNvPr id="24" name="Slide Number Placeholder 3">
            <a:extLst>
              <a:ext uri="{FF2B5EF4-FFF2-40B4-BE49-F238E27FC236}">
                <a16:creationId xmlns:a16="http://schemas.microsoft.com/office/drawing/2014/main" id="{BDE64E97-6D61-4444-BC36-133F5C187B5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C93ED143-E33F-9F4D-A6F5-CD0BFDBF7CD8}"/>
              </a:ext>
            </a:extLst>
          </p:cNvPr>
          <p:cNvPicPr>
            <a:picLocks noChangeAspect="1"/>
          </p:cNvPicPr>
          <p:nvPr userDrawn="1"/>
        </p:nvPicPr>
        <p:blipFill>
          <a:blip r:embed="rId2"/>
          <a:stretch>
            <a:fillRect/>
          </a:stretch>
        </p:blipFill>
        <p:spPr>
          <a:xfrm>
            <a:off x="10905066" y="343554"/>
            <a:ext cx="930884" cy="29865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4E7A717-2021-9F42-852D-B51B171E788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59366" y="331409"/>
            <a:ext cx="4761162" cy="3041000"/>
          </a:xfrm>
          <a:prstGeom prst="rect">
            <a:avLst/>
          </a:prstGeom>
        </p:spPr>
      </p:pic>
      <p:sp>
        <p:nvSpPr>
          <p:cNvPr id="9" name="Rectangle 8">
            <a:extLst>
              <a:ext uri="{FF2B5EF4-FFF2-40B4-BE49-F238E27FC236}">
                <a16:creationId xmlns:a16="http://schemas.microsoft.com/office/drawing/2014/main" id="{C518DE03-8FC5-BA4D-8771-63E878545294}"/>
              </a:ext>
            </a:extLst>
          </p:cNvPr>
          <p:cNvSpPr/>
          <p:nvPr userDrawn="1"/>
        </p:nvSpPr>
        <p:spPr>
          <a:xfrm>
            <a:off x="6401553" y="2944758"/>
            <a:ext cx="1126273" cy="54083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10;&#10;Description automatically generated">
            <a:extLst>
              <a:ext uri="{FF2B5EF4-FFF2-40B4-BE49-F238E27FC236}">
                <a16:creationId xmlns:a16="http://schemas.microsoft.com/office/drawing/2014/main" id="{E2431364-4121-164A-8220-76D197B8567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205" t="15892" b="10127"/>
          <a:stretch/>
        </p:blipFill>
        <p:spPr>
          <a:xfrm>
            <a:off x="8149724" y="2146851"/>
            <a:ext cx="3712180" cy="4069243"/>
          </a:xfrm>
          <a:prstGeom prst="rect">
            <a:avLst/>
          </a:prstGeom>
        </p:spPr>
      </p:pic>
      <p:cxnSp>
        <p:nvCxnSpPr>
          <p:cNvPr id="27" name="Elbow Connector 26">
            <a:extLst>
              <a:ext uri="{FF2B5EF4-FFF2-40B4-BE49-F238E27FC236}">
                <a16:creationId xmlns:a16="http://schemas.microsoft.com/office/drawing/2014/main" id="{7DD19FA3-3779-AB4B-ABD8-2DEAFFD8A3C8}"/>
              </a:ext>
            </a:extLst>
          </p:cNvPr>
          <p:cNvCxnSpPr>
            <a:cxnSpLocks/>
          </p:cNvCxnSpPr>
          <p:nvPr userDrawn="1"/>
        </p:nvCxnSpPr>
        <p:spPr>
          <a:xfrm flipV="1">
            <a:off x="5141843" y="3215175"/>
            <a:ext cx="1285736" cy="540834"/>
          </a:xfrm>
          <a:prstGeom prst="bentConnector3">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45AB59A-7638-034F-9559-5B9E2ADBC725}"/>
              </a:ext>
            </a:extLst>
          </p:cNvPr>
          <p:cNvSpPr/>
          <p:nvPr userDrawn="1"/>
        </p:nvSpPr>
        <p:spPr>
          <a:xfrm>
            <a:off x="9080700" y="2229139"/>
            <a:ext cx="2490657" cy="308025"/>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D530558-8C3B-1F4D-BCEC-342B2D351D67}"/>
              </a:ext>
            </a:extLst>
          </p:cNvPr>
          <p:cNvCxnSpPr>
            <a:cxnSpLocks/>
          </p:cNvCxnSpPr>
          <p:nvPr userDrawn="1"/>
        </p:nvCxnSpPr>
        <p:spPr>
          <a:xfrm>
            <a:off x="4055165" y="4115210"/>
            <a:ext cx="632166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3383E69-546F-2C47-A73E-341B1A11E216}"/>
              </a:ext>
            </a:extLst>
          </p:cNvPr>
          <p:cNvCxnSpPr>
            <a:cxnSpLocks/>
          </p:cNvCxnSpPr>
          <p:nvPr userDrawn="1"/>
        </p:nvCxnSpPr>
        <p:spPr>
          <a:xfrm flipV="1">
            <a:off x="10376828" y="2561878"/>
            <a:ext cx="0" cy="1578046"/>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36931D31-9D1C-6447-8C38-E3CB37C6D641}"/>
              </a:ext>
            </a:extLst>
          </p:cNvPr>
          <p:cNvSpPr/>
          <p:nvPr userDrawn="1"/>
        </p:nvSpPr>
        <p:spPr>
          <a:xfrm>
            <a:off x="8542870" y="4692535"/>
            <a:ext cx="1126273" cy="540834"/>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a:extLst>
              <a:ext uri="{FF2B5EF4-FFF2-40B4-BE49-F238E27FC236}">
                <a16:creationId xmlns:a16="http://schemas.microsoft.com/office/drawing/2014/main" id="{DE7CEC4A-BB2F-CD4B-BBFF-1E4C160F82A6}"/>
              </a:ext>
            </a:extLst>
          </p:cNvPr>
          <p:cNvCxnSpPr>
            <a:cxnSpLocks/>
          </p:cNvCxnSpPr>
          <p:nvPr userDrawn="1"/>
        </p:nvCxnSpPr>
        <p:spPr>
          <a:xfrm flipV="1">
            <a:off x="4836693" y="4968619"/>
            <a:ext cx="3706177" cy="459908"/>
          </a:xfrm>
          <a:prstGeom prst="bentConnector3">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EE5485-A827-BA4E-9497-C24D63C5AB08}"/>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433173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Teal">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49C80E-EF63-0042-A14A-0382A35CDC90}"/>
              </a:ext>
            </a:extLst>
          </p:cNvPr>
          <p:cNvSpPr>
            <a:spLocks noGrp="1"/>
          </p:cNvSpPr>
          <p:nvPr>
            <p:ph type="title" hasCustomPrompt="1"/>
          </p:nvPr>
        </p:nvSpPr>
        <p:spPr>
          <a:xfrm>
            <a:off x="2125373" y="1936027"/>
            <a:ext cx="9315865" cy="3721814"/>
          </a:xfrm>
        </p:spPr>
        <p:txBody>
          <a:bodyPr tIns="0" anchor="t"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4800" b="1" i="0">
                <a:solidFill>
                  <a:schemeClr val="bg1"/>
                </a:solidFill>
                <a:latin typeface="Poppins SemiBold" pitchFamily="2" charset="77"/>
                <a:cs typeface="Poppins SemiBold" pitchFamily="2" charset="77"/>
              </a:defRPr>
            </a:lvl1pPr>
          </a:lstStyle>
          <a:p>
            <a:pPr marL="0" marR="0" lvl="0" indent="0" algn="l" defTabSz="914400" rtl="0" eaLnBrk="1" fontAlgn="auto" latinLnBrk="0" hangingPunct="1">
              <a:lnSpc>
                <a:spcPts val="5460"/>
              </a:lnSpc>
              <a:spcBef>
                <a:spcPts val="0"/>
              </a:spcBef>
              <a:spcAft>
                <a:spcPts val="0"/>
              </a:spcAft>
              <a:buClrTx/>
              <a:buSzTx/>
              <a:buFontTx/>
              <a:buNone/>
              <a:tabLst/>
              <a:defRPr/>
            </a:pPr>
            <a:r>
              <a:rPr lang="en-US" sz="4800" b="1" dirty="0">
                <a:solidFill>
                  <a:schemeClr val="bg1"/>
                </a:solidFill>
                <a:latin typeface="Poppins SemiBold" pitchFamily="2" charset="77"/>
                <a:cs typeface="Poppins SemiBold" pitchFamily="2" charset="77"/>
              </a:rPr>
              <a:t>Big Idea. Bring the attention of your audience to a </a:t>
            </a:r>
            <a:r>
              <a:rPr lang="en-US" sz="4800" b="1" dirty="0">
                <a:latin typeface="Poppins SemiBold" pitchFamily="2" charset="77"/>
                <a:cs typeface="Poppins SemiBold" pitchFamily="2" charset="77"/>
              </a:rPr>
              <a:t>key concept </a:t>
            </a:r>
            <a:r>
              <a:rPr lang="en-US" sz="4800" b="1" dirty="0">
                <a:solidFill>
                  <a:schemeClr val="bg1"/>
                </a:solidFill>
                <a:latin typeface="Poppins SemiBold" pitchFamily="2" charset="77"/>
                <a:cs typeface="Poppins SemiBold" pitchFamily="2" charset="77"/>
              </a:rPr>
              <a:t>using big text, numbers, or icons.</a:t>
            </a:r>
            <a:br>
              <a:rPr lang="en-US" sz="4800" b="1" dirty="0">
                <a:solidFill>
                  <a:schemeClr val="bg1"/>
                </a:solidFill>
                <a:latin typeface="Poppins SemiBold" pitchFamily="2" charset="77"/>
                <a:cs typeface="Poppins SemiBold" pitchFamily="2" charset="77"/>
              </a:rPr>
            </a:br>
            <a:endParaRPr lang="en-US" sz="4800" b="1" dirty="0">
              <a:latin typeface="Poppins SemiBold" pitchFamily="2" charset="77"/>
              <a:cs typeface="Poppins SemiBold" pitchFamily="2" charset="77"/>
            </a:endParaRPr>
          </a:p>
        </p:txBody>
      </p:sp>
      <p:cxnSp>
        <p:nvCxnSpPr>
          <p:cNvPr id="15" name="Straight Connector 14">
            <a:extLst>
              <a:ext uri="{FF2B5EF4-FFF2-40B4-BE49-F238E27FC236}">
                <a16:creationId xmlns:a16="http://schemas.microsoft.com/office/drawing/2014/main" id="{657FCB35-F474-D849-AD2B-FE304109010C}"/>
              </a:ext>
            </a:extLst>
          </p:cNvPr>
          <p:cNvCxnSpPr>
            <a:cxnSpLocks/>
          </p:cNvCxnSpPr>
          <p:nvPr userDrawn="1"/>
        </p:nvCxnSpPr>
        <p:spPr>
          <a:xfrm>
            <a:off x="1524847" y="2008414"/>
            <a:ext cx="0" cy="4849586"/>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E15BACB-5F43-6243-B65E-6230C4319FE5}"/>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18" name="Slide Number Placeholder 3">
            <a:extLst>
              <a:ext uri="{FF2B5EF4-FFF2-40B4-BE49-F238E27FC236}">
                <a16:creationId xmlns:a16="http://schemas.microsoft.com/office/drawing/2014/main" id="{1622525B-5618-E14C-91F6-6BF3020ED9B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sp>
        <p:nvSpPr>
          <p:cNvPr id="20" name="Rectangle 19">
            <a:extLst>
              <a:ext uri="{FF2B5EF4-FFF2-40B4-BE49-F238E27FC236}">
                <a16:creationId xmlns:a16="http://schemas.microsoft.com/office/drawing/2014/main" id="{868742B3-D8BA-6D4B-A123-850391F1D79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9A3C8A2-4E49-CF4B-89DB-B4BC0F546DC2}"/>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108618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dea Red">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49C80E-EF63-0042-A14A-0382A35CDC90}"/>
              </a:ext>
            </a:extLst>
          </p:cNvPr>
          <p:cNvSpPr>
            <a:spLocks noGrp="1"/>
          </p:cNvSpPr>
          <p:nvPr>
            <p:ph type="title" hasCustomPrompt="1"/>
          </p:nvPr>
        </p:nvSpPr>
        <p:spPr>
          <a:xfrm>
            <a:off x="2125373" y="1936027"/>
            <a:ext cx="9315865" cy="3721814"/>
          </a:xfrm>
        </p:spPr>
        <p:txBody>
          <a:bodyPr tIns="0" anchor="t"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4800" b="1" i="0">
                <a:solidFill>
                  <a:schemeClr val="bg1"/>
                </a:solidFill>
                <a:latin typeface="Poppins SemiBold" pitchFamily="2" charset="77"/>
                <a:cs typeface="Poppins SemiBold" pitchFamily="2" charset="77"/>
              </a:defRPr>
            </a:lvl1pPr>
          </a:lstStyle>
          <a:p>
            <a:pPr marL="0" marR="0" lvl="0" indent="0" algn="l" defTabSz="914400" rtl="0" eaLnBrk="1" fontAlgn="auto" latinLnBrk="0" hangingPunct="1">
              <a:lnSpc>
                <a:spcPts val="5460"/>
              </a:lnSpc>
              <a:spcBef>
                <a:spcPts val="0"/>
              </a:spcBef>
              <a:spcAft>
                <a:spcPts val="0"/>
              </a:spcAft>
              <a:buClrTx/>
              <a:buSzTx/>
              <a:buFontTx/>
              <a:buNone/>
              <a:tabLst/>
              <a:defRPr/>
            </a:pPr>
            <a:r>
              <a:rPr lang="en-US" sz="4800" b="1" dirty="0">
                <a:solidFill>
                  <a:schemeClr val="bg1"/>
                </a:solidFill>
                <a:latin typeface="Poppins SemiBold" pitchFamily="2" charset="77"/>
                <a:cs typeface="Poppins SemiBold" pitchFamily="2" charset="77"/>
              </a:rPr>
              <a:t>Big Idea. Bring the attention of your audience to a </a:t>
            </a:r>
            <a:r>
              <a:rPr lang="en-US" sz="4800" b="1" dirty="0">
                <a:latin typeface="Poppins SemiBold" pitchFamily="2" charset="77"/>
                <a:cs typeface="Poppins SemiBold" pitchFamily="2" charset="77"/>
              </a:rPr>
              <a:t>key concept </a:t>
            </a:r>
            <a:r>
              <a:rPr lang="en-US" sz="4800" b="1" dirty="0">
                <a:solidFill>
                  <a:schemeClr val="bg1"/>
                </a:solidFill>
                <a:latin typeface="Poppins SemiBold" pitchFamily="2" charset="77"/>
                <a:cs typeface="Poppins SemiBold" pitchFamily="2" charset="77"/>
              </a:rPr>
              <a:t>using big text, numbers, or icons.</a:t>
            </a:r>
            <a:br>
              <a:rPr lang="en-US" sz="4800" b="1" dirty="0">
                <a:solidFill>
                  <a:schemeClr val="bg1"/>
                </a:solidFill>
                <a:latin typeface="Poppins SemiBold" pitchFamily="2" charset="77"/>
                <a:cs typeface="Poppins SemiBold" pitchFamily="2" charset="77"/>
              </a:rPr>
            </a:br>
            <a:endParaRPr lang="en-US" sz="4800" b="1" dirty="0">
              <a:latin typeface="Poppins SemiBold" pitchFamily="2" charset="77"/>
              <a:cs typeface="Poppins SemiBold" pitchFamily="2" charset="77"/>
            </a:endParaRPr>
          </a:p>
        </p:txBody>
      </p:sp>
      <p:cxnSp>
        <p:nvCxnSpPr>
          <p:cNvPr id="15" name="Straight Connector 14">
            <a:extLst>
              <a:ext uri="{FF2B5EF4-FFF2-40B4-BE49-F238E27FC236}">
                <a16:creationId xmlns:a16="http://schemas.microsoft.com/office/drawing/2014/main" id="{657FCB35-F474-D849-AD2B-FE304109010C}"/>
              </a:ext>
            </a:extLst>
          </p:cNvPr>
          <p:cNvCxnSpPr>
            <a:cxnSpLocks/>
          </p:cNvCxnSpPr>
          <p:nvPr userDrawn="1"/>
        </p:nvCxnSpPr>
        <p:spPr>
          <a:xfrm>
            <a:off x="1524847" y="2008414"/>
            <a:ext cx="0" cy="4849586"/>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E15BACB-5F43-6243-B65E-6230C4319FE5}"/>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18" name="Slide Number Placeholder 3">
            <a:extLst>
              <a:ext uri="{FF2B5EF4-FFF2-40B4-BE49-F238E27FC236}">
                <a16:creationId xmlns:a16="http://schemas.microsoft.com/office/drawing/2014/main" id="{1622525B-5618-E14C-91F6-6BF3020ED9B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sp>
        <p:nvSpPr>
          <p:cNvPr id="20" name="Rectangle 19">
            <a:extLst>
              <a:ext uri="{FF2B5EF4-FFF2-40B4-BE49-F238E27FC236}">
                <a16:creationId xmlns:a16="http://schemas.microsoft.com/office/drawing/2014/main" id="{868742B3-D8BA-6D4B-A123-850391F1D79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612E974-37B0-AB42-B484-96F359BEB01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42660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Number">
    <p:bg>
      <p:bgPr>
        <a:solidFill>
          <a:schemeClr val="accent2"/>
        </a:solidFill>
        <a:effectLst/>
      </p:bgPr>
    </p:bg>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084618D6-6937-CC4A-97F0-FCC973B638EB}"/>
              </a:ext>
            </a:extLst>
          </p:cNvPr>
          <p:cNvSpPr>
            <a:spLocks noGrp="1"/>
          </p:cNvSpPr>
          <p:nvPr>
            <p:ph type="title" hasCustomPrompt="1"/>
          </p:nvPr>
        </p:nvSpPr>
        <p:spPr>
          <a:xfrm>
            <a:off x="2531776" y="2008414"/>
            <a:ext cx="8795942" cy="2769989"/>
          </a:xfrm>
        </p:spPr>
        <p:txBody>
          <a:bodyPr wrap="square" anchor="b" anchorCtr="0">
            <a:noAutofit/>
          </a:bodyPr>
          <a:lstStyle>
            <a:lvl1pPr>
              <a:lnSpc>
                <a:spcPts val="20800"/>
              </a:lnSpc>
              <a:defRPr sz="20000" b="1" i="0">
                <a:solidFill>
                  <a:schemeClr val="bg1"/>
                </a:solidFill>
                <a:latin typeface="Poppins SemiBold" pitchFamily="2" charset="77"/>
                <a:cs typeface="Poppins SemiBold" pitchFamily="2" charset="77"/>
              </a:defRPr>
            </a:lvl1pPr>
          </a:lstStyle>
          <a:p>
            <a:r>
              <a:rPr lang="en-US" dirty="0"/>
              <a:t>97%</a:t>
            </a:r>
          </a:p>
        </p:txBody>
      </p:sp>
      <p:sp>
        <p:nvSpPr>
          <p:cNvPr id="14" name="Text Placeholder 9">
            <a:extLst>
              <a:ext uri="{FF2B5EF4-FFF2-40B4-BE49-F238E27FC236}">
                <a16:creationId xmlns:a16="http://schemas.microsoft.com/office/drawing/2014/main" id="{42396A9F-1D36-A549-BBD3-8012DEA04746}"/>
              </a:ext>
            </a:extLst>
          </p:cNvPr>
          <p:cNvSpPr>
            <a:spLocks noGrp="1"/>
          </p:cNvSpPr>
          <p:nvPr>
            <p:ph type="body" sz="quarter" idx="15" hasCustomPrompt="1"/>
          </p:nvPr>
        </p:nvSpPr>
        <p:spPr>
          <a:xfrm>
            <a:off x="2709335" y="4778403"/>
            <a:ext cx="8602133" cy="341855"/>
          </a:xfrm>
        </p:spPr>
        <p:txBody>
          <a:bodyPr anchor="ctr" anchorCtr="0">
            <a:noAutofit/>
          </a:bodyPr>
          <a:lstStyle>
            <a:lvl1pPr>
              <a:defRPr sz="4200" b="1" i="0">
                <a:solidFill>
                  <a:schemeClr val="bg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Member satisfaction</a:t>
            </a:r>
          </a:p>
        </p:txBody>
      </p:sp>
      <p:sp>
        <p:nvSpPr>
          <p:cNvPr id="15" name="Slide Number Placeholder 3">
            <a:extLst>
              <a:ext uri="{FF2B5EF4-FFF2-40B4-BE49-F238E27FC236}">
                <a16:creationId xmlns:a16="http://schemas.microsoft.com/office/drawing/2014/main" id="{E10667A0-65A7-D246-82FE-D51CD79B6A52}"/>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bg2"/>
                </a:solidFill>
              </a:rPr>
              <a:pPr/>
              <a:t>‹#›</a:t>
            </a:fld>
            <a:endParaRPr lang="en-US" dirty="0">
              <a:solidFill>
                <a:schemeClr val="bg2"/>
              </a:solidFill>
            </a:endParaRPr>
          </a:p>
        </p:txBody>
      </p:sp>
      <p:cxnSp>
        <p:nvCxnSpPr>
          <p:cNvPr id="17" name="Straight Connector 16">
            <a:extLst>
              <a:ext uri="{FF2B5EF4-FFF2-40B4-BE49-F238E27FC236}">
                <a16:creationId xmlns:a16="http://schemas.microsoft.com/office/drawing/2014/main" id="{B667FFCE-509B-9946-9251-838197F5588E}"/>
              </a:ext>
            </a:extLst>
          </p:cNvPr>
          <p:cNvCxnSpPr>
            <a:cxnSpLocks/>
          </p:cNvCxnSpPr>
          <p:nvPr userDrawn="1"/>
        </p:nvCxnSpPr>
        <p:spPr>
          <a:xfrm>
            <a:off x="1524847" y="2008414"/>
            <a:ext cx="0" cy="4849586"/>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090A27C-AE3D-BD40-ABD2-2A415FB62DF4}"/>
              </a:ext>
            </a:extLst>
          </p:cNvPr>
          <p:cNvPicPr>
            <a:picLocks noChangeAspect="1"/>
          </p:cNvPicPr>
          <p:nvPr userDrawn="1"/>
        </p:nvPicPr>
        <p:blipFill>
          <a:blip r:embed="rId2">
            <a:lum bright="100000"/>
          </a:blip>
          <a:stretch>
            <a:fillRect/>
          </a:stretch>
        </p:blipFill>
        <p:spPr>
          <a:xfrm>
            <a:off x="10905066" y="343554"/>
            <a:ext cx="930884" cy="298656"/>
          </a:xfrm>
          <a:prstGeom prst="rect">
            <a:avLst/>
          </a:prstGeom>
          <a:noFill/>
        </p:spPr>
      </p:pic>
      <p:sp>
        <p:nvSpPr>
          <p:cNvPr id="20" name="Rectangle 19">
            <a:extLst>
              <a:ext uri="{FF2B5EF4-FFF2-40B4-BE49-F238E27FC236}">
                <a16:creationId xmlns:a16="http://schemas.microsoft.com/office/drawing/2014/main" id="{423A2FBA-3D39-024E-BCE4-0038D25F7BA3}"/>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608288E-E265-EC4B-B44D-CFD396593B0D}"/>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bg1"/>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39056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with numbers">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D74340FA-F3E0-5B4D-A30E-F5AD12CC1747}"/>
              </a:ext>
            </a:extLst>
          </p:cNvPr>
          <p:cNvSpPr>
            <a:spLocks noGrp="1"/>
          </p:cNvSpPr>
          <p:nvPr>
            <p:ph type="body" sz="quarter" idx="15" hasCustomPrompt="1"/>
          </p:nvPr>
        </p:nvSpPr>
        <p:spPr>
          <a:xfrm>
            <a:off x="3839382"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3" name="Text Placeholder 9">
            <a:extLst>
              <a:ext uri="{FF2B5EF4-FFF2-40B4-BE49-F238E27FC236}">
                <a16:creationId xmlns:a16="http://schemas.microsoft.com/office/drawing/2014/main" id="{10245740-A8F9-2742-8D4F-F08BA6599DCF}"/>
              </a:ext>
            </a:extLst>
          </p:cNvPr>
          <p:cNvSpPr>
            <a:spLocks noGrp="1"/>
          </p:cNvSpPr>
          <p:nvPr>
            <p:ph type="body" sz="quarter" idx="16" hasCustomPrompt="1"/>
          </p:nvPr>
        </p:nvSpPr>
        <p:spPr>
          <a:xfrm>
            <a:off x="3839382"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5" name="Text Placeholder 9">
            <a:extLst>
              <a:ext uri="{FF2B5EF4-FFF2-40B4-BE49-F238E27FC236}">
                <a16:creationId xmlns:a16="http://schemas.microsoft.com/office/drawing/2014/main" id="{6CC9AEAE-FBB2-CA4A-8DF7-847B72F7B819}"/>
              </a:ext>
            </a:extLst>
          </p:cNvPr>
          <p:cNvSpPr>
            <a:spLocks noGrp="1"/>
          </p:cNvSpPr>
          <p:nvPr>
            <p:ph type="body" sz="quarter" idx="17" hasCustomPrompt="1"/>
          </p:nvPr>
        </p:nvSpPr>
        <p:spPr>
          <a:xfrm>
            <a:off x="3820737" y="42959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6" name="Text Placeholder 9">
            <a:extLst>
              <a:ext uri="{FF2B5EF4-FFF2-40B4-BE49-F238E27FC236}">
                <a16:creationId xmlns:a16="http://schemas.microsoft.com/office/drawing/2014/main" id="{1D21F452-A5A0-FF4D-9A89-5EB6BD6BFD0F}"/>
              </a:ext>
            </a:extLst>
          </p:cNvPr>
          <p:cNvSpPr>
            <a:spLocks noGrp="1"/>
          </p:cNvSpPr>
          <p:nvPr>
            <p:ph type="body" sz="quarter" idx="18" hasCustomPrompt="1"/>
          </p:nvPr>
        </p:nvSpPr>
        <p:spPr>
          <a:xfrm>
            <a:off x="7960080"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7" name="Text Placeholder 9">
            <a:extLst>
              <a:ext uri="{FF2B5EF4-FFF2-40B4-BE49-F238E27FC236}">
                <a16:creationId xmlns:a16="http://schemas.microsoft.com/office/drawing/2014/main" id="{C4C9B1BA-8ABA-C54A-A3F1-A1EAE729B4F1}"/>
              </a:ext>
            </a:extLst>
          </p:cNvPr>
          <p:cNvSpPr>
            <a:spLocks noGrp="1"/>
          </p:cNvSpPr>
          <p:nvPr>
            <p:ph type="body" sz="quarter" idx="19" hasCustomPrompt="1"/>
          </p:nvPr>
        </p:nvSpPr>
        <p:spPr>
          <a:xfrm>
            <a:off x="7960080"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0" name="Text Placeholder 9">
            <a:extLst>
              <a:ext uri="{FF2B5EF4-FFF2-40B4-BE49-F238E27FC236}">
                <a16:creationId xmlns:a16="http://schemas.microsoft.com/office/drawing/2014/main" id="{24B6A0A2-C1DE-E140-8229-145839A31104}"/>
              </a:ext>
            </a:extLst>
          </p:cNvPr>
          <p:cNvSpPr>
            <a:spLocks noGrp="1"/>
          </p:cNvSpPr>
          <p:nvPr>
            <p:ph type="body" sz="quarter" idx="20" hasCustomPrompt="1"/>
          </p:nvPr>
        </p:nvSpPr>
        <p:spPr>
          <a:xfrm>
            <a:off x="7960080" y="4299633"/>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1" name="Text Placeholder 8">
            <a:extLst>
              <a:ext uri="{FF2B5EF4-FFF2-40B4-BE49-F238E27FC236}">
                <a16:creationId xmlns:a16="http://schemas.microsoft.com/office/drawing/2014/main" id="{71C29A1F-26A4-304F-B8AC-43A2FE3E89A3}"/>
              </a:ext>
            </a:extLst>
          </p:cNvPr>
          <p:cNvSpPr>
            <a:spLocks noGrp="1"/>
          </p:cNvSpPr>
          <p:nvPr>
            <p:ph type="body" sz="quarter" idx="22" hasCustomPrompt="1"/>
          </p:nvPr>
        </p:nvSpPr>
        <p:spPr>
          <a:xfrm>
            <a:off x="3266800" y="29961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solidFill>
                  <a:schemeClr val="bg1"/>
                </a:solidFill>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2" name="Text Placeholder 8">
            <a:extLst>
              <a:ext uri="{FF2B5EF4-FFF2-40B4-BE49-F238E27FC236}">
                <a16:creationId xmlns:a16="http://schemas.microsoft.com/office/drawing/2014/main" id="{258F7FB9-4E3C-224E-874B-F7DE4086E858}"/>
              </a:ext>
            </a:extLst>
          </p:cNvPr>
          <p:cNvSpPr>
            <a:spLocks noGrp="1"/>
          </p:cNvSpPr>
          <p:nvPr>
            <p:ph type="body" sz="quarter" idx="23" hasCustomPrompt="1"/>
          </p:nvPr>
        </p:nvSpPr>
        <p:spPr>
          <a:xfrm>
            <a:off x="3266800" y="36297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4" name="Text Placeholder 8">
            <a:extLst>
              <a:ext uri="{FF2B5EF4-FFF2-40B4-BE49-F238E27FC236}">
                <a16:creationId xmlns:a16="http://schemas.microsoft.com/office/drawing/2014/main" id="{CFDBB2A9-4E54-C747-B9E0-BD68AB3BE706}"/>
              </a:ext>
            </a:extLst>
          </p:cNvPr>
          <p:cNvSpPr>
            <a:spLocks noGrp="1"/>
          </p:cNvSpPr>
          <p:nvPr>
            <p:ph type="body" sz="quarter" idx="24" hasCustomPrompt="1"/>
          </p:nvPr>
        </p:nvSpPr>
        <p:spPr>
          <a:xfrm>
            <a:off x="3259601" y="42633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5" name="Text Placeholder 8">
            <a:extLst>
              <a:ext uri="{FF2B5EF4-FFF2-40B4-BE49-F238E27FC236}">
                <a16:creationId xmlns:a16="http://schemas.microsoft.com/office/drawing/2014/main" id="{4D59769C-5E40-8343-9562-950FCCFE5CE1}"/>
              </a:ext>
            </a:extLst>
          </p:cNvPr>
          <p:cNvSpPr>
            <a:spLocks noGrp="1"/>
          </p:cNvSpPr>
          <p:nvPr>
            <p:ph type="body" sz="quarter" idx="25" hasCustomPrompt="1"/>
          </p:nvPr>
        </p:nvSpPr>
        <p:spPr>
          <a:xfrm>
            <a:off x="7378790" y="29961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6" name="Text Placeholder 8">
            <a:extLst>
              <a:ext uri="{FF2B5EF4-FFF2-40B4-BE49-F238E27FC236}">
                <a16:creationId xmlns:a16="http://schemas.microsoft.com/office/drawing/2014/main" id="{49718AD7-2072-8448-BA77-59C715BAE66E}"/>
              </a:ext>
            </a:extLst>
          </p:cNvPr>
          <p:cNvSpPr>
            <a:spLocks noGrp="1"/>
          </p:cNvSpPr>
          <p:nvPr>
            <p:ph type="body" sz="quarter" idx="26" hasCustomPrompt="1"/>
          </p:nvPr>
        </p:nvSpPr>
        <p:spPr>
          <a:xfrm>
            <a:off x="7378790" y="36297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37" name="Text Placeholder 8">
            <a:extLst>
              <a:ext uri="{FF2B5EF4-FFF2-40B4-BE49-F238E27FC236}">
                <a16:creationId xmlns:a16="http://schemas.microsoft.com/office/drawing/2014/main" id="{62E1C4D0-55EE-F649-8297-1003D69566B8}"/>
              </a:ext>
            </a:extLst>
          </p:cNvPr>
          <p:cNvSpPr>
            <a:spLocks noGrp="1"/>
          </p:cNvSpPr>
          <p:nvPr>
            <p:ph type="body" sz="quarter" idx="27" hasCustomPrompt="1"/>
          </p:nvPr>
        </p:nvSpPr>
        <p:spPr>
          <a:xfrm>
            <a:off x="7378790" y="4263373"/>
            <a:ext cx="407031" cy="407031"/>
          </a:xfrm>
          <a:prstGeom prst="ellipse">
            <a:avLst/>
          </a:prstGeom>
          <a:solidFill>
            <a:schemeClr val="accent2"/>
          </a:solidFill>
          <a:ln>
            <a:solidFill>
              <a:schemeClr val="accent2"/>
            </a:solidFill>
          </a:ln>
        </p:spPr>
        <p:style>
          <a:lnRef idx="1">
            <a:schemeClr val="accent2"/>
          </a:lnRef>
          <a:fillRef idx="3">
            <a:schemeClr val="accent2"/>
          </a:fillRef>
          <a:effectRef idx="2">
            <a:schemeClr val="accent2"/>
          </a:effectRef>
          <a:fontRef idx="minor">
            <a:schemeClr val="lt1"/>
          </a:fontRef>
        </p:style>
        <p:txBody>
          <a:bodyPr anchor="ctr" anchorCtr="0">
            <a:noAutofit/>
          </a:bodyPr>
          <a:lstStyle>
            <a:lvl1pPr algn="ctr">
              <a:defRPr sz="1200" b="0" i="0">
                <a:latin typeface="Poppins" pitchFamily="2" charset="77"/>
                <a:cs typeface="Poppins" pitchFamily="2" charset="77"/>
              </a:defRPr>
            </a:lvl1pPr>
            <a:lvl2pPr algn="ctr">
              <a:defRPr sz="1200"/>
            </a:lvl2pPr>
            <a:lvl3pPr algn="ctr">
              <a:defRPr sz="1200"/>
            </a:lvl3pPr>
            <a:lvl4pPr algn="ctr">
              <a:defRPr sz="1200"/>
            </a:lvl4pPr>
            <a:lvl5pPr algn="ctr">
              <a:defRPr sz="1200"/>
            </a:lvl5pPr>
          </a:lstStyle>
          <a:p>
            <a:pPr lvl="0"/>
            <a:r>
              <a:rPr lang="en-US" dirty="0"/>
              <a:t>#</a:t>
            </a:r>
          </a:p>
        </p:txBody>
      </p:sp>
      <p:sp>
        <p:nvSpPr>
          <p:cNvPr id="28" name="Slide Number Placeholder 3">
            <a:extLst>
              <a:ext uri="{FF2B5EF4-FFF2-40B4-BE49-F238E27FC236}">
                <a16:creationId xmlns:a16="http://schemas.microsoft.com/office/drawing/2014/main" id="{E443A1A3-2B0F-0248-AB9D-EC61977C0D8C}"/>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9" name="Picture 28">
            <a:extLst>
              <a:ext uri="{FF2B5EF4-FFF2-40B4-BE49-F238E27FC236}">
                <a16:creationId xmlns:a16="http://schemas.microsoft.com/office/drawing/2014/main" id="{50505620-BB0C-8744-8930-B3E68577B967}"/>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8" name="Title 1">
            <a:extLst>
              <a:ext uri="{FF2B5EF4-FFF2-40B4-BE49-F238E27FC236}">
                <a16:creationId xmlns:a16="http://schemas.microsoft.com/office/drawing/2014/main" id="{26113717-933D-A641-BB2B-B80131720D2E}"/>
              </a:ext>
            </a:extLst>
          </p:cNvPr>
          <p:cNvSpPr>
            <a:spLocks noGrp="1"/>
          </p:cNvSpPr>
          <p:nvPr>
            <p:ph type="title" hasCustomPrompt="1"/>
          </p:nvPr>
        </p:nvSpPr>
        <p:spPr>
          <a:xfrm>
            <a:off x="3259601" y="1335807"/>
            <a:ext cx="7535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39" name="Rectangle 38">
            <a:extLst>
              <a:ext uri="{FF2B5EF4-FFF2-40B4-BE49-F238E27FC236}">
                <a16:creationId xmlns:a16="http://schemas.microsoft.com/office/drawing/2014/main" id="{22F2B6DF-C33F-504B-B87B-E05B70C58D8B}"/>
              </a:ext>
            </a:extLst>
          </p:cNvPr>
          <p:cNvSpPr/>
          <p:nvPr userDrawn="1"/>
        </p:nvSpPr>
        <p:spPr>
          <a:xfrm>
            <a:off x="0" y="0"/>
            <a:ext cx="1873956" cy="68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8E05286-B5AA-D344-ADBF-17CBF2CAFB4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5C4E5F5-B3A8-884B-87C1-C41027A9F34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505932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no numbers">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D74340FA-F3E0-5B4D-A30E-F5AD12CC1747}"/>
              </a:ext>
            </a:extLst>
          </p:cNvPr>
          <p:cNvSpPr>
            <a:spLocks noGrp="1"/>
          </p:cNvSpPr>
          <p:nvPr>
            <p:ph type="body" sz="quarter" idx="15" hasCustomPrompt="1"/>
          </p:nvPr>
        </p:nvSpPr>
        <p:spPr>
          <a:xfrm>
            <a:off x="3839382"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3" name="Text Placeholder 9">
            <a:extLst>
              <a:ext uri="{FF2B5EF4-FFF2-40B4-BE49-F238E27FC236}">
                <a16:creationId xmlns:a16="http://schemas.microsoft.com/office/drawing/2014/main" id="{10245740-A8F9-2742-8D4F-F08BA6599DCF}"/>
              </a:ext>
            </a:extLst>
          </p:cNvPr>
          <p:cNvSpPr>
            <a:spLocks noGrp="1"/>
          </p:cNvSpPr>
          <p:nvPr>
            <p:ph type="body" sz="quarter" idx="16" hasCustomPrompt="1"/>
          </p:nvPr>
        </p:nvSpPr>
        <p:spPr>
          <a:xfrm>
            <a:off x="3839382"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5" name="Text Placeholder 9">
            <a:extLst>
              <a:ext uri="{FF2B5EF4-FFF2-40B4-BE49-F238E27FC236}">
                <a16:creationId xmlns:a16="http://schemas.microsoft.com/office/drawing/2014/main" id="{6CC9AEAE-FBB2-CA4A-8DF7-847B72F7B819}"/>
              </a:ext>
            </a:extLst>
          </p:cNvPr>
          <p:cNvSpPr>
            <a:spLocks noGrp="1"/>
          </p:cNvSpPr>
          <p:nvPr>
            <p:ph type="body" sz="quarter" idx="17" hasCustomPrompt="1"/>
          </p:nvPr>
        </p:nvSpPr>
        <p:spPr>
          <a:xfrm>
            <a:off x="3820737" y="42959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6" name="Text Placeholder 9">
            <a:extLst>
              <a:ext uri="{FF2B5EF4-FFF2-40B4-BE49-F238E27FC236}">
                <a16:creationId xmlns:a16="http://schemas.microsoft.com/office/drawing/2014/main" id="{1D21F452-A5A0-FF4D-9A89-5EB6BD6BFD0F}"/>
              </a:ext>
            </a:extLst>
          </p:cNvPr>
          <p:cNvSpPr>
            <a:spLocks noGrp="1"/>
          </p:cNvSpPr>
          <p:nvPr>
            <p:ph type="body" sz="quarter" idx="18" hasCustomPrompt="1"/>
          </p:nvPr>
        </p:nvSpPr>
        <p:spPr>
          <a:xfrm>
            <a:off x="7960080" y="30287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7" name="Text Placeholder 9">
            <a:extLst>
              <a:ext uri="{FF2B5EF4-FFF2-40B4-BE49-F238E27FC236}">
                <a16:creationId xmlns:a16="http://schemas.microsoft.com/office/drawing/2014/main" id="{C4C9B1BA-8ABA-C54A-A3F1-A1EAE729B4F1}"/>
              </a:ext>
            </a:extLst>
          </p:cNvPr>
          <p:cNvSpPr>
            <a:spLocks noGrp="1"/>
          </p:cNvSpPr>
          <p:nvPr>
            <p:ph type="body" sz="quarter" idx="19" hasCustomPrompt="1"/>
          </p:nvPr>
        </p:nvSpPr>
        <p:spPr>
          <a:xfrm>
            <a:off x="7960080" y="3662361"/>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30" name="Text Placeholder 9">
            <a:extLst>
              <a:ext uri="{FF2B5EF4-FFF2-40B4-BE49-F238E27FC236}">
                <a16:creationId xmlns:a16="http://schemas.microsoft.com/office/drawing/2014/main" id="{24B6A0A2-C1DE-E140-8229-145839A31104}"/>
              </a:ext>
            </a:extLst>
          </p:cNvPr>
          <p:cNvSpPr>
            <a:spLocks noGrp="1"/>
          </p:cNvSpPr>
          <p:nvPr>
            <p:ph type="body" sz="quarter" idx="20" hasCustomPrompt="1"/>
          </p:nvPr>
        </p:nvSpPr>
        <p:spPr>
          <a:xfrm>
            <a:off x="7960080" y="4299633"/>
            <a:ext cx="3008149" cy="341855"/>
          </a:xfrm>
        </p:spPr>
        <p:txBody>
          <a:bodyPr anchor="ctr" anchorCtr="0">
            <a:normAutofit/>
          </a:bodyPr>
          <a:lstStyle>
            <a:lvl1pPr>
              <a:defRPr sz="16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8" name="Slide Number Placeholder 3">
            <a:extLst>
              <a:ext uri="{FF2B5EF4-FFF2-40B4-BE49-F238E27FC236}">
                <a16:creationId xmlns:a16="http://schemas.microsoft.com/office/drawing/2014/main" id="{E443A1A3-2B0F-0248-AB9D-EC61977C0D8C}"/>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9" name="Picture 28">
            <a:extLst>
              <a:ext uri="{FF2B5EF4-FFF2-40B4-BE49-F238E27FC236}">
                <a16:creationId xmlns:a16="http://schemas.microsoft.com/office/drawing/2014/main" id="{50505620-BB0C-8744-8930-B3E68577B967}"/>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8" name="Title 1">
            <a:extLst>
              <a:ext uri="{FF2B5EF4-FFF2-40B4-BE49-F238E27FC236}">
                <a16:creationId xmlns:a16="http://schemas.microsoft.com/office/drawing/2014/main" id="{26113717-933D-A641-BB2B-B80131720D2E}"/>
              </a:ext>
            </a:extLst>
          </p:cNvPr>
          <p:cNvSpPr>
            <a:spLocks noGrp="1"/>
          </p:cNvSpPr>
          <p:nvPr>
            <p:ph type="title" hasCustomPrompt="1"/>
          </p:nvPr>
        </p:nvSpPr>
        <p:spPr>
          <a:xfrm>
            <a:off x="3259601" y="1335807"/>
            <a:ext cx="7535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39" name="Rectangle 38">
            <a:extLst>
              <a:ext uri="{FF2B5EF4-FFF2-40B4-BE49-F238E27FC236}">
                <a16:creationId xmlns:a16="http://schemas.microsoft.com/office/drawing/2014/main" id="{22F2B6DF-C33F-504B-B87B-E05B70C58D8B}"/>
              </a:ext>
            </a:extLst>
          </p:cNvPr>
          <p:cNvSpPr/>
          <p:nvPr userDrawn="1"/>
        </p:nvSpPr>
        <p:spPr>
          <a:xfrm>
            <a:off x="0" y="0"/>
            <a:ext cx="1873956" cy="68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58E05286-B5AA-D344-ADBF-17CBF2CAFB4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5C4E5F5-B3A8-884B-87C1-C41027A9F34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2" name="Flowchart: Connector 1">
            <a:extLst>
              <a:ext uri="{FF2B5EF4-FFF2-40B4-BE49-F238E27FC236}">
                <a16:creationId xmlns:a16="http://schemas.microsoft.com/office/drawing/2014/main" id="{797EE024-D164-406C-9276-E7F351BF305F}"/>
              </a:ext>
            </a:extLst>
          </p:cNvPr>
          <p:cNvSpPr/>
          <p:nvPr userDrawn="1"/>
        </p:nvSpPr>
        <p:spPr>
          <a:xfrm>
            <a:off x="3378875" y="31082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37602B4D-5B90-486D-939D-D50164A27C40}"/>
              </a:ext>
            </a:extLst>
          </p:cNvPr>
          <p:cNvSpPr/>
          <p:nvPr userDrawn="1"/>
        </p:nvSpPr>
        <p:spPr>
          <a:xfrm>
            <a:off x="3371676" y="37418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DD8FEFB6-228E-44E0-9552-CB002FABA9C6}"/>
              </a:ext>
            </a:extLst>
          </p:cNvPr>
          <p:cNvSpPr/>
          <p:nvPr userDrawn="1"/>
        </p:nvSpPr>
        <p:spPr>
          <a:xfrm>
            <a:off x="3378875" y="43754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85E4E7E1-070D-491A-8167-7435AD74AE09}"/>
              </a:ext>
            </a:extLst>
          </p:cNvPr>
          <p:cNvSpPr/>
          <p:nvPr userDrawn="1"/>
        </p:nvSpPr>
        <p:spPr>
          <a:xfrm>
            <a:off x="7490865" y="4375448"/>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8B868EEB-93DF-4DF6-94BC-7003D5A808F7}"/>
              </a:ext>
            </a:extLst>
          </p:cNvPr>
          <p:cNvSpPr/>
          <p:nvPr userDrawn="1"/>
        </p:nvSpPr>
        <p:spPr>
          <a:xfrm>
            <a:off x="7490865" y="3797886"/>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78F23462-52EF-45E1-83E1-DE42B5DAF808}"/>
              </a:ext>
            </a:extLst>
          </p:cNvPr>
          <p:cNvSpPr/>
          <p:nvPr userDrawn="1"/>
        </p:nvSpPr>
        <p:spPr>
          <a:xfrm>
            <a:off x="7490865" y="3110013"/>
            <a:ext cx="182880" cy="182880"/>
          </a:xfrm>
          <a:prstGeom prst="flowChartConnector">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401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 Icons">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507902B2-20FD-EC4A-A150-90C4E69C65AF}"/>
              </a:ext>
            </a:extLst>
          </p:cNvPr>
          <p:cNvSpPr>
            <a:spLocks noGrp="1"/>
          </p:cNvSpPr>
          <p:nvPr>
            <p:ph type="pic" sz="quarter" idx="20"/>
          </p:nvPr>
        </p:nvSpPr>
        <p:spPr>
          <a:xfrm>
            <a:off x="1385643" y="2818174"/>
            <a:ext cx="652775" cy="654084"/>
          </a:xfrm>
        </p:spPr>
        <p:txBody>
          <a:bodyPr/>
          <a:lstStyle/>
          <a:p>
            <a:endParaRPr lang="en-US" dirty="0"/>
          </a:p>
        </p:txBody>
      </p:sp>
      <p:sp>
        <p:nvSpPr>
          <p:cNvPr id="24" name="Text Placeholder 9">
            <a:extLst>
              <a:ext uri="{FF2B5EF4-FFF2-40B4-BE49-F238E27FC236}">
                <a16:creationId xmlns:a16="http://schemas.microsoft.com/office/drawing/2014/main" id="{9EBFF822-1B28-AC48-9CE1-C347F52D571A}"/>
              </a:ext>
            </a:extLst>
          </p:cNvPr>
          <p:cNvSpPr>
            <a:spLocks noGrp="1"/>
          </p:cNvSpPr>
          <p:nvPr>
            <p:ph type="body" sz="quarter" idx="14" hasCustomPrompt="1"/>
          </p:nvPr>
        </p:nvSpPr>
        <p:spPr>
          <a:xfrm>
            <a:off x="1385641"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51" name="Slide Number Placeholder 3">
            <a:extLst>
              <a:ext uri="{FF2B5EF4-FFF2-40B4-BE49-F238E27FC236}">
                <a16:creationId xmlns:a16="http://schemas.microsoft.com/office/drawing/2014/main" id="{D7264FBA-1C94-8C4E-AEFE-F73EBEE04E6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52" name="Picture 51">
            <a:extLst>
              <a:ext uri="{FF2B5EF4-FFF2-40B4-BE49-F238E27FC236}">
                <a16:creationId xmlns:a16="http://schemas.microsoft.com/office/drawing/2014/main" id="{DAF2A0D5-36D1-1A4A-A41E-237174626FE2}"/>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3" name="Title 1">
            <a:extLst>
              <a:ext uri="{FF2B5EF4-FFF2-40B4-BE49-F238E27FC236}">
                <a16:creationId xmlns:a16="http://schemas.microsoft.com/office/drawing/2014/main" id="{702E3DC9-30F8-8E41-B0FF-527DE9884C2B}"/>
              </a:ext>
            </a:extLst>
          </p:cNvPr>
          <p:cNvSpPr>
            <a:spLocks noGrp="1"/>
          </p:cNvSpPr>
          <p:nvPr>
            <p:ph type="title" hasCustomPrompt="1"/>
          </p:nvPr>
        </p:nvSpPr>
        <p:spPr>
          <a:xfrm>
            <a:off x="1385642" y="1335807"/>
            <a:ext cx="9059608" cy="748788"/>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55" name="Text Placeholder 9">
            <a:extLst>
              <a:ext uri="{FF2B5EF4-FFF2-40B4-BE49-F238E27FC236}">
                <a16:creationId xmlns:a16="http://schemas.microsoft.com/office/drawing/2014/main" id="{8CD7CD42-DAB7-3247-A973-5CD860762B65}"/>
              </a:ext>
            </a:extLst>
          </p:cNvPr>
          <p:cNvSpPr>
            <a:spLocks noGrp="1"/>
          </p:cNvSpPr>
          <p:nvPr>
            <p:ph type="body" sz="quarter" idx="23" hasCustomPrompt="1"/>
          </p:nvPr>
        </p:nvSpPr>
        <p:spPr>
          <a:xfrm>
            <a:off x="1385642" y="3640974"/>
            <a:ext cx="3017024" cy="4695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56" name="Picture Placeholder 6">
            <a:extLst>
              <a:ext uri="{FF2B5EF4-FFF2-40B4-BE49-F238E27FC236}">
                <a16:creationId xmlns:a16="http://schemas.microsoft.com/office/drawing/2014/main" id="{80D9A728-2A12-AF44-A335-6F7AB320A704}"/>
              </a:ext>
            </a:extLst>
          </p:cNvPr>
          <p:cNvSpPr>
            <a:spLocks noGrp="1"/>
          </p:cNvSpPr>
          <p:nvPr>
            <p:ph type="pic" sz="quarter" idx="24"/>
          </p:nvPr>
        </p:nvSpPr>
        <p:spPr>
          <a:xfrm>
            <a:off x="4772313" y="2818174"/>
            <a:ext cx="652775" cy="654084"/>
          </a:xfrm>
        </p:spPr>
        <p:txBody>
          <a:bodyPr/>
          <a:lstStyle/>
          <a:p>
            <a:endParaRPr lang="en-US" dirty="0"/>
          </a:p>
        </p:txBody>
      </p:sp>
      <p:sp>
        <p:nvSpPr>
          <p:cNvPr id="57" name="Text Placeholder 9">
            <a:extLst>
              <a:ext uri="{FF2B5EF4-FFF2-40B4-BE49-F238E27FC236}">
                <a16:creationId xmlns:a16="http://schemas.microsoft.com/office/drawing/2014/main" id="{7CEE3501-796E-6444-8256-AEA9D371C056}"/>
              </a:ext>
            </a:extLst>
          </p:cNvPr>
          <p:cNvSpPr>
            <a:spLocks noGrp="1"/>
          </p:cNvSpPr>
          <p:nvPr>
            <p:ph type="body" sz="quarter" idx="25" hasCustomPrompt="1"/>
          </p:nvPr>
        </p:nvSpPr>
        <p:spPr>
          <a:xfrm>
            <a:off x="4755375"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59" name="Text Placeholder 9">
            <a:extLst>
              <a:ext uri="{FF2B5EF4-FFF2-40B4-BE49-F238E27FC236}">
                <a16:creationId xmlns:a16="http://schemas.microsoft.com/office/drawing/2014/main" id="{0C91FDE9-649D-7E41-9850-FE6E00EC4791}"/>
              </a:ext>
            </a:extLst>
          </p:cNvPr>
          <p:cNvSpPr>
            <a:spLocks noGrp="1"/>
          </p:cNvSpPr>
          <p:nvPr>
            <p:ph type="body" sz="quarter" idx="26" hasCustomPrompt="1"/>
          </p:nvPr>
        </p:nvSpPr>
        <p:spPr>
          <a:xfrm>
            <a:off x="4772312" y="3640974"/>
            <a:ext cx="3017024" cy="532230"/>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60" name="Picture Placeholder 6">
            <a:extLst>
              <a:ext uri="{FF2B5EF4-FFF2-40B4-BE49-F238E27FC236}">
                <a16:creationId xmlns:a16="http://schemas.microsoft.com/office/drawing/2014/main" id="{9B08B265-7633-BE4B-A00F-15563D87CB7F}"/>
              </a:ext>
            </a:extLst>
          </p:cNvPr>
          <p:cNvSpPr>
            <a:spLocks noGrp="1"/>
          </p:cNvSpPr>
          <p:nvPr>
            <p:ph type="pic" sz="quarter" idx="27"/>
          </p:nvPr>
        </p:nvSpPr>
        <p:spPr>
          <a:xfrm>
            <a:off x="8125110" y="2818174"/>
            <a:ext cx="652775" cy="654084"/>
          </a:xfrm>
        </p:spPr>
        <p:txBody>
          <a:bodyPr/>
          <a:lstStyle/>
          <a:p>
            <a:endParaRPr lang="en-US" dirty="0"/>
          </a:p>
        </p:txBody>
      </p:sp>
      <p:sp>
        <p:nvSpPr>
          <p:cNvPr id="61" name="Text Placeholder 9">
            <a:extLst>
              <a:ext uri="{FF2B5EF4-FFF2-40B4-BE49-F238E27FC236}">
                <a16:creationId xmlns:a16="http://schemas.microsoft.com/office/drawing/2014/main" id="{EEB3D258-216C-4B42-A812-A238DD85BA0E}"/>
              </a:ext>
            </a:extLst>
          </p:cNvPr>
          <p:cNvSpPr>
            <a:spLocks noGrp="1"/>
          </p:cNvSpPr>
          <p:nvPr>
            <p:ph type="body" sz="quarter" idx="28" hasCustomPrompt="1"/>
          </p:nvPr>
        </p:nvSpPr>
        <p:spPr>
          <a:xfrm>
            <a:off x="8125108" y="4235925"/>
            <a:ext cx="3017025" cy="1607462"/>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63" name="Text Placeholder 9">
            <a:extLst>
              <a:ext uri="{FF2B5EF4-FFF2-40B4-BE49-F238E27FC236}">
                <a16:creationId xmlns:a16="http://schemas.microsoft.com/office/drawing/2014/main" id="{469D7B11-F0F1-E744-B12E-6B9A2087FF7A}"/>
              </a:ext>
            </a:extLst>
          </p:cNvPr>
          <p:cNvSpPr>
            <a:spLocks noGrp="1"/>
          </p:cNvSpPr>
          <p:nvPr>
            <p:ph type="body" sz="quarter" idx="29" hasCustomPrompt="1"/>
          </p:nvPr>
        </p:nvSpPr>
        <p:spPr>
          <a:xfrm>
            <a:off x="8125109" y="3640974"/>
            <a:ext cx="3017024" cy="469508"/>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8" name="TextBox 17">
            <a:extLst>
              <a:ext uri="{FF2B5EF4-FFF2-40B4-BE49-F238E27FC236}">
                <a16:creationId xmlns:a16="http://schemas.microsoft.com/office/drawing/2014/main" id="{255C946F-66CB-5746-8A96-FA03AB6FCC7A}"/>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955092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549657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Bullets 1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7" name="Text Placeholder 9">
            <a:extLst>
              <a:ext uri="{FF2B5EF4-FFF2-40B4-BE49-F238E27FC236}">
                <a16:creationId xmlns:a16="http://schemas.microsoft.com/office/drawing/2014/main" id="{D1D2050C-84B5-4A7F-9A77-83B7ED12E52F}"/>
              </a:ext>
            </a:extLst>
          </p:cNvPr>
          <p:cNvSpPr>
            <a:spLocks noGrp="1"/>
          </p:cNvSpPr>
          <p:nvPr>
            <p:ph type="body" sz="quarter" idx="16" hasCustomPrompt="1"/>
          </p:nvPr>
        </p:nvSpPr>
        <p:spPr>
          <a:xfrm>
            <a:off x="1361765" y="2437037"/>
            <a:ext cx="954329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3973883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Bullets 2 Colum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0962C9-3DEF-524C-8B87-1987F08C7E4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0" name="Slide Number Placeholder 3">
            <a:extLst>
              <a:ext uri="{FF2B5EF4-FFF2-40B4-BE49-F238E27FC236}">
                <a16:creationId xmlns:a16="http://schemas.microsoft.com/office/drawing/2014/main" id="{B721FF85-C0E8-0F44-9363-F240A4F1C589}"/>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11" name="Title 6">
            <a:extLst>
              <a:ext uri="{FF2B5EF4-FFF2-40B4-BE49-F238E27FC236}">
                <a16:creationId xmlns:a16="http://schemas.microsoft.com/office/drawing/2014/main" id="{BF50984A-D86D-1A4D-9F92-541780043E48}"/>
              </a:ext>
            </a:extLst>
          </p:cNvPr>
          <p:cNvSpPr>
            <a:spLocks noGrp="1"/>
          </p:cNvSpPr>
          <p:nvPr>
            <p:ph type="title" hasCustomPrompt="1"/>
          </p:nvPr>
        </p:nvSpPr>
        <p:spPr>
          <a:xfrm>
            <a:off x="1361766" y="1067853"/>
            <a:ext cx="9543299" cy="613360"/>
          </a:xfrm>
        </p:spPr>
        <p:txBody>
          <a:bodyPr>
            <a:noAutofit/>
          </a:bodyPr>
          <a:lstStyle>
            <a:lvl1pPr>
              <a:defRPr sz="4400" b="1" i="0">
                <a:latin typeface="Poppins SemiBold" pitchFamily="2" charset="77"/>
                <a:cs typeface="Poppins SemiBold" pitchFamily="2" charset="77"/>
              </a:defRPr>
            </a:lvl1pPr>
          </a:lstStyle>
          <a:p>
            <a:r>
              <a:rPr lang="en-US" dirty="0"/>
              <a:t>Click to edit title</a:t>
            </a:r>
          </a:p>
        </p:txBody>
      </p:sp>
      <p:sp>
        <p:nvSpPr>
          <p:cNvPr id="6" name="TextBox 5">
            <a:extLst>
              <a:ext uri="{FF2B5EF4-FFF2-40B4-BE49-F238E27FC236}">
                <a16:creationId xmlns:a16="http://schemas.microsoft.com/office/drawing/2014/main" id="{C1CCE771-416B-5446-A1AE-AAAF9027848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7" name="Text Placeholder 9">
            <a:extLst>
              <a:ext uri="{FF2B5EF4-FFF2-40B4-BE49-F238E27FC236}">
                <a16:creationId xmlns:a16="http://schemas.microsoft.com/office/drawing/2014/main" id="{D1D2050C-84B5-4A7F-9A77-83B7ED12E52F}"/>
              </a:ext>
            </a:extLst>
          </p:cNvPr>
          <p:cNvSpPr>
            <a:spLocks noGrp="1"/>
          </p:cNvSpPr>
          <p:nvPr>
            <p:ph type="body" sz="quarter" idx="16" hasCustomPrompt="1"/>
          </p:nvPr>
        </p:nvSpPr>
        <p:spPr>
          <a:xfrm>
            <a:off x="1361765" y="2437037"/>
            <a:ext cx="432185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
        <p:nvSpPr>
          <p:cNvPr id="8" name="Text Placeholder 9">
            <a:extLst>
              <a:ext uri="{FF2B5EF4-FFF2-40B4-BE49-F238E27FC236}">
                <a16:creationId xmlns:a16="http://schemas.microsoft.com/office/drawing/2014/main" id="{DA3ACD0A-8443-4507-B21D-EBB63CE62FBE}"/>
              </a:ext>
            </a:extLst>
          </p:cNvPr>
          <p:cNvSpPr>
            <a:spLocks noGrp="1"/>
          </p:cNvSpPr>
          <p:nvPr>
            <p:ph type="body" sz="quarter" idx="17" hasCustomPrompt="1"/>
          </p:nvPr>
        </p:nvSpPr>
        <p:spPr>
          <a:xfrm>
            <a:off x="6583206" y="2437036"/>
            <a:ext cx="4321859" cy="3353109"/>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833667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33" name="Text Placeholder 9">
            <a:extLst>
              <a:ext uri="{FF2B5EF4-FFF2-40B4-BE49-F238E27FC236}">
                <a16:creationId xmlns:a16="http://schemas.microsoft.com/office/drawing/2014/main" id="{3A7E3992-BFBA-5549-AE07-2D0BCE730281}"/>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6" name="Text Placeholder 9">
            <a:extLst>
              <a:ext uri="{FF2B5EF4-FFF2-40B4-BE49-F238E27FC236}">
                <a16:creationId xmlns:a16="http://schemas.microsoft.com/office/drawing/2014/main" id="{D9DDF81C-221E-C749-8BBE-A3AF6F6F93EB}"/>
              </a:ext>
            </a:extLst>
          </p:cNvPr>
          <p:cNvSpPr>
            <a:spLocks noGrp="1"/>
          </p:cNvSpPr>
          <p:nvPr>
            <p:ph type="body" sz="quarter" idx="18" hasCustomPrompt="1"/>
          </p:nvPr>
        </p:nvSpPr>
        <p:spPr>
          <a:xfrm>
            <a:off x="5626639" y="36740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30228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rection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6DC1A143-2F66-714E-A060-E2C2D9898C84}"/>
              </a:ext>
            </a:extLst>
          </p:cNvPr>
          <p:cNvSpPr txBox="1">
            <a:spLocks/>
          </p:cNvSpPr>
          <p:nvPr userDrawn="1"/>
        </p:nvSpPr>
        <p:spPr>
          <a:xfrm>
            <a:off x="1570331" y="2536166"/>
            <a:ext cx="4160617" cy="3441940"/>
          </a:xfrm>
          <a:prstGeom prst="rect">
            <a:avLst/>
          </a:prstGeom>
        </p:spPr>
        <p:txBody>
          <a:bodyPr lIns="0">
            <a:norm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4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alpha val="70000"/>
                  </a:schemeClr>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60000"/>
                  </a:schemeClr>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alpha val="50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tx1"/>
                </a:solidFill>
              </a:rPr>
              <a:t>By watching the file in the DAM Portal you will be alerted if updates to the template have been made. </a:t>
            </a:r>
          </a:p>
          <a:p>
            <a:r>
              <a:rPr lang="en-US" sz="1200" b="0" dirty="0">
                <a:solidFill>
                  <a:schemeClr val="tx1"/>
                </a:solidFill>
              </a:rPr>
              <a:t>We continue to make updates based on feedback and refresh the images.</a:t>
            </a:r>
          </a:p>
          <a:p>
            <a:r>
              <a:rPr lang="en-US" sz="1300" b="1" i="0" kern="1200" dirty="0">
                <a:solidFill>
                  <a:srgbClr val="7030A0"/>
                </a:solidFill>
                <a:latin typeface="Poppins SemiBold" pitchFamily="2" charset="77"/>
                <a:ea typeface="+mn-ea"/>
                <a:cs typeface="Poppins SemiBold" pitchFamily="2" charset="77"/>
              </a:rPr>
              <a:t>Step 1:  Search in the </a:t>
            </a:r>
            <a:r>
              <a:rPr lang="en-US" sz="1300" b="1" i="0" kern="1200" dirty="0">
                <a:solidFill>
                  <a:srgbClr val="7030A0"/>
                </a:solidFill>
                <a:latin typeface="Poppins SemiBold" pitchFamily="2" charset="77"/>
                <a:ea typeface="+mn-ea"/>
                <a:cs typeface="Poppins SemiBold" pitchFamily="2" charset="77"/>
                <a:hlinkClick r:id="rId2"/>
              </a:rPr>
              <a:t>DAM Portal </a:t>
            </a:r>
            <a:r>
              <a:rPr lang="en-US" sz="1300" b="1" i="0" kern="1200" dirty="0">
                <a:solidFill>
                  <a:srgbClr val="7030A0"/>
                </a:solidFill>
                <a:latin typeface="Poppins SemiBold" pitchFamily="2" charset="77"/>
                <a:ea typeface="+mn-ea"/>
                <a:cs typeface="Poppins SemiBold" pitchFamily="2" charset="77"/>
              </a:rPr>
              <a:t>for PowerPoint Template</a:t>
            </a:r>
          </a:p>
          <a:p>
            <a:pPr>
              <a:lnSpc>
                <a:spcPct val="0"/>
              </a:lnSpc>
            </a:pPr>
            <a:endParaRPr lang="en-US" sz="1200" b="0" i="0" kern="1200" dirty="0">
              <a:solidFill>
                <a:srgbClr val="7030A0"/>
              </a:solidFill>
              <a:latin typeface="Poppins SemiBold" pitchFamily="2" charset="77"/>
              <a:ea typeface="+mn-ea"/>
              <a:cs typeface="Poppins SemiBold" pitchFamily="2" charset="77"/>
            </a:endParaRPr>
          </a:p>
          <a:p>
            <a:pPr marL="0" indent="0">
              <a:buNone/>
            </a:pPr>
            <a:r>
              <a:rPr lang="en-US" sz="1300" b="1" i="0" kern="1200" dirty="0">
                <a:solidFill>
                  <a:srgbClr val="7030A0"/>
                </a:solidFill>
                <a:latin typeface="Poppins SemiBold" pitchFamily="2" charset="77"/>
                <a:ea typeface="+mn-ea"/>
                <a:cs typeface="Poppins SemiBold" pitchFamily="2" charset="77"/>
              </a:rPr>
              <a:t>Step 2: Double click on the thumbnail image. In the top right corner click on the eye.</a:t>
            </a:r>
          </a:p>
        </p:txBody>
      </p:sp>
      <p:sp>
        <p:nvSpPr>
          <p:cNvPr id="2" name="TextBox 1">
            <a:extLst>
              <a:ext uri="{FF2B5EF4-FFF2-40B4-BE49-F238E27FC236}">
                <a16:creationId xmlns:a16="http://schemas.microsoft.com/office/drawing/2014/main" id="{5D5B6F96-1B1F-3343-8621-331B5C410D7F}"/>
              </a:ext>
            </a:extLst>
          </p:cNvPr>
          <p:cNvSpPr txBox="1"/>
          <p:nvPr userDrawn="1"/>
        </p:nvSpPr>
        <p:spPr>
          <a:xfrm>
            <a:off x="1572769" y="1481576"/>
            <a:ext cx="5518144" cy="861774"/>
          </a:xfrm>
          <a:prstGeom prst="rect">
            <a:avLst/>
          </a:prstGeom>
          <a:noFill/>
        </p:spPr>
        <p:txBody>
          <a:bodyPr wrap="square" lIns="0" tIns="0" rIns="0" bIns="0" rtlCol="0">
            <a:spAutoFit/>
          </a:bodyPr>
          <a:lstStyle/>
          <a:p>
            <a:r>
              <a:rPr lang="en-US" sz="2800" b="1" i="0" dirty="0">
                <a:latin typeface="Poppins SemiBold" pitchFamily="2" charset="77"/>
                <a:cs typeface="Poppins SemiBold" pitchFamily="2" charset="77"/>
              </a:rPr>
              <a:t>How to be sure you have the most current template</a:t>
            </a:r>
          </a:p>
        </p:txBody>
      </p:sp>
      <p:sp>
        <p:nvSpPr>
          <p:cNvPr id="17" name="Slide Number Placeholder 3">
            <a:extLst>
              <a:ext uri="{FF2B5EF4-FFF2-40B4-BE49-F238E27FC236}">
                <a16:creationId xmlns:a16="http://schemas.microsoft.com/office/drawing/2014/main" id="{8C3461BA-426B-3749-8999-7F8275A0DCB3}"/>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8" name="Picture 17">
            <a:extLst>
              <a:ext uri="{FF2B5EF4-FFF2-40B4-BE49-F238E27FC236}">
                <a16:creationId xmlns:a16="http://schemas.microsoft.com/office/drawing/2014/main" id="{29DC50FD-AA81-D14C-AC45-CC08D7A44FF0}"/>
              </a:ext>
            </a:extLst>
          </p:cNvPr>
          <p:cNvPicPr>
            <a:picLocks noChangeAspect="1"/>
          </p:cNvPicPr>
          <p:nvPr userDrawn="1"/>
        </p:nvPicPr>
        <p:blipFill>
          <a:blip r:embed="rId3"/>
          <a:stretch>
            <a:fillRect/>
          </a:stretch>
        </p:blipFill>
        <p:spPr>
          <a:xfrm>
            <a:off x="10905066" y="343554"/>
            <a:ext cx="930884" cy="298656"/>
          </a:xfrm>
          <a:prstGeom prst="rect">
            <a:avLst/>
          </a:prstGeom>
        </p:spPr>
      </p:pic>
      <p:sp>
        <p:nvSpPr>
          <p:cNvPr id="8" name="TextBox 7">
            <a:extLst>
              <a:ext uri="{FF2B5EF4-FFF2-40B4-BE49-F238E27FC236}">
                <a16:creationId xmlns:a16="http://schemas.microsoft.com/office/drawing/2014/main" id="{8186F08E-514C-604A-A692-0948B31E3652}"/>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grpSp>
        <p:nvGrpSpPr>
          <p:cNvPr id="3" name="Group 2">
            <a:extLst>
              <a:ext uri="{FF2B5EF4-FFF2-40B4-BE49-F238E27FC236}">
                <a16:creationId xmlns:a16="http://schemas.microsoft.com/office/drawing/2014/main" id="{2CD63FAF-B13E-4A8A-BDA0-700D731C0AC9}"/>
              </a:ext>
            </a:extLst>
          </p:cNvPr>
          <p:cNvGrpSpPr/>
          <p:nvPr userDrawn="1"/>
        </p:nvGrpSpPr>
        <p:grpSpPr>
          <a:xfrm>
            <a:off x="7496355" y="1707223"/>
            <a:ext cx="3937901" cy="2956936"/>
            <a:chOff x="7496355" y="1707223"/>
            <a:chExt cx="3937901" cy="2956936"/>
          </a:xfrm>
        </p:grpSpPr>
        <p:grpSp>
          <p:nvGrpSpPr>
            <p:cNvPr id="12" name="Group 11">
              <a:extLst>
                <a:ext uri="{FF2B5EF4-FFF2-40B4-BE49-F238E27FC236}">
                  <a16:creationId xmlns:a16="http://schemas.microsoft.com/office/drawing/2014/main" id="{33F37DB9-EF61-4D8B-A46A-D40FCFBF7E46}"/>
                </a:ext>
              </a:extLst>
            </p:cNvPr>
            <p:cNvGrpSpPr/>
            <p:nvPr userDrawn="1"/>
          </p:nvGrpSpPr>
          <p:grpSpPr>
            <a:xfrm>
              <a:off x="9900923" y="1707223"/>
              <a:ext cx="1533333" cy="1076190"/>
              <a:chOff x="9888931" y="1421253"/>
              <a:chExt cx="1533333" cy="1076190"/>
            </a:xfrm>
          </p:grpSpPr>
          <p:pic>
            <p:nvPicPr>
              <p:cNvPr id="11" name="Picture 10">
                <a:extLst>
                  <a:ext uri="{FF2B5EF4-FFF2-40B4-BE49-F238E27FC236}">
                    <a16:creationId xmlns:a16="http://schemas.microsoft.com/office/drawing/2014/main" id="{501769DF-5193-4609-BA03-AE8F10CC5610}"/>
                  </a:ext>
                </a:extLst>
              </p:cNvPr>
              <p:cNvPicPr>
                <a:picLocks noChangeAspect="1"/>
              </p:cNvPicPr>
              <p:nvPr userDrawn="1"/>
            </p:nvPicPr>
            <p:blipFill>
              <a:blip r:embed="rId4"/>
              <a:stretch>
                <a:fillRect/>
              </a:stretch>
            </p:blipFill>
            <p:spPr>
              <a:xfrm>
                <a:off x="9888931" y="1421253"/>
                <a:ext cx="1533333" cy="1076190"/>
              </a:xfrm>
              <a:prstGeom prst="rect">
                <a:avLst/>
              </a:prstGeom>
            </p:spPr>
          </p:pic>
          <p:sp>
            <p:nvSpPr>
              <p:cNvPr id="14" name="Rectangle 13">
                <a:extLst>
                  <a:ext uri="{FF2B5EF4-FFF2-40B4-BE49-F238E27FC236}">
                    <a16:creationId xmlns:a16="http://schemas.microsoft.com/office/drawing/2014/main" id="{9F4CBB6B-62B3-4BD4-A0B7-57904F77EBD8}"/>
                  </a:ext>
                </a:extLst>
              </p:cNvPr>
              <p:cNvSpPr/>
              <p:nvPr userDrawn="1"/>
            </p:nvSpPr>
            <p:spPr>
              <a:xfrm>
                <a:off x="10213675" y="1481575"/>
                <a:ext cx="691391" cy="709533"/>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Text&#10;&#10;Description automatically generated with medium confidence">
              <a:extLst>
                <a:ext uri="{FF2B5EF4-FFF2-40B4-BE49-F238E27FC236}">
                  <a16:creationId xmlns:a16="http://schemas.microsoft.com/office/drawing/2014/main" id="{9D91CBD2-B61F-4208-AC2E-45D592495BA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840"/>
            <a:stretch/>
          </p:blipFill>
          <p:spPr>
            <a:xfrm>
              <a:off x="7496355" y="2635800"/>
              <a:ext cx="3937901" cy="2028359"/>
            </a:xfrm>
            <a:prstGeom prst="rect">
              <a:avLst/>
            </a:prstGeom>
          </p:spPr>
        </p:pic>
      </p:grpSp>
      <p:grpSp>
        <p:nvGrpSpPr>
          <p:cNvPr id="21" name="Group 20">
            <a:extLst>
              <a:ext uri="{FF2B5EF4-FFF2-40B4-BE49-F238E27FC236}">
                <a16:creationId xmlns:a16="http://schemas.microsoft.com/office/drawing/2014/main" id="{43A1A492-B4BF-42A9-8F12-4DAB607D3C2E}"/>
              </a:ext>
            </a:extLst>
          </p:cNvPr>
          <p:cNvGrpSpPr/>
          <p:nvPr userDrawn="1"/>
        </p:nvGrpSpPr>
        <p:grpSpPr>
          <a:xfrm>
            <a:off x="5644688" y="2477078"/>
            <a:ext cx="5008939" cy="2026321"/>
            <a:chOff x="5679192" y="2477078"/>
            <a:chExt cx="5008939" cy="2026321"/>
          </a:xfrm>
        </p:grpSpPr>
        <p:cxnSp>
          <p:nvCxnSpPr>
            <p:cNvPr id="16" name="Straight Connector 15">
              <a:extLst>
                <a:ext uri="{FF2B5EF4-FFF2-40B4-BE49-F238E27FC236}">
                  <a16:creationId xmlns:a16="http://schemas.microsoft.com/office/drawing/2014/main" id="{7CCFF7A8-8405-4ECD-8268-1ED9F627079A}"/>
                </a:ext>
              </a:extLst>
            </p:cNvPr>
            <p:cNvCxnSpPr>
              <a:cxnSpLocks/>
            </p:cNvCxnSpPr>
            <p:nvPr userDrawn="1"/>
          </p:nvCxnSpPr>
          <p:spPr>
            <a:xfrm>
              <a:off x="5679192" y="4503399"/>
              <a:ext cx="500893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396135-C6DC-4704-9B43-3076E9CE98D9}"/>
                </a:ext>
              </a:extLst>
            </p:cNvPr>
            <p:cNvCxnSpPr>
              <a:cxnSpLocks/>
            </p:cNvCxnSpPr>
            <p:nvPr userDrawn="1"/>
          </p:nvCxnSpPr>
          <p:spPr>
            <a:xfrm flipV="1">
              <a:off x="10661499" y="2477078"/>
              <a:ext cx="0" cy="2026321"/>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063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blipFill>
            <a:blip r:embed="rId3"/>
            <a:stretch>
              <a:fillRect/>
            </a:stretch>
          </a:blip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3" name="Text Placeholder 9">
            <a:extLst>
              <a:ext uri="{FF2B5EF4-FFF2-40B4-BE49-F238E27FC236}">
                <a16:creationId xmlns:a16="http://schemas.microsoft.com/office/drawing/2014/main" id="{2CDEBCB0-3470-4EC4-83B7-85CB0DB9E9BE}"/>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4" name="Text Placeholder 9">
            <a:extLst>
              <a:ext uri="{FF2B5EF4-FFF2-40B4-BE49-F238E27FC236}">
                <a16:creationId xmlns:a16="http://schemas.microsoft.com/office/drawing/2014/main" id="{661AAAD3-BA08-4220-ACA4-319219F86393}"/>
              </a:ext>
            </a:extLst>
          </p:cNvPr>
          <p:cNvSpPr>
            <a:spLocks noGrp="1"/>
          </p:cNvSpPr>
          <p:nvPr>
            <p:ph type="body" sz="quarter" idx="18" hasCustomPrompt="1"/>
          </p:nvPr>
        </p:nvSpPr>
        <p:spPr>
          <a:xfrm>
            <a:off x="5626639" y="36740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824203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C0AFFB1F-87D5-0043-A269-56AFFAF8F137}"/>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5" name="Picture 24">
            <a:extLst>
              <a:ext uri="{FF2B5EF4-FFF2-40B4-BE49-F238E27FC236}">
                <a16:creationId xmlns:a16="http://schemas.microsoft.com/office/drawing/2014/main" id="{B9C1749E-1CE5-BF43-A2CA-D4558D0DF568}"/>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6" name="Rectangle 25">
            <a:extLst>
              <a:ext uri="{FF2B5EF4-FFF2-40B4-BE49-F238E27FC236}">
                <a16:creationId xmlns:a16="http://schemas.microsoft.com/office/drawing/2014/main" id="{D2E1714C-0D0B-1340-B219-549A846F0E20}"/>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2">
            <a:extLst>
              <a:ext uri="{FF2B5EF4-FFF2-40B4-BE49-F238E27FC236}">
                <a16:creationId xmlns:a16="http://schemas.microsoft.com/office/drawing/2014/main" id="{8F158B81-73C7-4D4C-BEEE-6E775BF3539F}"/>
              </a:ext>
            </a:extLst>
          </p:cNvPr>
          <p:cNvSpPr>
            <a:spLocks noGrp="1"/>
          </p:cNvSpPr>
          <p:nvPr>
            <p:ph type="pic" sz="quarter" idx="16" hasCustomPrompt="1"/>
          </p:nvPr>
        </p:nvSpPr>
        <p:spPr>
          <a:xfrm>
            <a:off x="65049" y="1411942"/>
            <a:ext cx="4006328" cy="538074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algn="ctr">
              <a:defRPr/>
            </a:lvl1pPr>
          </a:lstStyle>
          <a:p>
            <a:r>
              <a:rPr lang="en-US" dirty="0"/>
              <a:t>Picture</a:t>
            </a:r>
          </a:p>
        </p:txBody>
      </p:sp>
      <p:sp>
        <p:nvSpPr>
          <p:cNvPr id="31" name="Rectangle 30">
            <a:extLst>
              <a:ext uri="{FF2B5EF4-FFF2-40B4-BE49-F238E27FC236}">
                <a16:creationId xmlns:a16="http://schemas.microsoft.com/office/drawing/2014/main" id="{F8030B76-CB7B-A740-9259-43620A6515CB}"/>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A52CFED2-ADF9-1440-BC03-0BDCBA059948}"/>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33" name="Text Placeholder 9">
            <a:extLst>
              <a:ext uri="{FF2B5EF4-FFF2-40B4-BE49-F238E27FC236}">
                <a16:creationId xmlns:a16="http://schemas.microsoft.com/office/drawing/2014/main" id="{3A7E3992-BFBA-5549-AE07-2D0BCE730281}"/>
              </a:ext>
            </a:extLst>
          </p:cNvPr>
          <p:cNvSpPr>
            <a:spLocks noGrp="1"/>
          </p:cNvSpPr>
          <p:nvPr>
            <p:ph type="body" sz="quarter" idx="14" hasCustomPrompt="1"/>
          </p:nvPr>
        </p:nvSpPr>
        <p:spPr>
          <a:xfrm>
            <a:off x="5630064" y="4265377"/>
            <a:ext cx="5464508" cy="2094831"/>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6" name="Text Placeholder 9">
            <a:extLst>
              <a:ext uri="{FF2B5EF4-FFF2-40B4-BE49-F238E27FC236}">
                <a16:creationId xmlns:a16="http://schemas.microsoft.com/office/drawing/2014/main" id="{D9DDF81C-221E-C749-8BBE-A3AF6F6F93EB}"/>
              </a:ext>
            </a:extLst>
          </p:cNvPr>
          <p:cNvSpPr>
            <a:spLocks noGrp="1"/>
          </p:cNvSpPr>
          <p:nvPr>
            <p:ph type="body" sz="quarter" idx="18" hasCustomPrompt="1"/>
          </p:nvPr>
        </p:nvSpPr>
        <p:spPr>
          <a:xfrm>
            <a:off x="5633798" y="362233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2" name="TextBox 11">
            <a:extLst>
              <a:ext uri="{FF2B5EF4-FFF2-40B4-BE49-F238E27FC236}">
                <a16:creationId xmlns:a16="http://schemas.microsoft.com/office/drawing/2014/main" id="{263D0C80-209B-0F47-9D3D-61726B18C73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896683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2">
            <a:extLst>
              <a:ext uri="{FF2B5EF4-FFF2-40B4-BE49-F238E27FC236}">
                <a16:creationId xmlns:a16="http://schemas.microsoft.com/office/drawing/2014/main" id="{595D387B-6AAE-EA4F-B81C-FE51A18C7631}"/>
              </a:ext>
            </a:extLst>
          </p:cNvPr>
          <p:cNvSpPr>
            <a:spLocks noGrp="1"/>
          </p:cNvSpPr>
          <p:nvPr>
            <p:ph type="pic" sz="quarter" idx="16"/>
          </p:nvPr>
        </p:nvSpPr>
        <p:spPr>
          <a:xfrm>
            <a:off x="65049" y="1411942"/>
            <a:ext cx="4006328" cy="5380744"/>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28" name="Text Placeholder 9">
            <a:extLst>
              <a:ext uri="{FF2B5EF4-FFF2-40B4-BE49-F238E27FC236}">
                <a16:creationId xmlns:a16="http://schemas.microsoft.com/office/drawing/2014/main" id="{632845CD-299A-DC46-AA65-455E4755F512}"/>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559152B0-E44D-49CF-8F5F-B54D7A064331}"/>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697708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ncing_Bullets">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12">
            <a:extLst>
              <a:ext uri="{FF2B5EF4-FFF2-40B4-BE49-F238E27FC236}">
                <a16:creationId xmlns:a16="http://schemas.microsoft.com/office/drawing/2014/main" id="{595D387B-6AAE-EA4F-B81C-FE51A18C7631}"/>
              </a:ext>
            </a:extLst>
          </p:cNvPr>
          <p:cNvSpPr>
            <a:spLocks noGrp="1"/>
          </p:cNvSpPr>
          <p:nvPr>
            <p:ph type="pic" sz="quarter" idx="16"/>
          </p:nvPr>
        </p:nvSpPr>
        <p:spPr>
          <a:xfrm>
            <a:off x="65049" y="1411942"/>
            <a:ext cx="4006328" cy="5380744"/>
          </a:xfrm>
          <a:prstGeom prst="rect">
            <a:avLst/>
          </a:prstGeom>
          <a:blipFill>
            <a:blip r:embed="rId3"/>
            <a:stretch>
              <a:fillRect/>
            </a:stretch>
          </a:blipFill>
        </p:spPr>
        <p:txBody>
          <a:bodyPr anchor="ctr"/>
          <a:lstStyle>
            <a:lvl1pPr algn="ctr">
              <a:defRPr/>
            </a:lvl1pPr>
          </a:lstStyle>
          <a:p>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28" name="Text Placeholder 9">
            <a:extLst>
              <a:ext uri="{FF2B5EF4-FFF2-40B4-BE49-F238E27FC236}">
                <a16:creationId xmlns:a16="http://schemas.microsoft.com/office/drawing/2014/main" id="{632845CD-299A-DC46-AA65-455E4755F512}"/>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559152B0-E44D-49CF-8F5F-B54D7A064331}"/>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001982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oodPressure_Bullets">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B99AA426-CE40-D84A-A9FF-D9CA7561651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2" name="Picture 21">
            <a:extLst>
              <a:ext uri="{FF2B5EF4-FFF2-40B4-BE49-F238E27FC236}">
                <a16:creationId xmlns:a16="http://schemas.microsoft.com/office/drawing/2014/main" id="{AC383154-D0EA-6E49-825E-C1B6E56835FF}"/>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3" name="Rectangle 22">
            <a:extLst>
              <a:ext uri="{FF2B5EF4-FFF2-40B4-BE49-F238E27FC236}">
                <a16:creationId xmlns:a16="http://schemas.microsoft.com/office/drawing/2014/main" id="{FE423D75-0C72-0A40-ADDA-0940BB4D9E35}"/>
              </a:ext>
            </a:extLst>
          </p:cNvPr>
          <p:cNvSpPr/>
          <p:nvPr userDrawn="1"/>
        </p:nvSpPr>
        <p:spPr>
          <a:xfrm>
            <a:off x="4071377" y="1411942"/>
            <a:ext cx="292244" cy="5380744"/>
          </a:xfrm>
          <a:prstGeom prst="rect">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DC34C670-1D61-DF43-92DF-E082D17EC330}"/>
              </a:ext>
            </a:extLst>
          </p:cNvPr>
          <p:cNvSpPr>
            <a:spLocks noGrp="1"/>
          </p:cNvSpPr>
          <p:nvPr>
            <p:ph type="title"/>
          </p:nvPr>
        </p:nvSpPr>
        <p:spPr>
          <a:xfrm>
            <a:off x="5626639" y="2011680"/>
            <a:ext cx="5464508" cy="1449750"/>
          </a:xfrm>
        </p:spPr>
        <p:txBody>
          <a:bodyPr anchor="b" anchorCtr="0">
            <a:noAutofit/>
          </a:bodyPr>
          <a:lstStyle>
            <a:lvl1pPr>
              <a:lnSpc>
                <a:spcPts val="4740"/>
              </a:lnSpc>
              <a:defRPr sz="4200" b="1" i="0">
                <a:latin typeface="Poppins SemiBold" pitchFamily="2" charset="77"/>
                <a:cs typeface="Poppins SemiBold" pitchFamily="2" charset="77"/>
              </a:defRPr>
            </a:lvl1pPr>
          </a:lstStyle>
          <a:p>
            <a:r>
              <a:rPr lang="en-US" dirty="0"/>
              <a:t>Click to edit Master title style</a:t>
            </a:r>
          </a:p>
        </p:txBody>
      </p:sp>
      <p:sp>
        <p:nvSpPr>
          <p:cNvPr id="11" name="TextBox 10">
            <a:extLst>
              <a:ext uri="{FF2B5EF4-FFF2-40B4-BE49-F238E27FC236}">
                <a16:creationId xmlns:a16="http://schemas.microsoft.com/office/drawing/2014/main" id="{2C3DC524-6C90-7B42-A656-B5C07CA7F9C9}"/>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erson sitting at a table&#10;&#10;Description automatically generated with medium confidence">
            <a:extLst>
              <a:ext uri="{FF2B5EF4-FFF2-40B4-BE49-F238E27FC236}">
                <a16:creationId xmlns:a16="http://schemas.microsoft.com/office/drawing/2014/main" id="{C2AC5AB8-C2E9-43E6-9E77-32EA5722EC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90" t="1000" r="27199" b="1000"/>
          <a:stretch/>
        </p:blipFill>
        <p:spPr>
          <a:xfrm>
            <a:off x="65049" y="1409775"/>
            <a:ext cx="4006328" cy="5376672"/>
          </a:xfrm>
          <a:prstGeom prst="rect">
            <a:avLst/>
          </a:prstGeom>
        </p:spPr>
      </p:pic>
      <p:sp>
        <p:nvSpPr>
          <p:cNvPr id="9" name="Text Placeholder 9">
            <a:extLst>
              <a:ext uri="{FF2B5EF4-FFF2-40B4-BE49-F238E27FC236}">
                <a16:creationId xmlns:a16="http://schemas.microsoft.com/office/drawing/2014/main" id="{1F4118D0-A824-4572-A51B-4D2D4E3C2B91}"/>
              </a:ext>
            </a:extLst>
          </p:cNvPr>
          <p:cNvSpPr>
            <a:spLocks noGrp="1"/>
          </p:cNvSpPr>
          <p:nvPr>
            <p:ph type="body" sz="quarter" idx="14" hasCustomPrompt="1"/>
          </p:nvPr>
        </p:nvSpPr>
        <p:spPr>
          <a:xfrm>
            <a:off x="5626638" y="4265377"/>
            <a:ext cx="5464507" cy="2094831"/>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0" name="Text Placeholder 9">
            <a:extLst>
              <a:ext uri="{FF2B5EF4-FFF2-40B4-BE49-F238E27FC236}">
                <a16:creationId xmlns:a16="http://schemas.microsoft.com/office/drawing/2014/main" id="{07807868-E012-440A-B067-2B945A9F24B4}"/>
              </a:ext>
            </a:extLst>
          </p:cNvPr>
          <p:cNvSpPr>
            <a:spLocks noGrp="1"/>
          </p:cNvSpPr>
          <p:nvPr>
            <p:ph type="body" sz="quarter" idx="18" hasCustomPrompt="1"/>
          </p:nvPr>
        </p:nvSpPr>
        <p:spPr>
          <a:xfrm>
            <a:off x="5626638" y="3642100"/>
            <a:ext cx="2992600" cy="442607"/>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2156605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5" name="Picture Placeholder 14">
            <a:extLst>
              <a:ext uri="{FF2B5EF4-FFF2-40B4-BE49-F238E27FC236}">
                <a16:creationId xmlns:a16="http://schemas.microsoft.com/office/drawing/2014/main" id="{C029264E-553B-704B-A86F-01F1388A569F}"/>
              </a:ext>
            </a:extLst>
          </p:cNvPr>
          <p:cNvSpPr>
            <a:spLocks noGrp="1"/>
          </p:cNvSpPr>
          <p:nvPr>
            <p:ph type="pic" sz="quarter" idx="16"/>
          </p:nvPr>
        </p:nvSpPr>
        <p:spPr>
          <a:xfrm>
            <a:off x="8966480" y="4422591"/>
            <a:ext cx="3146497" cy="2382132"/>
          </a:xfrm>
        </p:spPr>
        <p:txBody>
          <a:bodyPr/>
          <a:lstStyle/>
          <a:p>
            <a:endParaRPr lang="en-US"/>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107928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 Column Full Pag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47964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 Pharmacy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5" name="Text Placeholder 9">
            <a:extLst>
              <a:ext uri="{FF2B5EF4-FFF2-40B4-BE49-F238E27FC236}">
                <a16:creationId xmlns:a16="http://schemas.microsoft.com/office/drawing/2014/main" id="{480FC03F-99D2-A442-9C6D-3C627E850AA9}"/>
              </a:ext>
            </a:extLst>
          </p:cNvPr>
          <p:cNvSpPr>
            <a:spLocks noGrp="1"/>
          </p:cNvSpPr>
          <p:nvPr>
            <p:ph type="body" sz="quarter" idx="25" hasCustomPrompt="1"/>
          </p:nvPr>
        </p:nvSpPr>
        <p:spPr>
          <a:xfrm>
            <a:off x="8259276"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ext Placeholder 9">
            <a:extLst>
              <a:ext uri="{FF2B5EF4-FFF2-40B4-BE49-F238E27FC236}">
                <a16:creationId xmlns:a16="http://schemas.microsoft.com/office/drawing/2014/main" id="{5F8F8E4E-BC85-774E-9C9B-922ED3FAE835}"/>
              </a:ext>
            </a:extLst>
          </p:cNvPr>
          <p:cNvSpPr>
            <a:spLocks noGrp="1"/>
          </p:cNvSpPr>
          <p:nvPr>
            <p:ph type="body" sz="quarter" idx="26" hasCustomPrompt="1"/>
          </p:nvPr>
        </p:nvSpPr>
        <p:spPr>
          <a:xfrm>
            <a:off x="8259276"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icture containing indoor, person, ceiling, shop&#10;&#10;Description automatically generated">
            <a:extLst>
              <a:ext uri="{FF2B5EF4-FFF2-40B4-BE49-F238E27FC236}">
                <a16:creationId xmlns:a16="http://schemas.microsoft.com/office/drawing/2014/main" id="{316A8AEA-4A0A-4698-9C8D-D4ED81B0AD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6457"/>
          <a:stretch/>
        </p:blipFill>
        <p:spPr>
          <a:xfrm>
            <a:off x="9164616" y="4422591"/>
            <a:ext cx="2968776" cy="2367584"/>
          </a:xfrm>
          <a:prstGeom prst="rect">
            <a:avLst/>
          </a:prstGeom>
        </p:spPr>
      </p:pic>
    </p:spTree>
    <p:extLst>
      <p:ext uri="{BB962C8B-B14F-4D97-AF65-F5344CB8AC3E}">
        <p14:creationId xmlns:p14="http://schemas.microsoft.com/office/powerpoint/2010/main" val="2502881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3 Column + 3 men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A0A511-4148-7E45-B786-C680C561D735}"/>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 Placeholder 9">
            <a:extLst>
              <a:ext uri="{FF2B5EF4-FFF2-40B4-BE49-F238E27FC236}">
                <a16:creationId xmlns:a16="http://schemas.microsoft.com/office/drawing/2014/main" id="{D5E75764-1374-CC46-BA50-4A415A51DDD9}"/>
              </a:ext>
            </a:extLst>
          </p:cNvPr>
          <p:cNvSpPr>
            <a:spLocks noGrp="1"/>
          </p:cNvSpPr>
          <p:nvPr>
            <p:ph type="body" sz="quarter" idx="14" hasCustomPrompt="1"/>
          </p:nvPr>
        </p:nvSpPr>
        <p:spPr>
          <a:xfrm>
            <a:off x="1404030"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9846C28E-95C2-2745-83D4-9B7B3B5A08B5}"/>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2" name="Text Placeholder 9">
            <a:extLst>
              <a:ext uri="{FF2B5EF4-FFF2-40B4-BE49-F238E27FC236}">
                <a16:creationId xmlns:a16="http://schemas.microsoft.com/office/drawing/2014/main" id="{7154B201-EE95-464B-A570-90532A7DD248}"/>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30" name="Slide Number Placeholder 3">
            <a:extLst>
              <a:ext uri="{FF2B5EF4-FFF2-40B4-BE49-F238E27FC236}">
                <a16:creationId xmlns:a16="http://schemas.microsoft.com/office/drawing/2014/main" id="{847E6CF9-DE6C-CC4E-AC58-7519DE18B22E}"/>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1" name="Picture 30">
            <a:extLst>
              <a:ext uri="{FF2B5EF4-FFF2-40B4-BE49-F238E27FC236}">
                <a16:creationId xmlns:a16="http://schemas.microsoft.com/office/drawing/2014/main" id="{C464FE3A-3494-0E45-96BB-4307E5C1AB5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33" name="Rectangle 32">
            <a:extLst>
              <a:ext uri="{FF2B5EF4-FFF2-40B4-BE49-F238E27FC236}">
                <a16:creationId xmlns:a16="http://schemas.microsoft.com/office/drawing/2014/main" id="{E6131D70-F714-BA4B-8B9D-3989A9046BCF}"/>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B0DF7790-D2AE-2D41-B0A8-B6325457DDC8}"/>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9">
            <a:extLst>
              <a:ext uri="{FF2B5EF4-FFF2-40B4-BE49-F238E27FC236}">
                <a16:creationId xmlns:a16="http://schemas.microsoft.com/office/drawing/2014/main" id="{7BF29CCA-EE30-064F-A13B-95359C4EC79A}"/>
              </a:ext>
            </a:extLst>
          </p:cNvPr>
          <p:cNvSpPr>
            <a:spLocks noGrp="1"/>
          </p:cNvSpPr>
          <p:nvPr>
            <p:ph type="body" sz="quarter" idx="18" hasCustomPrompt="1"/>
          </p:nvPr>
        </p:nvSpPr>
        <p:spPr>
          <a:xfrm>
            <a:off x="1404030"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42" name="Text Placeholder 9">
            <a:extLst>
              <a:ext uri="{FF2B5EF4-FFF2-40B4-BE49-F238E27FC236}">
                <a16:creationId xmlns:a16="http://schemas.microsoft.com/office/drawing/2014/main" id="{C42C89E2-9AB1-DF4C-816C-58DE439BAB7F}"/>
              </a:ext>
            </a:extLst>
          </p:cNvPr>
          <p:cNvSpPr>
            <a:spLocks noGrp="1"/>
          </p:cNvSpPr>
          <p:nvPr>
            <p:ph type="body" sz="quarter" idx="23" hasCustomPrompt="1"/>
          </p:nvPr>
        </p:nvSpPr>
        <p:spPr>
          <a:xfrm>
            <a:off x="4831653"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43" name="Straight Connector 42">
            <a:extLst>
              <a:ext uri="{FF2B5EF4-FFF2-40B4-BE49-F238E27FC236}">
                <a16:creationId xmlns:a16="http://schemas.microsoft.com/office/drawing/2014/main" id="{A2C444F1-E900-D94F-88CA-E7A11B4D978F}"/>
              </a:ext>
            </a:extLst>
          </p:cNvPr>
          <p:cNvCxnSpPr/>
          <p:nvPr userDrawn="1"/>
        </p:nvCxnSpPr>
        <p:spPr>
          <a:xfrm>
            <a:off x="4831653"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9">
            <a:extLst>
              <a:ext uri="{FF2B5EF4-FFF2-40B4-BE49-F238E27FC236}">
                <a16:creationId xmlns:a16="http://schemas.microsoft.com/office/drawing/2014/main" id="{2B709E6C-5925-B743-874C-13DD34E30340}"/>
              </a:ext>
            </a:extLst>
          </p:cNvPr>
          <p:cNvSpPr>
            <a:spLocks noGrp="1"/>
          </p:cNvSpPr>
          <p:nvPr>
            <p:ph type="body" sz="quarter" idx="24" hasCustomPrompt="1"/>
          </p:nvPr>
        </p:nvSpPr>
        <p:spPr>
          <a:xfrm>
            <a:off x="4831653"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cxnSp>
        <p:nvCxnSpPr>
          <p:cNvPr id="46" name="Straight Connector 45">
            <a:extLst>
              <a:ext uri="{FF2B5EF4-FFF2-40B4-BE49-F238E27FC236}">
                <a16:creationId xmlns:a16="http://schemas.microsoft.com/office/drawing/2014/main" id="{A8CD8764-1134-8344-A1D3-131AA605DAB3}"/>
              </a:ext>
            </a:extLst>
          </p:cNvPr>
          <p:cNvCxnSpPr/>
          <p:nvPr userDrawn="1"/>
        </p:nvCxnSpPr>
        <p:spPr>
          <a:xfrm>
            <a:off x="8259276"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04CF7DDE-FEFC-C844-9D2F-A76D36D0F5FE}"/>
              </a:ext>
            </a:extLst>
          </p:cNvPr>
          <p:cNvSpPr>
            <a:spLocks noGrp="1"/>
          </p:cNvSpPr>
          <p:nvPr>
            <p:ph type="title" hasCustomPrompt="1"/>
          </p:nvPr>
        </p:nvSpPr>
        <p:spPr>
          <a:xfrm>
            <a:off x="1385642" y="1335807"/>
            <a:ext cx="9059608"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21" name="TextBox 20">
            <a:extLst>
              <a:ext uri="{FF2B5EF4-FFF2-40B4-BE49-F238E27FC236}">
                <a16:creationId xmlns:a16="http://schemas.microsoft.com/office/drawing/2014/main" id="{8CEC563B-B809-EE4A-BA86-CADD420C2A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24" name="Picture Placeholder 2" descr="A picture containing person&#10;&#10;Description automatically generated">
            <a:extLst>
              <a:ext uri="{FF2B5EF4-FFF2-40B4-BE49-F238E27FC236}">
                <a16:creationId xmlns:a16="http://schemas.microsoft.com/office/drawing/2014/main" id="{750962C4-1222-45AF-BF3B-54CC2EACEB9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30" r="5930"/>
          <a:stretch/>
        </p:blipFill>
        <p:spPr>
          <a:xfrm>
            <a:off x="8987946" y="4433408"/>
            <a:ext cx="3146425" cy="2381250"/>
          </a:xfrm>
          <a:prstGeom prst="rect">
            <a:avLst/>
          </a:prstGeom>
        </p:spPr>
      </p:pic>
      <p:sp>
        <p:nvSpPr>
          <p:cNvPr id="25" name="Text Placeholder 9">
            <a:extLst>
              <a:ext uri="{FF2B5EF4-FFF2-40B4-BE49-F238E27FC236}">
                <a16:creationId xmlns:a16="http://schemas.microsoft.com/office/drawing/2014/main" id="{EA8F37D9-E8FC-4E9F-981B-F87713871D83}"/>
              </a:ext>
            </a:extLst>
          </p:cNvPr>
          <p:cNvSpPr>
            <a:spLocks noGrp="1"/>
          </p:cNvSpPr>
          <p:nvPr>
            <p:ph type="body" sz="quarter" idx="25" hasCustomPrompt="1"/>
          </p:nvPr>
        </p:nvSpPr>
        <p:spPr>
          <a:xfrm>
            <a:off x="8276602" y="2884484"/>
            <a:ext cx="2992600"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6" name="Text Placeholder 9">
            <a:extLst>
              <a:ext uri="{FF2B5EF4-FFF2-40B4-BE49-F238E27FC236}">
                <a16:creationId xmlns:a16="http://schemas.microsoft.com/office/drawing/2014/main" id="{48963CD0-DD8A-4D67-8128-A6E99F2A6C08}"/>
              </a:ext>
            </a:extLst>
          </p:cNvPr>
          <p:cNvSpPr>
            <a:spLocks noGrp="1"/>
          </p:cNvSpPr>
          <p:nvPr>
            <p:ph type="body" sz="quarter" idx="26" hasCustomPrompt="1"/>
          </p:nvPr>
        </p:nvSpPr>
        <p:spPr>
          <a:xfrm>
            <a:off x="8276602" y="2387635"/>
            <a:ext cx="2992600" cy="434949"/>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877507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ext Placeholder 9">
            <a:extLst>
              <a:ext uri="{FF2B5EF4-FFF2-40B4-BE49-F238E27FC236}">
                <a16:creationId xmlns:a16="http://schemas.microsoft.com/office/drawing/2014/main" id="{1F638840-6863-A249-9335-C628902DAE9A}"/>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45" name="Picture Placeholder 14">
            <a:extLst>
              <a:ext uri="{FF2B5EF4-FFF2-40B4-BE49-F238E27FC236}">
                <a16:creationId xmlns:a16="http://schemas.microsoft.com/office/drawing/2014/main" id="{362BA489-98AA-004D-A5FA-6215367B2AEB}"/>
              </a:ext>
            </a:extLst>
          </p:cNvPr>
          <p:cNvSpPr>
            <a:spLocks noGrp="1"/>
          </p:cNvSpPr>
          <p:nvPr>
            <p:ph type="pic" sz="quarter" idx="16"/>
          </p:nvPr>
        </p:nvSpPr>
        <p:spPr>
          <a:xfrm>
            <a:off x="8977112" y="4422591"/>
            <a:ext cx="3146497" cy="2382132"/>
          </a:xfrm>
        </p:spPr>
        <p:txBody>
          <a:bodyPr/>
          <a:lstStyle/>
          <a:p>
            <a:endParaRPr lang="en-US"/>
          </a:p>
        </p:txBody>
      </p:sp>
      <p:sp>
        <p:nvSpPr>
          <p:cNvPr id="46" name="Text Placeholder 9">
            <a:extLst>
              <a:ext uri="{FF2B5EF4-FFF2-40B4-BE49-F238E27FC236}">
                <a16:creationId xmlns:a16="http://schemas.microsoft.com/office/drawing/2014/main" id="{23A84B35-3890-404E-85CB-C4C762B183F7}"/>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47" name="Text Placeholder 9">
            <a:extLst>
              <a:ext uri="{FF2B5EF4-FFF2-40B4-BE49-F238E27FC236}">
                <a16:creationId xmlns:a16="http://schemas.microsoft.com/office/drawing/2014/main" id="{FD9643D9-6F92-AD4E-AB18-8B9A07CB3665}"/>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2" name="Text Placeholder 9">
            <a:extLst>
              <a:ext uri="{FF2B5EF4-FFF2-40B4-BE49-F238E27FC236}">
                <a16:creationId xmlns:a16="http://schemas.microsoft.com/office/drawing/2014/main" id="{ACA2E536-A040-E94E-A7D0-D21396404517}"/>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sp>
        <p:nvSpPr>
          <p:cNvPr id="63" name="Text Placeholder 9">
            <a:extLst>
              <a:ext uri="{FF2B5EF4-FFF2-40B4-BE49-F238E27FC236}">
                <a16:creationId xmlns:a16="http://schemas.microsoft.com/office/drawing/2014/main" id="{EA231870-99F1-E54A-9811-4409DD96AD94}"/>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Text Placeholder 9">
            <a:extLst>
              <a:ext uri="{FF2B5EF4-FFF2-40B4-BE49-F238E27FC236}">
                <a16:creationId xmlns:a16="http://schemas.microsoft.com/office/drawing/2014/main" id="{16BE9C22-00C6-E94B-80D6-531CF577C02B}"/>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94388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15" name="Picture Placeholder 12">
            <a:extLst>
              <a:ext uri="{FF2B5EF4-FFF2-40B4-BE49-F238E27FC236}">
                <a16:creationId xmlns:a16="http://schemas.microsoft.com/office/drawing/2014/main" id="{03DB0522-AA01-974C-B196-3CE2E712D2F7}"/>
              </a:ext>
            </a:extLst>
          </p:cNvPr>
          <p:cNvSpPr>
            <a:spLocks noGrp="1"/>
          </p:cNvSpPr>
          <p:nvPr>
            <p:ph type="pic" sz="quarter" idx="16"/>
          </p:nvPr>
        </p:nvSpPr>
        <p:spPr>
          <a:xfrm>
            <a:off x="65049" y="763602"/>
            <a:ext cx="3468354" cy="5339237"/>
          </a:xfrm>
          <a:prstGeom prst="rect">
            <a:avLst/>
          </a:prstGeom>
          <a:gradFill>
            <a:gsLst>
              <a:gs pos="0">
                <a:schemeClr val="tx1">
                  <a:alpha val="10000"/>
                </a:schemeClr>
              </a:gs>
              <a:gs pos="100000">
                <a:schemeClr val="tx1">
                  <a:alpha val="20000"/>
                </a:schemeClr>
              </a:gs>
            </a:gsLst>
            <a:lin ang="5400000" scaled="1"/>
          </a:gradFill>
        </p:spPr>
        <p:txBody>
          <a:bodyPr anchor="ctr"/>
          <a:lstStyle>
            <a:lvl1pPr algn="ctr">
              <a:defRPr/>
            </a:lvl1pPr>
          </a:lstStyle>
          <a:p>
            <a:endParaRPr lang="en-US" dirty="0"/>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659826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 Phone/Laptop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icture containing table, indoor, computer, window&#10;&#10;Description automatically generated">
            <a:extLst>
              <a:ext uri="{FF2B5EF4-FFF2-40B4-BE49-F238E27FC236}">
                <a16:creationId xmlns:a16="http://schemas.microsoft.com/office/drawing/2014/main" id="{522DBC9C-501F-4CD6-9502-BEC55729E3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15" t="486" r="11619" b="-486"/>
          <a:stretch/>
        </p:blipFill>
        <p:spPr>
          <a:xfrm>
            <a:off x="9055623" y="4422590"/>
            <a:ext cx="3095071" cy="2382131"/>
          </a:xfrm>
          <a:prstGeom prst="rect">
            <a:avLst/>
          </a:prstGeom>
        </p:spPr>
      </p:pic>
      <p:sp>
        <p:nvSpPr>
          <p:cNvPr id="18" name="Text Placeholder 9">
            <a:extLst>
              <a:ext uri="{FF2B5EF4-FFF2-40B4-BE49-F238E27FC236}">
                <a16:creationId xmlns:a16="http://schemas.microsoft.com/office/drawing/2014/main" id="{8E1B6CCB-4C1D-4675-9ACE-8F82BC4D1D4C}"/>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05BD27E5-FAFC-4A64-A99A-3DB99555BB66}"/>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6E2B22F1-0D10-4B6D-B841-46325B39C55D}"/>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21" name="Text Placeholder 9">
            <a:extLst>
              <a:ext uri="{FF2B5EF4-FFF2-40B4-BE49-F238E27FC236}">
                <a16:creationId xmlns:a16="http://schemas.microsoft.com/office/drawing/2014/main" id="{C653DB37-3D78-4B3C-A6EA-A97B458826C9}"/>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2" name="Text Placeholder 9">
            <a:extLst>
              <a:ext uri="{FF2B5EF4-FFF2-40B4-BE49-F238E27FC236}">
                <a16:creationId xmlns:a16="http://schemas.microsoft.com/office/drawing/2014/main" id="{531779D5-A6D5-46D4-8788-201895470691}"/>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3" name="Text Placeholder 9">
            <a:extLst>
              <a:ext uri="{FF2B5EF4-FFF2-40B4-BE49-F238E27FC236}">
                <a16:creationId xmlns:a16="http://schemas.microsoft.com/office/drawing/2014/main" id="{40F92831-FDFD-4069-BA2D-D22C56651003}"/>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Tree>
    <p:extLst>
      <p:ext uri="{BB962C8B-B14F-4D97-AF65-F5344CB8AC3E}">
        <p14:creationId xmlns:p14="http://schemas.microsoft.com/office/powerpoint/2010/main" val="3585489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umn + Workplace Imag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04B07B8-A2DF-C241-9C57-CDB5A700AFB7}"/>
              </a:ext>
            </a:extLst>
          </p:cNvPr>
          <p:cNvSpPr/>
          <p:nvPr userDrawn="1"/>
        </p:nvSpPr>
        <p:spPr>
          <a:xfrm>
            <a:off x="0" y="4422591"/>
            <a:ext cx="12192000" cy="23821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Slide Number Placeholder 3">
            <a:extLst>
              <a:ext uri="{FF2B5EF4-FFF2-40B4-BE49-F238E27FC236}">
                <a16:creationId xmlns:a16="http://schemas.microsoft.com/office/drawing/2014/main" id="{01621B43-F933-E94B-AA58-2943AEBE26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9" name="Picture 48">
            <a:extLst>
              <a:ext uri="{FF2B5EF4-FFF2-40B4-BE49-F238E27FC236}">
                <a16:creationId xmlns:a16="http://schemas.microsoft.com/office/drawing/2014/main" id="{84CD7777-3FEE-664A-B244-45886251D5B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0" name="Rectangle 49">
            <a:extLst>
              <a:ext uri="{FF2B5EF4-FFF2-40B4-BE49-F238E27FC236}">
                <a16:creationId xmlns:a16="http://schemas.microsoft.com/office/drawing/2014/main" id="{B1864025-9EA6-BA42-93E8-D80F382793FE}"/>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1F625B0E-850A-4D48-A42D-0B9837D1784C}"/>
              </a:ext>
            </a:extLst>
          </p:cNvPr>
          <p:cNvCxnSpPr/>
          <p:nvPr userDrawn="1"/>
        </p:nvCxnSpPr>
        <p:spPr>
          <a:xfrm>
            <a:off x="1404030"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A437433F-A0CB-B442-BC7A-5636CE64BD93}"/>
              </a:ext>
            </a:extLst>
          </p:cNvPr>
          <p:cNvSpPr>
            <a:spLocks noGrp="1"/>
          </p:cNvSpPr>
          <p:nvPr>
            <p:ph type="title" hasCustomPrompt="1"/>
          </p:nvPr>
        </p:nvSpPr>
        <p:spPr>
          <a:xfrm>
            <a:off x="1385642" y="1335807"/>
            <a:ext cx="9214624" cy="748788"/>
          </a:xfrm>
        </p:spPr>
        <p:txBody>
          <a:bodyPr>
            <a:noAutofit/>
          </a:bodyPr>
          <a:lstStyle>
            <a:lvl1pPr>
              <a:defRPr sz="3800" b="1" i="0">
                <a:latin typeface="Poppins SemiBold" pitchFamily="2" charset="77"/>
                <a:cs typeface="Poppins SemiBold" pitchFamily="2" charset="77"/>
              </a:defRPr>
            </a:lvl1pPr>
          </a:lstStyle>
          <a:p>
            <a:r>
              <a:rPr lang="en-US" dirty="0"/>
              <a:t>Click to edit title</a:t>
            </a:r>
          </a:p>
        </p:txBody>
      </p:sp>
      <p:cxnSp>
        <p:nvCxnSpPr>
          <p:cNvPr id="64" name="Straight Connector 63">
            <a:extLst>
              <a:ext uri="{FF2B5EF4-FFF2-40B4-BE49-F238E27FC236}">
                <a16:creationId xmlns:a16="http://schemas.microsoft.com/office/drawing/2014/main" id="{416C9A7B-FBBE-2B47-B5AC-3F1F34355454}"/>
              </a:ext>
            </a:extLst>
          </p:cNvPr>
          <p:cNvCxnSpPr/>
          <p:nvPr userDrawn="1"/>
        </p:nvCxnSpPr>
        <p:spPr>
          <a:xfrm>
            <a:off x="6201807" y="2387635"/>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A3D3CC-788B-4243-B50B-C5B517F7D6CD}"/>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8" name="Text Placeholder 9">
            <a:extLst>
              <a:ext uri="{FF2B5EF4-FFF2-40B4-BE49-F238E27FC236}">
                <a16:creationId xmlns:a16="http://schemas.microsoft.com/office/drawing/2014/main" id="{8E1B6CCB-4C1D-4675-9ACE-8F82BC4D1D4C}"/>
              </a:ext>
            </a:extLst>
          </p:cNvPr>
          <p:cNvSpPr>
            <a:spLocks noGrp="1"/>
          </p:cNvSpPr>
          <p:nvPr>
            <p:ph type="body" sz="quarter" idx="14" hasCustomPrompt="1"/>
          </p:nvPr>
        </p:nvSpPr>
        <p:spPr>
          <a:xfrm>
            <a:off x="1404030"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05BD27E5-FAFC-4A64-A99A-3DB99555BB66}"/>
              </a:ext>
            </a:extLst>
          </p:cNvPr>
          <p:cNvSpPr>
            <a:spLocks noGrp="1"/>
          </p:cNvSpPr>
          <p:nvPr>
            <p:ph type="body" sz="quarter" idx="21" hasCustomPrompt="1"/>
          </p:nvPr>
        </p:nvSpPr>
        <p:spPr>
          <a:xfrm>
            <a:off x="1404030" y="5749036"/>
            <a:ext cx="4572000" cy="496860"/>
          </a:xfrm>
        </p:spPr>
        <p:txBody>
          <a:bodyPr>
            <a:normAutofit/>
          </a:bodyPr>
          <a:lstStyle>
            <a:lvl1pPr>
              <a:defRPr sz="11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0" name="Text Placeholder 9">
            <a:extLst>
              <a:ext uri="{FF2B5EF4-FFF2-40B4-BE49-F238E27FC236}">
                <a16:creationId xmlns:a16="http://schemas.microsoft.com/office/drawing/2014/main" id="{6E2B22F1-0D10-4B6D-B841-46325B39C55D}"/>
              </a:ext>
            </a:extLst>
          </p:cNvPr>
          <p:cNvSpPr>
            <a:spLocks noGrp="1"/>
          </p:cNvSpPr>
          <p:nvPr>
            <p:ph type="body" sz="quarter" idx="22" hasCustomPrompt="1"/>
          </p:nvPr>
        </p:nvSpPr>
        <p:spPr>
          <a:xfrm>
            <a:off x="1404030" y="4951779"/>
            <a:ext cx="4590676" cy="680283"/>
          </a:xfrm>
        </p:spPr>
        <p:txBody>
          <a:bodyPr>
            <a:normAutofit/>
          </a:bodyPr>
          <a:lstStyle>
            <a:lvl1pPr>
              <a:lnSpc>
                <a:spcPct val="100000"/>
              </a:lnSpc>
              <a:spcBef>
                <a:spcPts val="1200"/>
              </a:spcBef>
              <a:defRPr sz="24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r>
              <a:rPr lang="en-US" b="1" dirty="0">
                <a:latin typeface="Poppins SemiBold" pitchFamily="2" charset="77"/>
                <a:cs typeface="Poppins SemiBold" pitchFamily="2" charset="77"/>
              </a:rPr>
              <a:t>Big idea that relates to the </a:t>
            </a:r>
            <a:r>
              <a:rPr lang="en-US" b="1" dirty="0">
                <a:solidFill>
                  <a:schemeClr val="accent5"/>
                </a:solidFill>
                <a:latin typeface="Poppins SemiBold" pitchFamily="2" charset="77"/>
                <a:cs typeface="Poppins SemiBold" pitchFamily="2" charset="77"/>
              </a:rPr>
              <a:t>content and image.</a:t>
            </a:r>
            <a:endParaRPr lang="en-US" b="1" dirty="0">
              <a:latin typeface="Poppins SemiBold" pitchFamily="2" charset="77"/>
              <a:cs typeface="Poppins SemiBold" pitchFamily="2" charset="77"/>
            </a:endParaRPr>
          </a:p>
        </p:txBody>
      </p:sp>
      <p:sp>
        <p:nvSpPr>
          <p:cNvPr id="21" name="Text Placeholder 9">
            <a:extLst>
              <a:ext uri="{FF2B5EF4-FFF2-40B4-BE49-F238E27FC236}">
                <a16:creationId xmlns:a16="http://schemas.microsoft.com/office/drawing/2014/main" id="{C653DB37-3D78-4B3C-A6EA-A97B458826C9}"/>
              </a:ext>
            </a:extLst>
          </p:cNvPr>
          <p:cNvSpPr>
            <a:spLocks noGrp="1"/>
          </p:cNvSpPr>
          <p:nvPr>
            <p:ph type="body" sz="quarter" idx="18" hasCustomPrompt="1"/>
          </p:nvPr>
        </p:nvSpPr>
        <p:spPr>
          <a:xfrm>
            <a:off x="1404030"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sp>
        <p:nvSpPr>
          <p:cNvPr id="22" name="Text Placeholder 9">
            <a:extLst>
              <a:ext uri="{FF2B5EF4-FFF2-40B4-BE49-F238E27FC236}">
                <a16:creationId xmlns:a16="http://schemas.microsoft.com/office/drawing/2014/main" id="{531779D5-A6D5-46D4-8788-201895470691}"/>
              </a:ext>
            </a:extLst>
          </p:cNvPr>
          <p:cNvSpPr>
            <a:spLocks noGrp="1"/>
          </p:cNvSpPr>
          <p:nvPr>
            <p:ph type="body" sz="quarter" idx="23" hasCustomPrompt="1"/>
          </p:nvPr>
        </p:nvSpPr>
        <p:spPr>
          <a:xfrm>
            <a:off x="6201807" y="2875858"/>
            <a:ext cx="4398459" cy="1152397"/>
          </a:xfrm>
        </p:spPr>
        <p:txBody>
          <a:bodyPr>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23" name="Text Placeholder 9">
            <a:extLst>
              <a:ext uri="{FF2B5EF4-FFF2-40B4-BE49-F238E27FC236}">
                <a16:creationId xmlns:a16="http://schemas.microsoft.com/office/drawing/2014/main" id="{40F92831-FDFD-4069-BA2D-D22C56651003}"/>
              </a:ext>
            </a:extLst>
          </p:cNvPr>
          <p:cNvSpPr>
            <a:spLocks noGrp="1"/>
          </p:cNvSpPr>
          <p:nvPr>
            <p:ph type="body" sz="quarter" idx="24" hasCustomPrompt="1"/>
          </p:nvPr>
        </p:nvSpPr>
        <p:spPr>
          <a:xfrm>
            <a:off x="6201807" y="2387635"/>
            <a:ext cx="4398459" cy="411852"/>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a:t>
            </a:r>
          </a:p>
        </p:txBody>
      </p:sp>
      <p:pic>
        <p:nvPicPr>
          <p:cNvPr id="24" name="Picture Placeholder 4">
            <a:extLst>
              <a:ext uri="{FF2B5EF4-FFF2-40B4-BE49-F238E27FC236}">
                <a16:creationId xmlns:a16="http://schemas.microsoft.com/office/drawing/2014/main" id="{4D64A2EF-A2FB-4465-96F3-E87D183BBC5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930" r="5930"/>
          <a:stretch/>
        </p:blipFill>
        <p:spPr>
          <a:xfrm>
            <a:off x="8966200" y="4422775"/>
            <a:ext cx="3146425" cy="2381250"/>
          </a:xfrm>
          <a:prstGeom prst="rect">
            <a:avLst/>
          </a:prstGeom>
        </p:spPr>
      </p:pic>
    </p:spTree>
    <p:extLst>
      <p:ext uri="{BB962C8B-B14F-4D97-AF65-F5344CB8AC3E}">
        <p14:creationId xmlns:p14="http://schemas.microsoft.com/office/powerpoint/2010/main" val="2613787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5A53B0-EBAA-A341-AF91-A58DF18E7C23}"/>
              </a:ext>
            </a:extLst>
          </p:cNvPr>
          <p:cNvSpPr/>
          <p:nvPr userDrawn="1"/>
        </p:nvSpPr>
        <p:spPr>
          <a:xfrm>
            <a:off x="0" y="0"/>
            <a:ext cx="3363686" cy="6857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1973D209-9E73-DE44-9FA6-103863899C56}"/>
              </a:ext>
            </a:extLst>
          </p:cNvPr>
          <p:cNvSpPr>
            <a:spLocks noGrp="1"/>
          </p:cNvSpPr>
          <p:nvPr>
            <p:ph type="title"/>
          </p:nvPr>
        </p:nvSpPr>
        <p:spPr>
          <a:xfrm>
            <a:off x="4800197" y="1955193"/>
            <a:ext cx="5533682" cy="1015739"/>
          </a:xfrm>
        </p:spPr>
        <p:txBody>
          <a:bodyPr anchor="t" anchorCtr="0">
            <a:noAutofit/>
          </a:bodyPr>
          <a:lstStyle>
            <a:lvl1pPr>
              <a:defRPr sz="4400" b="1" i="0">
                <a:latin typeface="Poppins SemiBold" pitchFamily="2" charset="77"/>
                <a:cs typeface="Poppins SemiBold" pitchFamily="2" charset="77"/>
              </a:defRPr>
            </a:lvl1pPr>
          </a:lstStyle>
          <a:p>
            <a:r>
              <a:rPr lang="en-US" dirty="0"/>
              <a:t>Click to edit Master title style</a:t>
            </a:r>
          </a:p>
        </p:txBody>
      </p:sp>
      <p:sp>
        <p:nvSpPr>
          <p:cNvPr id="18" name="Slide Number Placeholder 3">
            <a:extLst>
              <a:ext uri="{FF2B5EF4-FFF2-40B4-BE49-F238E27FC236}">
                <a16:creationId xmlns:a16="http://schemas.microsoft.com/office/drawing/2014/main" id="{58CE39EB-427E-C94D-9A12-E17D6132607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9" name="Picture 18">
            <a:extLst>
              <a:ext uri="{FF2B5EF4-FFF2-40B4-BE49-F238E27FC236}">
                <a16:creationId xmlns:a16="http://schemas.microsoft.com/office/drawing/2014/main" id="{E120E0B8-1AA0-B849-AA0E-56F525F07359}"/>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22" name="Rectangle 21">
            <a:extLst>
              <a:ext uri="{FF2B5EF4-FFF2-40B4-BE49-F238E27FC236}">
                <a16:creationId xmlns:a16="http://schemas.microsoft.com/office/drawing/2014/main" id="{5BB0508A-544E-7445-9F78-4534501747C8}"/>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C35C60E9-FCA2-834C-8635-8A8C9E0E42AE}"/>
              </a:ext>
            </a:extLst>
          </p:cNvPr>
          <p:cNvCxnSpPr/>
          <p:nvPr userDrawn="1"/>
        </p:nvCxnSpPr>
        <p:spPr>
          <a:xfrm>
            <a:off x="4800198" y="3534789"/>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9">
            <a:extLst>
              <a:ext uri="{FF2B5EF4-FFF2-40B4-BE49-F238E27FC236}">
                <a16:creationId xmlns:a16="http://schemas.microsoft.com/office/drawing/2014/main" id="{2ACE3AB3-BB10-664C-8DB3-925721D52EEC}"/>
              </a:ext>
            </a:extLst>
          </p:cNvPr>
          <p:cNvSpPr>
            <a:spLocks noGrp="1"/>
          </p:cNvSpPr>
          <p:nvPr>
            <p:ph type="body" sz="quarter" idx="15" hasCustomPrompt="1"/>
          </p:nvPr>
        </p:nvSpPr>
        <p:spPr>
          <a:xfrm>
            <a:off x="4800198" y="4038766"/>
            <a:ext cx="5709322" cy="1607462"/>
          </a:xfrm>
        </p:spPr>
        <p:txBody>
          <a:bodyPr>
            <a:normAutofit/>
          </a:bodyPr>
          <a:lstStyle>
            <a:lvl1pPr>
              <a:lnSpc>
                <a:spcPct val="120000"/>
              </a:lnSpc>
              <a:spcBef>
                <a:spcPts val="1200"/>
              </a:spcBef>
              <a:defRPr sz="1200">
                <a:solidFill>
                  <a:schemeClr val="tx1"/>
                </a:solidFill>
              </a:defRPr>
            </a:lvl1pPr>
            <a:lvl2pPr>
              <a:defRPr sz="1200"/>
            </a:lvl2pPr>
            <a:lvl3pPr>
              <a:defRPr sz="1200"/>
            </a:lvl3pPr>
            <a:lvl4pPr>
              <a:defRPr sz="1200"/>
            </a:lvl4pPr>
            <a:lvl5pPr>
              <a:defRPr sz="1200"/>
            </a:lvl5pPr>
          </a:lstStyle>
          <a:p>
            <a:pPr>
              <a:lnSpc>
                <a:spcPct val="120000"/>
              </a:lnSpc>
              <a:spcBef>
                <a:spcPts val="1200"/>
              </a:spcBef>
            </a:pPr>
            <a:r>
              <a:rPr lang="en-US" sz="1200" dirty="0">
                <a:latin typeface="Poppins" pitchFamily="2" charset="77"/>
                <a:cs typeface="Poppins" pitchFamily="2" charset="77"/>
              </a:rPr>
              <a:t>Short description of your study goes here, or in the slide deck notes below. The less copy on a slide, the better. </a:t>
            </a:r>
          </a:p>
        </p:txBody>
      </p:sp>
      <p:sp>
        <p:nvSpPr>
          <p:cNvPr id="25" name="Text Placeholder 9">
            <a:extLst>
              <a:ext uri="{FF2B5EF4-FFF2-40B4-BE49-F238E27FC236}">
                <a16:creationId xmlns:a16="http://schemas.microsoft.com/office/drawing/2014/main" id="{9C19D1DC-EC50-1D4B-B49A-B7B796C3366E}"/>
              </a:ext>
            </a:extLst>
          </p:cNvPr>
          <p:cNvSpPr>
            <a:spLocks noGrp="1"/>
          </p:cNvSpPr>
          <p:nvPr>
            <p:ph type="body" sz="quarter" idx="18" hasCustomPrompt="1"/>
          </p:nvPr>
        </p:nvSpPr>
        <p:spPr>
          <a:xfrm>
            <a:off x="4800197" y="3534789"/>
            <a:ext cx="5709321" cy="437220"/>
          </a:xfrm>
        </p:spPr>
        <p:txBody>
          <a:bodyPr anchor="ctr" anchorCtr="0">
            <a:normAutofit/>
          </a:bodyPr>
          <a:lstStyle>
            <a:lvl1pPr>
              <a:defRPr sz="1600" b="1" i="0" spc="8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Subtitle – DELETE IF UNNECESSARY</a:t>
            </a:r>
          </a:p>
        </p:txBody>
      </p:sp>
      <p:sp>
        <p:nvSpPr>
          <p:cNvPr id="11" name="TextBox 10">
            <a:extLst>
              <a:ext uri="{FF2B5EF4-FFF2-40B4-BE49-F238E27FC236}">
                <a16:creationId xmlns:a16="http://schemas.microsoft.com/office/drawing/2014/main" id="{9CB96B23-F76C-664F-A3A1-A670DA18CECE}"/>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390376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lumn 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5331B36E-F88F-6541-A9EB-683988B7A6CA}"/>
              </a:ext>
            </a:extLst>
          </p:cNvPr>
          <p:cNvSpPr>
            <a:spLocks noGrp="1"/>
          </p:cNvSpPr>
          <p:nvPr>
            <p:ph type="chart" sz="quarter" idx="10"/>
          </p:nvPr>
        </p:nvSpPr>
        <p:spPr>
          <a:xfrm>
            <a:off x="1385643" y="2660181"/>
            <a:ext cx="9206158" cy="2944812"/>
          </a:xfrm>
        </p:spPr>
        <p:txBody>
          <a:bodyPr/>
          <a:lstStyle/>
          <a:p>
            <a:endParaRPr lang="en-US" dirty="0"/>
          </a:p>
        </p:txBody>
      </p:sp>
      <p:sp>
        <p:nvSpPr>
          <p:cNvPr id="12" name="Slide Number Placeholder 3">
            <a:extLst>
              <a:ext uri="{FF2B5EF4-FFF2-40B4-BE49-F238E27FC236}">
                <a16:creationId xmlns:a16="http://schemas.microsoft.com/office/drawing/2014/main" id="{F0061C18-BC8E-4843-8B21-50DF5445F87F}"/>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3" name="Picture 12">
            <a:extLst>
              <a:ext uri="{FF2B5EF4-FFF2-40B4-BE49-F238E27FC236}">
                <a16:creationId xmlns:a16="http://schemas.microsoft.com/office/drawing/2014/main" id="{53E1381D-83A1-9E4A-8EC5-16A88F6E9F1E}"/>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4" name="Title 1">
            <a:extLst>
              <a:ext uri="{FF2B5EF4-FFF2-40B4-BE49-F238E27FC236}">
                <a16:creationId xmlns:a16="http://schemas.microsoft.com/office/drawing/2014/main" id="{A51B5F6B-FFFD-0C45-85FC-0D92CB8FA519}"/>
              </a:ext>
            </a:extLst>
          </p:cNvPr>
          <p:cNvSpPr>
            <a:spLocks noGrp="1"/>
          </p:cNvSpPr>
          <p:nvPr>
            <p:ph type="title" hasCustomPrompt="1"/>
          </p:nvPr>
        </p:nvSpPr>
        <p:spPr>
          <a:xfrm>
            <a:off x="1385642" y="1335807"/>
            <a:ext cx="9059608" cy="748788"/>
          </a:xfrm>
        </p:spPr>
        <p:txBody>
          <a:bodyPr>
            <a:noAutofit/>
          </a:bodyPr>
          <a:lstStyle>
            <a:lvl1pPr>
              <a:defRPr sz="4400" b="1" i="0">
                <a:latin typeface="Poppins SemiBold" pitchFamily="2" charset="77"/>
                <a:cs typeface="Poppins SemiBold" pitchFamily="2" charset="77"/>
              </a:defRPr>
            </a:lvl1pPr>
          </a:lstStyle>
          <a:p>
            <a:r>
              <a:rPr lang="en-US" dirty="0"/>
              <a:t>Chart Title</a:t>
            </a:r>
          </a:p>
        </p:txBody>
      </p:sp>
      <p:sp>
        <p:nvSpPr>
          <p:cNvPr id="8" name="TextBox 7">
            <a:extLst>
              <a:ext uri="{FF2B5EF4-FFF2-40B4-BE49-F238E27FC236}">
                <a16:creationId xmlns:a16="http://schemas.microsoft.com/office/drawing/2014/main" id="{DE8618AA-6207-3144-81AB-7D402633EAD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3092758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807B8D27-70CA-6F43-B7B7-7ACBF9D81AA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14" name="Picture 13">
            <a:extLst>
              <a:ext uri="{FF2B5EF4-FFF2-40B4-BE49-F238E27FC236}">
                <a16:creationId xmlns:a16="http://schemas.microsoft.com/office/drawing/2014/main" id="{E4259491-7D35-6D4D-83E4-843EB62F3F1A}"/>
              </a:ext>
            </a:extLst>
          </p:cNvPr>
          <p:cNvPicPr>
            <a:picLocks noChangeAspect="1"/>
          </p:cNvPicPr>
          <p:nvPr userDrawn="1"/>
        </p:nvPicPr>
        <p:blipFill>
          <a:blip r:embed="rId2"/>
          <a:stretch>
            <a:fillRect/>
          </a:stretch>
        </p:blipFill>
        <p:spPr>
          <a:xfrm>
            <a:off x="10905066" y="343554"/>
            <a:ext cx="930884" cy="298656"/>
          </a:xfrm>
          <a:prstGeom prst="rect">
            <a:avLst/>
          </a:prstGeom>
        </p:spPr>
      </p:pic>
      <p:cxnSp>
        <p:nvCxnSpPr>
          <p:cNvPr id="19" name="Straight Connector 18">
            <a:extLst>
              <a:ext uri="{FF2B5EF4-FFF2-40B4-BE49-F238E27FC236}">
                <a16:creationId xmlns:a16="http://schemas.microsoft.com/office/drawing/2014/main" id="{E5EA5F38-1917-6F47-87D0-97205D0CA63B}"/>
              </a:ext>
            </a:extLst>
          </p:cNvPr>
          <p:cNvCxnSpPr/>
          <p:nvPr userDrawn="1"/>
        </p:nvCxnSpPr>
        <p:spPr>
          <a:xfrm>
            <a:off x="1361766" y="3940788"/>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1D51550D-24A6-474B-A701-6B3BE769517A}"/>
              </a:ext>
            </a:extLst>
          </p:cNvPr>
          <p:cNvSpPr>
            <a:spLocks noGrp="1"/>
          </p:cNvSpPr>
          <p:nvPr>
            <p:ph type="title" hasCustomPrompt="1"/>
          </p:nvPr>
        </p:nvSpPr>
        <p:spPr>
          <a:xfrm>
            <a:off x="1385642" y="2719103"/>
            <a:ext cx="4447890" cy="748788"/>
          </a:xfrm>
        </p:spPr>
        <p:txBody>
          <a:bodyPr anchor="b" anchorCtr="0">
            <a:noAutofit/>
          </a:bodyPr>
          <a:lstStyle>
            <a:lvl1pPr>
              <a:defRPr sz="4400" b="1" i="0">
                <a:latin typeface="Poppins SemiBold" pitchFamily="2" charset="77"/>
                <a:cs typeface="Poppins SemiBold" pitchFamily="2" charset="77"/>
              </a:defRPr>
            </a:lvl1pPr>
          </a:lstStyle>
          <a:p>
            <a:r>
              <a:rPr lang="en-US" dirty="0"/>
              <a:t>Chart Title</a:t>
            </a:r>
          </a:p>
        </p:txBody>
      </p:sp>
      <p:sp>
        <p:nvSpPr>
          <p:cNvPr id="24" name="Text Placeholder 9">
            <a:extLst>
              <a:ext uri="{FF2B5EF4-FFF2-40B4-BE49-F238E27FC236}">
                <a16:creationId xmlns:a16="http://schemas.microsoft.com/office/drawing/2014/main" id="{70EEC1E2-D09B-4D40-B8CA-91C484E74970}"/>
              </a:ext>
            </a:extLst>
          </p:cNvPr>
          <p:cNvSpPr>
            <a:spLocks noGrp="1"/>
          </p:cNvSpPr>
          <p:nvPr>
            <p:ph type="body" sz="quarter" idx="15" hasCustomPrompt="1"/>
          </p:nvPr>
        </p:nvSpPr>
        <p:spPr>
          <a:xfrm>
            <a:off x="1361766" y="3940788"/>
            <a:ext cx="2905872" cy="404560"/>
          </a:xfrm>
        </p:spPr>
        <p:txBody>
          <a:bodyPr anchor="ctr" anchorCtr="0">
            <a:normAutofit/>
          </a:bodyPr>
          <a:lstStyle>
            <a:lvl1pPr>
              <a:defRPr sz="1600" b="1" i="0" spc="5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Chart name</a:t>
            </a:r>
          </a:p>
        </p:txBody>
      </p:sp>
      <p:sp>
        <p:nvSpPr>
          <p:cNvPr id="25" name="Chart Placeholder 4">
            <a:extLst>
              <a:ext uri="{FF2B5EF4-FFF2-40B4-BE49-F238E27FC236}">
                <a16:creationId xmlns:a16="http://schemas.microsoft.com/office/drawing/2014/main" id="{8A6D680C-4FE4-2249-A54D-0C72E8DB943A}"/>
              </a:ext>
            </a:extLst>
          </p:cNvPr>
          <p:cNvSpPr>
            <a:spLocks noGrp="1"/>
          </p:cNvSpPr>
          <p:nvPr>
            <p:ph type="chart" sz="quarter" idx="10"/>
          </p:nvPr>
        </p:nvSpPr>
        <p:spPr>
          <a:xfrm>
            <a:off x="6102081" y="1707501"/>
            <a:ext cx="4571999" cy="4071508"/>
          </a:xfrm>
        </p:spPr>
        <p:txBody>
          <a:bodyPr/>
          <a:lstStyle/>
          <a:p>
            <a:endParaRPr lang="en-US"/>
          </a:p>
        </p:txBody>
      </p:sp>
      <p:sp>
        <p:nvSpPr>
          <p:cNvPr id="26" name="Text Placeholder 9">
            <a:extLst>
              <a:ext uri="{FF2B5EF4-FFF2-40B4-BE49-F238E27FC236}">
                <a16:creationId xmlns:a16="http://schemas.microsoft.com/office/drawing/2014/main" id="{E356A3F7-FD1D-514B-9DD9-2254B9A5EADB}"/>
              </a:ext>
            </a:extLst>
          </p:cNvPr>
          <p:cNvSpPr>
            <a:spLocks noGrp="1"/>
          </p:cNvSpPr>
          <p:nvPr>
            <p:ph type="body" sz="quarter" idx="16" hasCustomPrompt="1"/>
          </p:nvPr>
        </p:nvSpPr>
        <p:spPr>
          <a:xfrm>
            <a:off x="1361766" y="4411321"/>
            <a:ext cx="4571998" cy="1983924"/>
          </a:xfrm>
        </p:spPr>
        <p:txBody>
          <a:bodyPr>
            <a:normAutofit/>
          </a:bodyPr>
          <a:lstStyle>
            <a:lvl1pPr marL="0" indent="0">
              <a:buFont typeface="Arial" panose="020B0604020202020204" pitchFamily="34" charset="0"/>
              <a:buNone/>
              <a:defRPr sz="1200">
                <a:solidFill>
                  <a:schemeClr val="tx1"/>
                </a:solidFill>
              </a:defRPr>
            </a:lvl1pPr>
            <a:lvl2pPr>
              <a:defRPr sz="1200"/>
            </a:lvl2pPr>
            <a:lvl3pPr>
              <a:defRPr sz="1200"/>
            </a:lvl3pPr>
            <a:lvl4pPr>
              <a:defRPr sz="1200"/>
            </a:lvl4pPr>
            <a:lvl5pPr>
              <a:defRPr sz="1200"/>
            </a:lvl5pPr>
          </a:lstStyle>
          <a:p>
            <a:pPr lvl="0"/>
            <a:r>
              <a:rPr lang="en-US" dirty="0"/>
              <a:t>Text without bullets can go here.</a:t>
            </a:r>
          </a:p>
        </p:txBody>
      </p:sp>
      <p:sp>
        <p:nvSpPr>
          <p:cNvPr id="10" name="TextBox 9">
            <a:extLst>
              <a:ext uri="{FF2B5EF4-FFF2-40B4-BE49-F238E27FC236}">
                <a16:creationId xmlns:a16="http://schemas.microsoft.com/office/drawing/2014/main" id="{57D74BE9-78CE-734B-9503-24DA6568AFA8}"/>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75909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5331B36E-F88F-6541-A9EB-683988B7A6CA}"/>
              </a:ext>
            </a:extLst>
          </p:cNvPr>
          <p:cNvSpPr>
            <a:spLocks noGrp="1"/>
          </p:cNvSpPr>
          <p:nvPr>
            <p:ph type="chart" sz="quarter" idx="10"/>
          </p:nvPr>
        </p:nvSpPr>
        <p:spPr>
          <a:xfrm>
            <a:off x="6773584" y="938944"/>
            <a:ext cx="4536375" cy="4980112"/>
          </a:xfrm>
        </p:spPr>
        <p:txBody>
          <a:bodyPr/>
          <a:lstStyle/>
          <a:p>
            <a:endParaRPr lang="en-US"/>
          </a:p>
        </p:txBody>
      </p:sp>
      <p:sp>
        <p:nvSpPr>
          <p:cNvPr id="19" name="Slide Number Placeholder 3">
            <a:extLst>
              <a:ext uri="{FF2B5EF4-FFF2-40B4-BE49-F238E27FC236}">
                <a16:creationId xmlns:a16="http://schemas.microsoft.com/office/drawing/2014/main" id="{25A7217F-514F-5C4F-8652-1D8416D4B884}"/>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20" name="Picture 19">
            <a:extLst>
              <a:ext uri="{FF2B5EF4-FFF2-40B4-BE49-F238E27FC236}">
                <a16:creationId xmlns:a16="http://schemas.microsoft.com/office/drawing/2014/main" id="{9F99287F-6BEB-0844-B37A-52351418DCB2}"/>
              </a:ext>
            </a:extLst>
          </p:cNvPr>
          <p:cNvPicPr>
            <a:picLocks noChangeAspect="1"/>
          </p:cNvPicPr>
          <p:nvPr userDrawn="1"/>
        </p:nvPicPr>
        <p:blipFill>
          <a:blip r:embed="rId2"/>
          <a:stretch>
            <a:fillRect/>
          </a:stretch>
        </p:blipFill>
        <p:spPr>
          <a:xfrm>
            <a:off x="10905066" y="343554"/>
            <a:ext cx="930884" cy="298656"/>
          </a:xfrm>
          <a:prstGeom prst="rect">
            <a:avLst/>
          </a:prstGeom>
        </p:spPr>
      </p:pic>
      <p:cxnSp>
        <p:nvCxnSpPr>
          <p:cNvPr id="21" name="Straight Connector 20">
            <a:extLst>
              <a:ext uri="{FF2B5EF4-FFF2-40B4-BE49-F238E27FC236}">
                <a16:creationId xmlns:a16="http://schemas.microsoft.com/office/drawing/2014/main" id="{AAEE37F9-04C3-E44A-AF77-3009BBCD4C40}"/>
              </a:ext>
            </a:extLst>
          </p:cNvPr>
          <p:cNvCxnSpPr/>
          <p:nvPr userDrawn="1"/>
        </p:nvCxnSpPr>
        <p:spPr>
          <a:xfrm>
            <a:off x="1361766" y="3940788"/>
            <a:ext cx="79321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2900EE2-C6B8-B940-BCA8-9410B2FF19F1}"/>
              </a:ext>
            </a:extLst>
          </p:cNvPr>
          <p:cNvSpPr>
            <a:spLocks noGrp="1"/>
          </p:cNvSpPr>
          <p:nvPr>
            <p:ph type="title" hasCustomPrompt="1"/>
          </p:nvPr>
        </p:nvSpPr>
        <p:spPr>
          <a:xfrm>
            <a:off x="1385642" y="2719103"/>
            <a:ext cx="4447890" cy="748788"/>
          </a:xfrm>
        </p:spPr>
        <p:txBody>
          <a:bodyPr anchor="b" anchorCtr="0">
            <a:noAutofit/>
          </a:bodyPr>
          <a:lstStyle>
            <a:lvl1pPr>
              <a:defRPr sz="4400" b="1" i="0">
                <a:latin typeface="Poppins SemiBold" pitchFamily="2" charset="77"/>
                <a:cs typeface="Poppins SemiBold" pitchFamily="2" charset="77"/>
              </a:defRPr>
            </a:lvl1pPr>
          </a:lstStyle>
          <a:p>
            <a:r>
              <a:rPr lang="en-US" dirty="0"/>
              <a:t>Chart Title</a:t>
            </a:r>
          </a:p>
        </p:txBody>
      </p:sp>
      <p:sp>
        <p:nvSpPr>
          <p:cNvPr id="10" name="TextBox 9">
            <a:extLst>
              <a:ext uri="{FF2B5EF4-FFF2-40B4-BE49-F238E27FC236}">
                <a16:creationId xmlns:a16="http://schemas.microsoft.com/office/drawing/2014/main" id="{95EBC256-8557-F542-9DF7-40904D7DA15A}"/>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2" name="Text Placeholder 9">
            <a:extLst>
              <a:ext uri="{FF2B5EF4-FFF2-40B4-BE49-F238E27FC236}">
                <a16:creationId xmlns:a16="http://schemas.microsoft.com/office/drawing/2014/main" id="{001366E0-3DE0-4AE1-B9AA-837C7397EED1}"/>
              </a:ext>
            </a:extLst>
          </p:cNvPr>
          <p:cNvSpPr>
            <a:spLocks noGrp="1"/>
          </p:cNvSpPr>
          <p:nvPr>
            <p:ph type="body" sz="quarter" idx="15" hasCustomPrompt="1"/>
          </p:nvPr>
        </p:nvSpPr>
        <p:spPr>
          <a:xfrm>
            <a:off x="1361766" y="3940788"/>
            <a:ext cx="2905872" cy="404560"/>
          </a:xfrm>
        </p:spPr>
        <p:txBody>
          <a:bodyPr anchor="ctr" anchorCtr="0">
            <a:normAutofit/>
          </a:bodyPr>
          <a:lstStyle>
            <a:lvl1pPr>
              <a:defRPr sz="1600" b="1" i="0" spc="50" baseline="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Chart name</a:t>
            </a:r>
          </a:p>
        </p:txBody>
      </p:sp>
      <p:sp>
        <p:nvSpPr>
          <p:cNvPr id="13" name="Text Placeholder 9">
            <a:extLst>
              <a:ext uri="{FF2B5EF4-FFF2-40B4-BE49-F238E27FC236}">
                <a16:creationId xmlns:a16="http://schemas.microsoft.com/office/drawing/2014/main" id="{DDCD4644-7AC5-4C6B-8067-61AA13EF0906}"/>
              </a:ext>
            </a:extLst>
          </p:cNvPr>
          <p:cNvSpPr>
            <a:spLocks noGrp="1"/>
          </p:cNvSpPr>
          <p:nvPr>
            <p:ph type="body" sz="quarter" idx="16" hasCustomPrompt="1"/>
          </p:nvPr>
        </p:nvSpPr>
        <p:spPr>
          <a:xfrm>
            <a:off x="1361766" y="4411321"/>
            <a:ext cx="4571998" cy="1983924"/>
          </a:xfrm>
        </p:spPr>
        <p:txBody>
          <a:bodyPr>
            <a:normAutofit/>
          </a:bodyPr>
          <a:lstStyle>
            <a:lvl1pPr marL="171450" indent="-171450">
              <a:buFont typeface="Arial" panose="020B0604020202020204" pitchFamily="34" charset="0"/>
              <a:buChar char="•"/>
              <a:defRPr sz="1200">
                <a:solidFill>
                  <a:schemeClr val="tx1"/>
                </a:solidFill>
              </a:defRPr>
            </a:lvl1pPr>
            <a:lvl2pPr>
              <a:defRPr sz="1200"/>
            </a:lvl2pPr>
            <a:lvl3pPr>
              <a:defRPr sz="1200"/>
            </a:lvl3pPr>
            <a:lvl4pPr>
              <a:defRPr sz="1200"/>
            </a:lvl4pPr>
            <a:lvl5pPr>
              <a:defRPr sz="1200"/>
            </a:lvl5pPr>
          </a:lstStyle>
          <a:p>
            <a:pPr lvl="0"/>
            <a:r>
              <a:rPr lang="en-US" dirty="0"/>
              <a:t>Bullets that describe your chart go here.</a:t>
            </a:r>
          </a:p>
          <a:p>
            <a:pPr lvl="0"/>
            <a:r>
              <a:rPr lang="en-US" dirty="0"/>
              <a:t>Another bullet.</a:t>
            </a:r>
          </a:p>
          <a:p>
            <a:pPr lvl="0"/>
            <a:r>
              <a:rPr lang="en-US" dirty="0"/>
              <a:t>And another bullet.</a:t>
            </a:r>
          </a:p>
        </p:txBody>
      </p:sp>
    </p:spTree>
    <p:extLst>
      <p:ext uri="{BB962C8B-B14F-4D97-AF65-F5344CB8AC3E}">
        <p14:creationId xmlns:p14="http://schemas.microsoft.com/office/powerpoint/2010/main" val="1618327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hedule/Roadma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860443-FD8D-C647-9981-2101967BE972}"/>
              </a:ext>
            </a:extLst>
          </p:cNvPr>
          <p:cNvSpPr/>
          <p:nvPr userDrawn="1"/>
        </p:nvSpPr>
        <p:spPr>
          <a:xfrm rot="5400000">
            <a:off x="5850824" y="-1580244"/>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5" name="Rectangle 4">
            <a:extLst>
              <a:ext uri="{FF2B5EF4-FFF2-40B4-BE49-F238E27FC236}">
                <a16:creationId xmlns:a16="http://schemas.microsoft.com/office/drawing/2014/main" id="{569ACF0B-29CC-444C-B342-4E55A2FBDDAA}"/>
              </a:ext>
            </a:extLst>
          </p:cNvPr>
          <p:cNvSpPr/>
          <p:nvPr userDrawn="1"/>
        </p:nvSpPr>
        <p:spPr>
          <a:xfrm rot="5400000">
            <a:off x="5850824" y="-1123044"/>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6" name="Rectangle 5">
            <a:extLst>
              <a:ext uri="{FF2B5EF4-FFF2-40B4-BE49-F238E27FC236}">
                <a16:creationId xmlns:a16="http://schemas.microsoft.com/office/drawing/2014/main" id="{8131DCF3-B764-9941-8237-3C2696AE4F39}"/>
              </a:ext>
            </a:extLst>
          </p:cNvPr>
          <p:cNvSpPr/>
          <p:nvPr userDrawn="1"/>
        </p:nvSpPr>
        <p:spPr>
          <a:xfrm rot="5400000">
            <a:off x="5850823" y="-665846"/>
            <a:ext cx="365125" cy="9269229"/>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7" name="Rectangle 6">
            <a:extLst>
              <a:ext uri="{FF2B5EF4-FFF2-40B4-BE49-F238E27FC236}">
                <a16:creationId xmlns:a16="http://schemas.microsoft.com/office/drawing/2014/main" id="{217B8014-C26D-1B4C-94D9-CCC6A2277EC5}"/>
              </a:ext>
            </a:extLst>
          </p:cNvPr>
          <p:cNvSpPr/>
          <p:nvPr userDrawn="1"/>
        </p:nvSpPr>
        <p:spPr>
          <a:xfrm rot="5400000">
            <a:off x="5850824" y="-208650"/>
            <a:ext cx="365125" cy="9269230"/>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8" name="Rectangle 7">
            <a:extLst>
              <a:ext uri="{FF2B5EF4-FFF2-40B4-BE49-F238E27FC236}">
                <a16:creationId xmlns:a16="http://schemas.microsoft.com/office/drawing/2014/main" id="{B729337C-F9B3-3940-AB73-824C436A978D}"/>
              </a:ext>
            </a:extLst>
          </p:cNvPr>
          <p:cNvSpPr/>
          <p:nvPr userDrawn="1"/>
        </p:nvSpPr>
        <p:spPr>
          <a:xfrm rot="5400000">
            <a:off x="5850823" y="248546"/>
            <a:ext cx="365125" cy="9269228"/>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9" name="Rectangle 8">
            <a:extLst>
              <a:ext uri="{FF2B5EF4-FFF2-40B4-BE49-F238E27FC236}">
                <a16:creationId xmlns:a16="http://schemas.microsoft.com/office/drawing/2014/main" id="{E5A44CF5-E999-044F-8010-85645F6C7783}"/>
              </a:ext>
            </a:extLst>
          </p:cNvPr>
          <p:cNvSpPr/>
          <p:nvPr userDrawn="1"/>
        </p:nvSpPr>
        <p:spPr>
          <a:xfrm rot="5400000">
            <a:off x="5846377" y="710140"/>
            <a:ext cx="365125" cy="9260427"/>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bIns="0" rtlCol="0" anchor="t" anchorCtr="0"/>
          <a:lstStyle/>
          <a:p>
            <a:pPr algn="ctr">
              <a:lnSpc>
                <a:spcPct val="110000"/>
              </a:lnSpc>
              <a:spcBef>
                <a:spcPts val="1000"/>
              </a:spcBef>
            </a:pPr>
            <a:endParaRPr lang="en-US" sz="1200" b="1" dirty="0">
              <a:solidFill>
                <a:schemeClr val="tx1"/>
              </a:solidFill>
            </a:endParaRPr>
          </a:p>
        </p:txBody>
      </p:sp>
      <p:sp>
        <p:nvSpPr>
          <p:cNvPr id="17" name="Text Placeholder 8">
            <a:extLst>
              <a:ext uri="{FF2B5EF4-FFF2-40B4-BE49-F238E27FC236}">
                <a16:creationId xmlns:a16="http://schemas.microsoft.com/office/drawing/2014/main" id="{E96AC74F-F8D6-6046-B553-94349D1BC233}"/>
              </a:ext>
            </a:extLst>
          </p:cNvPr>
          <p:cNvSpPr>
            <a:spLocks noGrp="1"/>
          </p:cNvSpPr>
          <p:nvPr>
            <p:ph type="body" sz="quarter" idx="22" hasCustomPrompt="1"/>
          </p:nvPr>
        </p:nvSpPr>
        <p:spPr>
          <a:xfrm>
            <a:off x="1398727" y="2868549"/>
            <a:ext cx="1480042" cy="365126"/>
          </a:xfrm>
          <a:prstGeom prst="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18" name="Text Placeholder 8">
            <a:extLst>
              <a:ext uri="{FF2B5EF4-FFF2-40B4-BE49-F238E27FC236}">
                <a16:creationId xmlns:a16="http://schemas.microsoft.com/office/drawing/2014/main" id="{3ACB9484-C9F1-CA43-BDA3-70333AA2D7DC}"/>
              </a:ext>
            </a:extLst>
          </p:cNvPr>
          <p:cNvSpPr>
            <a:spLocks noGrp="1"/>
          </p:cNvSpPr>
          <p:nvPr>
            <p:ph type="body" sz="quarter" idx="23" hasCustomPrompt="1"/>
          </p:nvPr>
        </p:nvSpPr>
        <p:spPr>
          <a:xfrm>
            <a:off x="2466323" y="3325749"/>
            <a:ext cx="4976635" cy="365126"/>
          </a:xfrm>
          <a:prstGeom prst="rect">
            <a:avLst/>
          </a:prstGeom>
          <a:solidFill>
            <a:schemeClr val="accent2"/>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19" name="Text Placeholder 8">
            <a:extLst>
              <a:ext uri="{FF2B5EF4-FFF2-40B4-BE49-F238E27FC236}">
                <a16:creationId xmlns:a16="http://schemas.microsoft.com/office/drawing/2014/main" id="{362D86BC-02E1-0E46-A9CA-14B117C48ED6}"/>
              </a:ext>
            </a:extLst>
          </p:cNvPr>
          <p:cNvSpPr>
            <a:spLocks noGrp="1"/>
          </p:cNvSpPr>
          <p:nvPr>
            <p:ph type="body" sz="quarter" idx="24" hasCustomPrompt="1"/>
          </p:nvPr>
        </p:nvSpPr>
        <p:spPr>
          <a:xfrm>
            <a:off x="1398727" y="3786199"/>
            <a:ext cx="4523280" cy="365126"/>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0" name="Text Placeholder 8">
            <a:extLst>
              <a:ext uri="{FF2B5EF4-FFF2-40B4-BE49-F238E27FC236}">
                <a16:creationId xmlns:a16="http://schemas.microsoft.com/office/drawing/2014/main" id="{695277A5-614B-3647-846F-F5C435EB90E8}"/>
              </a:ext>
            </a:extLst>
          </p:cNvPr>
          <p:cNvSpPr>
            <a:spLocks noGrp="1"/>
          </p:cNvSpPr>
          <p:nvPr>
            <p:ph type="body" sz="quarter" idx="25" hasCustomPrompt="1"/>
          </p:nvPr>
        </p:nvSpPr>
        <p:spPr>
          <a:xfrm>
            <a:off x="2976633" y="4240141"/>
            <a:ext cx="6076105" cy="365126"/>
          </a:xfrm>
          <a:prstGeom prst="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bg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1" name="Text Placeholder 8">
            <a:extLst>
              <a:ext uri="{FF2B5EF4-FFF2-40B4-BE49-F238E27FC236}">
                <a16:creationId xmlns:a16="http://schemas.microsoft.com/office/drawing/2014/main" id="{AD192381-0A11-1847-AE73-2CC18E6F6665}"/>
              </a:ext>
            </a:extLst>
          </p:cNvPr>
          <p:cNvSpPr>
            <a:spLocks noGrp="1"/>
          </p:cNvSpPr>
          <p:nvPr>
            <p:ph type="body" sz="quarter" idx="26" hasCustomPrompt="1"/>
          </p:nvPr>
        </p:nvSpPr>
        <p:spPr>
          <a:xfrm>
            <a:off x="4524259" y="4700596"/>
            <a:ext cx="5603990" cy="365126"/>
          </a:xfrm>
          <a:prstGeom prst="rect">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2" name="Text Placeholder 8">
            <a:extLst>
              <a:ext uri="{FF2B5EF4-FFF2-40B4-BE49-F238E27FC236}">
                <a16:creationId xmlns:a16="http://schemas.microsoft.com/office/drawing/2014/main" id="{2207D4D9-425A-C24E-B436-BA714BCEF896}"/>
              </a:ext>
            </a:extLst>
          </p:cNvPr>
          <p:cNvSpPr>
            <a:spLocks noGrp="1"/>
          </p:cNvSpPr>
          <p:nvPr>
            <p:ph type="body" sz="quarter" idx="27" hasCustomPrompt="1"/>
          </p:nvPr>
        </p:nvSpPr>
        <p:spPr>
          <a:xfrm>
            <a:off x="9113320" y="5157789"/>
            <a:ext cx="1545833" cy="365127"/>
          </a:xfrm>
          <a:prstGeom prst="rect">
            <a:avLst/>
          </a:prstGeom>
          <a:solidFill>
            <a:schemeClr val="bg2"/>
          </a:solidFill>
          <a:ln>
            <a:noFill/>
          </a:ln>
        </p:spPr>
        <p:style>
          <a:lnRef idx="1">
            <a:schemeClr val="accent2"/>
          </a:lnRef>
          <a:fillRef idx="3">
            <a:schemeClr val="accent2"/>
          </a:fillRef>
          <a:effectRef idx="2">
            <a:schemeClr val="accent2"/>
          </a:effectRef>
          <a:fontRef idx="minor">
            <a:schemeClr val="lt1"/>
          </a:fontRef>
        </p:style>
        <p:txBody>
          <a:bodyPr lIns="182880" anchor="ctr" anchorCtr="0">
            <a:noAutofit/>
          </a:bodyPr>
          <a:lstStyle>
            <a:lvl1pPr algn="l">
              <a:defRPr sz="1000" b="1" i="0">
                <a:solidFill>
                  <a:schemeClr val="tx1"/>
                </a:solidFill>
                <a:latin typeface="Poppins SemiBold" pitchFamily="2" charset="77"/>
                <a:cs typeface="Poppins SemiBold" pitchFamily="2" charset="77"/>
              </a:defRPr>
            </a:lvl1pPr>
            <a:lvl2pPr algn="ctr">
              <a:defRPr sz="1200"/>
            </a:lvl2pPr>
            <a:lvl3pPr algn="ctr">
              <a:defRPr sz="1200"/>
            </a:lvl3pPr>
            <a:lvl4pPr algn="ctr">
              <a:defRPr sz="1200"/>
            </a:lvl4pPr>
            <a:lvl5pPr algn="ctr">
              <a:defRPr sz="1200"/>
            </a:lvl5pPr>
          </a:lstStyle>
          <a:p>
            <a:pPr lvl="0"/>
            <a:r>
              <a:rPr lang="en-US" dirty="0"/>
              <a:t>Click to change</a:t>
            </a:r>
          </a:p>
        </p:txBody>
      </p:sp>
      <p:sp>
        <p:nvSpPr>
          <p:cNvPr id="23" name="Text Placeholder 9">
            <a:extLst>
              <a:ext uri="{FF2B5EF4-FFF2-40B4-BE49-F238E27FC236}">
                <a16:creationId xmlns:a16="http://schemas.microsoft.com/office/drawing/2014/main" id="{35DAAB7D-E9A0-6D45-9ACE-CFB9085DB202}"/>
              </a:ext>
            </a:extLst>
          </p:cNvPr>
          <p:cNvSpPr>
            <a:spLocks noGrp="1"/>
          </p:cNvSpPr>
          <p:nvPr>
            <p:ph type="body" sz="quarter" idx="15" hasCustomPrompt="1"/>
          </p:nvPr>
        </p:nvSpPr>
        <p:spPr>
          <a:xfrm>
            <a:off x="1404878"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4" name="Text Placeholder 9">
            <a:extLst>
              <a:ext uri="{FF2B5EF4-FFF2-40B4-BE49-F238E27FC236}">
                <a16:creationId xmlns:a16="http://schemas.microsoft.com/office/drawing/2014/main" id="{BDA1EE7C-7C78-1F45-A4C6-16CF471FEEDE}"/>
              </a:ext>
            </a:extLst>
          </p:cNvPr>
          <p:cNvSpPr>
            <a:spLocks noGrp="1"/>
          </p:cNvSpPr>
          <p:nvPr>
            <p:ph type="body" sz="quarter" idx="28" hasCustomPrompt="1"/>
          </p:nvPr>
        </p:nvSpPr>
        <p:spPr>
          <a:xfrm>
            <a:off x="2990557"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7" name="Text Placeholder 9">
            <a:extLst>
              <a:ext uri="{FF2B5EF4-FFF2-40B4-BE49-F238E27FC236}">
                <a16:creationId xmlns:a16="http://schemas.microsoft.com/office/drawing/2014/main" id="{E18857CE-1B3B-A545-822F-900E3FB6855D}"/>
              </a:ext>
            </a:extLst>
          </p:cNvPr>
          <p:cNvSpPr>
            <a:spLocks noGrp="1"/>
          </p:cNvSpPr>
          <p:nvPr>
            <p:ph type="body" sz="quarter" idx="29" hasCustomPrompt="1"/>
          </p:nvPr>
        </p:nvSpPr>
        <p:spPr>
          <a:xfrm>
            <a:off x="4576236"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8" name="Text Placeholder 9">
            <a:extLst>
              <a:ext uri="{FF2B5EF4-FFF2-40B4-BE49-F238E27FC236}">
                <a16:creationId xmlns:a16="http://schemas.microsoft.com/office/drawing/2014/main" id="{C956B49E-B181-A942-A377-A9F53EE985C3}"/>
              </a:ext>
            </a:extLst>
          </p:cNvPr>
          <p:cNvSpPr>
            <a:spLocks noGrp="1"/>
          </p:cNvSpPr>
          <p:nvPr>
            <p:ph type="body" sz="quarter" idx="30" hasCustomPrompt="1"/>
          </p:nvPr>
        </p:nvSpPr>
        <p:spPr>
          <a:xfrm>
            <a:off x="6161915"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29" name="Text Placeholder 9">
            <a:extLst>
              <a:ext uri="{FF2B5EF4-FFF2-40B4-BE49-F238E27FC236}">
                <a16:creationId xmlns:a16="http://schemas.microsoft.com/office/drawing/2014/main" id="{CFAA6D69-8588-F64B-B19D-775128A8357D}"/>
              </a:ext>
            </a:extLst>
          </p:cNvPr>
          <p:cNvSpPr>
            <a:spLocks noGrp="1"/>
          </p:cNvSpPr>
          <p:nvPr>
            <p:ph type="body" sz="quarter" idx="31" hasCustomPrompt="1"/>
          </p:nvPr>
        </p:nvSpPr>
        <p:spPr>
          <a:xfrm>
            <a:off x="7747594" y="2447369"/>
            <a:ext cx="1321875"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30" name="Text Placeholder 9">
            <a:extLst>
              <a:ext uri="{FF2B5EF4-FFF2-40B4-BE49-F238E27FC236}">
                <a16:creationId xmlns:a16="http://schemas.microsoft.com/office/drawing/2014/main" id="{FAA0D9DB-4E40-9E42-A5B8-43E00F73915C}"/>
              </a:ext>
            </a:extLst>
          </p:cNvPr>
          <p:cNvSpPr>
            <a:spLocks noGrp="1"/>
          </p:cNvSpPr>
          <p:nvPr>
            <p:ph type="body" sz="quarter" idx="32" hasCustomPrompt="1"/>
          </p:nvPr>
        </p:nvSpPr>
        <p:spPr>
          <a:xfrm>
            <a:off x="9333273" y="2447369"/>
            <a:ext cx="1325880" cy="297063"/>
          </a:xfrm>
        </p:spPr>
        <p:txBody>
          <a:bodyPr>
            <a:normAutofit/>
          </a:bodyPr>
          <a:lstStyle>
            <a:lvl1pPr>
              <a:defRPr sz="1200" b="1" i="0">
                <a:solidFill>
                  <a:schemeClr val="tx1"/>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Month</a:t>
            </a:r>
          </a:p>
        </p:txBody>
      </p:sp>
      <p:sp>
        <p:nvSpPr>
          <p:cNvPr id="37" name="Slide Number Placeholder 3">
            <a:extLst>
              <a:ext uri="{FF2B5EF4-FFF2-40B4-BE49-F238E27FC236}">
                <a16:creationId xmlns:a16="http://schemas.microsoft.com/office/drawing/2014/main" id="{AD1BC27C-F361-F549-B25B-4E99996DF118}"/>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38" name="Picture 37">
            <a:extLst>
              <a:ext uri="{FF2B5EF4-FFF2-40B4-BE49-F238E27FC236}">
                <a16:creationId xmlns:a16="http://schemas.microsoft.com/office/drawing/2014/main" id="{8419CB34-397D-904C-BF19-94C663F6E5BB}"/>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40" name="Title 1">
            <a:extLst>
              <a:ext uri="{FF2B5EF4-FFF2-40B4-BE49-F238E27FC236}">
                <a16:creationId xmlns:a16="http://schemas.microsoft.com/office/drawing/2014/main" id="{06D0FAAF-4F27-0C45-BECE-7DF8E9A1A81F}"/>
              </a:ext>
            </a:extLst>
          </p:cNvPr>
          <p:cNvSpPr>
            <a:spLocks noGrp="1"/>
          </p:cNvSpPr>
          <p:nvPr>
            <p:ph type="title" hasCustomPrompt="1"/>
          </p:nvPr>
        </p:nvSpPr>
        <p:spPr>
          <a:xfrm>
            <a:off x="1401706" y="1240510"/>
            <a:ext cx="4447890" cy="748788"/>
          </a:xfrm>
        </p:spPr>
        <p:txBody>
          <a:bodyPr>
            <a:noAutofit/>
          </a:bodyPr>
          <a:lstStyle>
            <a:lvl1pPr>
              <a:defRPr sz="4400" b="1" i="0">
                <a:latin typeface="Poppins SemiBold" pitchFamily="2" charset="77"/>
                <a:cs typeface="Poppins SemiBold" pitchFamily="2" charset="77"/>
              </a:defRPr>
            </a:lvl1pPr>
          </a:lstStyle>
          <a:p>
            <a:r>
              <a:rPr lang="en-US" dirty="0"/>
              <a:t>Chart Title</a:t>
            </a:r>
          </a:p>
        </p:txBody>
      </p:sp>
      <p:sp>
        <p:nvSpPr>
          <p:cNvPr id="26" name="TextBox 25">
            <a:extLst>
              <a:ext uri="{FF2B5EF4-FFF2-40B4-BE49-F238E27FC236}">
                <a16:creationId xmlns:a16="http://schemas.microsoft.com/office/drawing/2014/main" id="{CB6D77DB-31A7-B74C-8D19-4FF89D2B1350}"/>
              </a:ext>
            </a:extLst>
          </p:cNvPr>
          <p:cNvSpPr txBox="1"/>
          <p:nvPr userDrawn="1"/>
        </p:nvSpPr>
        <p:spPr>
          <a:xfrm>
            <a:off x="0" y="6657748"/>
            <a:ext cx="7131204" cy="169277"/>
          </a:xfrm>
          <a:prstGeom prst="rect">
            <a:avLst/>
          </a:prstGeom>
          <a:noFill/>
        </p:spPr>
        <p:txBody>
          <a:bodyPr wrap="square">
            <a:spAutoFit/>
          </a:bodyPr>
          <a:lstStyle/>
          <a:p>
            <a:pPr algn="l"/>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304002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Map">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BEC4EB5-F983-AD4C-92C7-35CE731D6D24}"/>
              </a:ext>
            </a:extLst>
          </p:cNvPr>
          <p:cNvSpPr/>
          <p:nvPr userDrawn="1"/>
        </p:nvSpPr>
        <p:spPr>
          <a:xfrm>
            <a:off x="0" y="0"/>
            <a:ext cx="3156857"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9">
            <a:extLst>
              <a:ext uri="{FF2B5EF4-FFF2-40B4-BE49-F238E27FC236}">
                <a16:creationId xmlns:a16="http://schemas.microsoft.com/office/drawing/2014/main" id="{48A6C4F6-E94F-584E-8D08-5883EA633908}"/>
              </a:ext>
            </a:extLst>
          </p:cNvPr>
          <p:cNvSpPr>
            <a:spLocks noGrp="1"/>
          </p:cNvSpPr>
          <p:nvPr>
            <p:ph type="body" sz="quarter" idx="24" hasCustomPrompt="1"/>
          </p:nvPr>
        </p:nvSpPr>
        <p:spPr>
          <a:xfrm>
            <a:off x="6669474" y="2715573"/>
            <a:ext cx="3907269" cy="297063"/>
          </a:xfrm>
        </p:spPr>
        <p:txBody>
          <a:bodyPr>
            <a:normAutofit/>
          </a:bodyPr>
          <a:lstStyle>
            <a:lvl1pPr>
              <a:defRPr sz="1600" b="1" i="0">
                <a:solidFill>
                  <a:schemeClr val="accent5"/>
                </a:solidFill>
                <a:latin typeface="Poppins SemiBold" pitchFamily="2" charset="77"/>
                <a:cs typeface="Poppins SemiBold" pitchFamily="2" charset="77"/>
              </a:defRPr>
            </a:lvl1pPr>
            <a:lvl2pPr>
              <a:defRPr sz="1200"/>
            </a:lvl2pPr>
            <a:lvl3pPr>
              <a:defRPr sz="1200"/>
            </a:lvl3pPr>
            <a:lvl4pPr>
              <a:defRPr sz="1200"/>
            </a:lvl4pPr>
            <a:lvl5pPr>
              <a:defRPr sz="1200"/>
            </a:lvl5pPr>
          </a:lstStyle>
          <a:p>
            <a:pPr lvl="0"/>
            <a:r>
              <a:rPr lang="en-US" dirty="0"/>
              <a:t>Network</a:t>
            </a:r>
          </a:p>
        </p:txBody>
      </p:sp>
      <p:sp>
        <p:nvSpPr>
          <p:cNvPr id="40" name="Title 1">
            <a:extLst>
              <a:ext uri="{FF2B5EF4-FFF2-40B4-BE49-F238E27FC236}">
                <a16:creationId xmlns:a16="http://schemas.microsoft.com/office/drawing/2014/main" id="{F0BDADD0-5568-B142-9F84-02A092C44E10}"/>
              </a:ext>
            </a:extLst>
          </p:cNvPr>
          <p:cNvSpPr>
            <a:spLocks noGrp="1"/>
          </p:cNvSpPr>
          <p:nvPr>
            <p:ph type="title" hasCustomPrompt="1"/>
          </p:nvPr>
        </p:nvSpPr>
        <p:spPr>
          <a:xfrm>
            <a:off x="6669474" y="2124701"/>
            <a:ext cx="4447890" cy="588720"/>
          </a:xfrm>
        </p:spPr>
        <p:txBody>
          <a:bodyPr>
            <a:noAutofit/>
          </a:bodyPr>
          <a:lstStyle>
            <a:lvl1pPr>
              <a:defRPr sz="4400" b="1" i="0">
                <a:latin typeface="Poppins SemiBold" pitchFamily="2" charset="77"/>
                <a:cs typeface="Poppins SemiBold" pitchFamily="2" charset="77"/>
              </a:defRPr>
            </a:lvl1pPr>
          </a:lstStyle>
          <a:p>
            <a:r>
              <a:rPr lang="en-US" dirty="0"/>
              <a:t>Product title</a:t>
            </a:r>
          </a:p>
        </p:txBody>
      </p:sp>
      <p:sp>
        <p:nvSpPr>
          <p:cNvPr id="41" name="Slide Number Placeholder 3">
            <a:extLst>
              <a:ext uri="{FF2B5EF4-FFF2-40B4-BE49-F238E27FC236}">
                <a16:creationId xmlns:a16="http://schemas.microsoft.com/office/drawing/2014/main" id="{E8AC6B32-689F-7D4C-ADFD-D7E210EC51B6}"/>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42" name="Picture 41">
            <a:extLst>
              <a:ext uri="{FF2B5EF4-FFF2-40B4-BE49-F238E27FC236}">
                <a16:creationId xmlns:a16="http://schemas.microsoft.com/office/drawing/2014/main" id="{92BF4D11-91F5-B346-9807-B147C17973B1}"/>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43" name="Rectangle 42">
            <a:extLst>
              <a:ext uri="{FF2B5EF4-FFF2-40B4-BE49-F238E27FC236}">
                <a16:creationId xmlns:a16="http://schemas.microsoft.com/office/drawing/2014/main" id="{74FF8814-F1C5-E64E-B4D5-0C2A7AAF2FFD}"/>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9">
            <a:extLst>
              <a:ext uri="{FF2B5EF4-FFF2-40B4-BE49-F238E27FC236}">
                <a16:creationId xmlns:a16="http://schemas.microsoft.com/office/drawing/2014/main" id="{C7A3B6E3-23BA-6F47-AB57-491CE13BD3C8}"/>
              </a:ext>
            </a:extLst>
          </p:cNvPr>
          <p:cNvSpPr>
            <a:spLocks noGrp="1"/>
          </p:cNvSpPr>
          <p:nvPr>
            <p:ph type="body" sz="quarter" idx="23" hasCustomPrompt="1"/>
          </p:nvPr>
        </p:nvSpPr>
        <p:spPr>
          <a:xfrm>
            <a:off x="6669474" y="3396623"/>
            <a:ext cx="3048341" cy="1497940"/>
          </a:xfrm>
        </p:spPr>
        <p:txBody>
          <a:bodyPr anchor="t" anchorCtr="0">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Click to add text</a:t>
            </a:r>
          </a:p>
        </p:txBody>
      </p:sp>
      <p:sp>
        <p:nvSpPr>
          <p:cNvPr id="19" name="Text Placeholder 9">
            <a:extLst>
              <a:ext uri="{FF2B5EF4-FFF2-40B4-BE49-F238E27FC236}">
                <a16:creationId xmlns:a16="http://schemas.microsoft.com/office/drawing/2014/main" id="{D400457E-E126-5740-B723-9D5FE9F3D30F}"/>
              </a:ext>
            </a:extLst>
          </p:cNvPr>
          <p:cNvSpPr>
            <a:spLocks noGrp="1"/>
          </p:cNvSpPr>
          <p:nvPr>
            <p:ph type="body" sz="quarter" idx="26" hasCustomPrompt="1"/>
          </p:nvPr>
        </p:nvSpPr>
        <p:spPr>
          <a:xfrm>
            <a:off x="6669474" y="5223034"/>
            <a:ext cx="3048341" cy="630997"/>
          </a:xfrm>
        </p:spPr>
        <p:txBody>
          <a:bodyPr anchor="t" anchorCtr="0">
            <a:normAutofit/>
          </a:bodyPr>
          <a:lstStyle>
            <a:lvl1pPr>
              <a:defRPr sz="1200">
                <a:solidFill>
                  <a:schemeClr val="tx1"/>
                </a:solidFill>
              </a:defRPr>
            </a:lvl1pPr>
            <a:lvl2pPr>
              <a:defRPr sz="1200"/>
            </a:lvl2pPr>
            <a:lvl3pPr>
              <a:defRPr sz="1200"/>
            </a:lvl3pPr>
            <a:lvl4pPr>
              <a:defRPr sz="1200"/>
            </a:lvl4pPr>
            <a:lvl5pPr>
              <a:defRPr sz="1200"/>
            </a:lvl5pPr>
          </a:lstStyle>
          <a:p>
            <a:pPr lvl="0"/>
            <a:r>
              <a:rPr lang="en-US" dirty="0"/>
              <a:t>Add key details for map here</a:t>
            </a:r>
          </a:p>
        </p:txBody>
      </p:sp>
      <p:sp>
        <p:nvSpPr>
          <p:cNvPr id="30" name="Picture Placeholder 11">
            <a:extLst>
              <a:ext uri="{FF2B5EF4-FFF2-40B4-BE49-F238E27FC236}">
                <a16:creationId xmlns:a16="http://schemas.microsoft.com/office/drawing/2014/main" id="{50925496-1212-FC41-9C7B-8C360C5D4631}"/>
              </a:ext>
            </a:extLst>
          </p:cNvPr>
          <p:cNvSpPr>
            <a:spLocks noGrp="1"/>
          </p:cNvSpPr>
          <p:nvPr>
            <p:ph type="pic" sz="quarter" idx="21" hasCustomPrompt="1"/>
          </p:nvPr>
        </p:nvSpPr>
        <p:spPr>
          <a:xfrm>
            <a:off x="862906" y="985271"/>
            <a:ext cx="4587901" cy="4887459"/>
          </a:xfrm>
          <a:custGeom>
            <a:avLst/>
            <a:gdLst>
              <a:gd name="connsiteX0" fmla="*/ 0 w 3275578"/>
              <a:gd name="connsiteY0" fmla="*/ 0 h 973137"/>
              <a:gd name="connsiteX1" fmla="*/ 3275578 w 3275578"/>
              <a:gd name="connsiteY1" fmla="*/ 0 h 973137"/>
              <a:gd name="connsiteX2" fmla="*/ 3275578 w 3275578"/>
              <a:gd name="connsiteY2" fmla="*/ 973137 h 973137"/>
              <a:gd name="connsiteX3" fmla="*/ 0 w 3275578"/>
              <a:gd name="connsiteY3" fmla="*/ 973137 h 973137"/>
            </a:gdLst>
            <a:ahLst/>
            <a:cxnLst>
              <a:cxn ang="0">
                <a:pos x="connsiteX0" y="connsiteY0"/>
              </a:cxn>
              <a:cxn ang="0">
                <a:pos x="connsiteX1" y="connsiteY1"/>
              </a:cxn>
              <a:cxn ang="0">
                <a:pos x="connsiteX2" y="connsiteY2"/>
              </a:cxn>
              <a:cxn ang="0">
                <a:pos x="connsiteX3" y="connsiteY3"/>
              </a:cxn>
            </a:cxnLst>
            <a:rect l="l" t="t" r="r" b="b"/>
            <a:pathLst>
              <a:path w="3275578" h="973137">
                <a:moveTo>
                  <a:pt x="0" y="0"/>
                </a:moveTo>
                <a:lnTo>
                  <a:pt x="3275578" y="0"/>
                </a:lnTo>
                <a:lnTo>
                  <a:pt x="3275578" y="973137"/>
                </a:lnTo>
                <a:lnTo>
                  <a:pt x="0" y="973137"/>
                </a:lnTo>
                <a:close/>
              </a:path>
            </a:pathLst>
          </a:custGeom>
          <a:gradFill>
            <a:gsLst>
              <a:gs pos="0">
                <a:schemeClr val="tx1">
                  <a:alpha val="20000"/>
                </a:schemeClr>
              </a:gs>
              <a:gs pos="98000">
                <a:schemeClr val="tx1">
                  <a:alpha val="5000"/>
                </a:schemeClr>
              </a:gs>
            </a:gsLst>
            <a:lin ang="5400000" scaled="1"/>
          </a:gradFill>
          <a:ln w="41275">
            <a:solidFill>
              <a:schemeClr val="accent5"/>
            </a:solidFill>
          </a:ln>
        </p:spPr>
        <p:txBody>
          <a:bodyPr wrap="square" rtlCol="0" anchor="ctr">
            <a:noAutofit/>
          </a:bodyPr>
          <a:lstStyle>
            <a:lvl1pPr algn="ctr">
              <a:defRPr sz="1200">
                <a:solidFill>
                  <a:schemeClr val="tx1"/>
                </a:solidFill>
              </a:defRPr>
            </a:lvl1pPr>
          </a:lstStyle>
          <a:p>
            <a:pPr lvl="0"/>
            <a:r>
              <a:rPr lang="en-US" noProof="0" dirty="0"/>
              <a:t>Download map only graphic from the DAM and click here to insert jpg</a:t>
            </a:r>
          </a:p>
        </p:txBody>
      </p:sp>
      <p:sp>
        <p:nvSpPr>
          <p:cNvPr id="36" name="Slide Number Placeholder 3">
            <a:extLst>
              <a:ext uri="{FF2B5EF4-FFF2-40B4-BE49-F238E27FC236}">
                <a16:creationId xmlns:a16="http://schemas.microsoft.com/office/drawing/2014/main" id="{CAC9CAE9-529E-1D45-AEB6-9EDB0ED1B99F}"/>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sp>
        <p:nvSpPr>
          <p:cNvPr id="22" name="TextBox 21">
            <a:extLst>
              <a:ext uri="{FF2B5EF4-FFF2-40B4-BE49-F238E27FC236}">
                <a16:creationId xmlns:a16="http://schemas.microsoft.com/office/drawing/2014/main" id="{C7B81DAE-297A-F446-B6AE-3735902F02D8}"/>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2688163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A55A19F-81B4-BA4F-96BA-1857B105F5EB}"/>
              </a:ext>
            </a:extLst>
          </p:cNvPr>
          <p:cNvSpPr txBox="1">
            <a:spLocks/>
          </p:cNvSpPr>
          <p:nvPr userDrawn="1"/>
        </p:nvSpPr>
        <p:spPr>
          <a:xfrm>
            <a:off x="9168950" y="6329277"/>
            <a:ext cx="2667000" cy="365125"/>
          </a:xfrm>
          <a:prstGeom prst="rect">
            <a:avLst/>
          </a:prstGeom>
        </p:spPr>
        <p:txBody>
          <a:bodyPr vert="horz" lIns="91440" tIns="45720" rIns="0" bIns="45720" rtlCol="0" anchor="ctr" anchorCtr="0"/>
          <a:lstStyle>
            <a:defPPr>
              <a:defRPr lang="en-US"/>
            </a:defPPr>
            <a:lvl1pPr marL="0" algn="r" defTabSz="914400" rtl="0" eaLnBrk="1" latinLnBrk="0" hangingPunct="1">
              <a:defRPr sz="900" kern="1200">
                <a:solidFill>
                  <a:schemeClr val="tx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C1FA2-F8A3-0746-8D9D-CD1F82D82EE3}" type="slidenum">
              <a:rPr lang="en-US" smtClean="0">
                <a:solidFill>
                  <a:schemeClr val="tx2"/>
                </a:solidFill>
              </a:rPr>
              <a:pPr/>
              <a:t>‹#›</a:t>
            </a:fld>
            <a:endParaRPr lang="en-US" dirty="0">
              <a:solidFill>
                <a:schemeClr val="tx2"/>
              </a:solidFill>
            </a:endParaRPr>
          </a:p>
        </p:txBody>
      </p:sp>
      <p:pic>
        <p:nvPicPr>
          <p:cNvPr id="8" name="Picture 7">
            <a:extLst>
              <a:ext uri="{FF2B5EF4-FFF2-40B4-BE49-F238E27FC236}">
                <a16:creationId xmlns:a16="http://schemas.microsoft.com/office/drawing/2014/main" id="{E369359E-8598-9F46-85F4-BF94B3FB1506}"/>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5" name="TextBox 4">
            <a:extLst>
              <a:ext uri="{FF2B5EF4-FFF2-40B4-BE49-F238E27FC236}">
                <a16:creationId xmlns:a16="http://schemas.microsoft.com/office/drawing/2014/main" id="{3AF62C98-7A6E-CA49-9DB8-C10DEE673AA5}"/>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Tree>
    <p:extLst>
      <p:ext uri="{BB962C8B-B14F-4D97-AF65-F5344CB8AC3E}">
        <p14:creationId xmlns:p14="http://schemas.microsoft.com/office/powerpoint/2010/main" val="1226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6EBB625-620A-9548-A5B4-0A7052ADF9F2}"/>
              </a:ext>
            </a:extLst>
          </p:cNvPr>
          <p:cNvCxnSpPr>
            <a:cxnSpLocks/>
          </p:cNvCxnSpPr>
          <p:nvPr userDrawn="1"/>
        </p:nvCxnSpPr>
        <p:spPr>
          <a:xfrm flipH="1">
            <a:off x="5708100" y="2871807"/>
            <a:ext cx="63658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663C5AF-32C9-5D4C-AA26-582EF32A00B7}"/>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8783D81-24DB-FE47-A552-B901DF339E99}"/>
              </a:ext>
            </a:extLst>
          </p:cNvPr>
          <p:cNvPicPr>
            <a:picLocks noChangeAspect="1"/>
          </p:cNvPicPr>
          <p:nvPr userDrawn="1"/>
        </p:nvPicPr>
        <p:blipFill>
          <a:blip r:embed="rId2"/>
          <a:stretch>
            <a:fillRect/>
          </a:stretch>
        </p:blipFill>
        <p:spPr>
          <a:xfrm>
            <a:off x="10905066" y="343554"/>
            <a:ext cx="930884" cy="298656"/>
          </a:xfrm>
          <a:prstGeom prst="rect">
            <a:avLst/>
          </a:prstGeom>
        </p:spPr>
      </p:pic>
      <p:sp>
        <p:nvSpPr>
          <p:cNvPr id="19" name="Rectangle 18">
            <a:extLst>
              <a:ext uri="{FF2B5EF4-FFF2-40B4-BE49-F238E27FC236}">
                <a16:creationId xmlns:a16="http://schemas.microsoft.com/office/drawing/2014/main" id="{3999EB11-1D9A-0748-B135-9DD54C2A086B}"/>
              </a:ext>
            </a:extLst>
          </p:cNvPr>
          <p:cNvSpPr/>
          <p:nvPr userDrawn="1"/>
        </p:nvSpPr>
        <p:spPr>
          <a:xfrm>
            <a:off x="0" y="0"/>
            <a:ext cx="3957786" cy="6857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CABFCDF-BB00-8B4D-91A1-0D9AD286B426}"/>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2022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3183889A-1F83-45CA-AFFC-7CBCAC3DAC16}"/>
              </a:ext>
            </a:extLst>
          </p:cNvPr>
          <p:cNvSpPr txBox="1"/>
          <p:nvPr userDrawn="1"/>
        </p:nvSpPr>
        <p:spPr>
          <a:xfrm>
            <a:off x="5624946" y="3416194"/>
            <a:ext cx="4470400" cy="830997"/>
          </a:xfrm>
          <a:prstGeom prst="rect">
            <a:avLst/>
          </a:prstGeom>
          <a:noFill/>
        </p:spPr>
        <p:txBody>
          <a:bodyPr wrap="square" rtlCol="0">
            <a:spAutoFit/>
          </a:bodyPr>
          <a:lstStyle/>
          <a:p>
            <a:r>
              <a:rPr lang="en-US" sz="4800" b="1" dirty="0">
                <a:latin typeface="Poppins SemiBold" panose="00000700000000000000" pitchFamily="2" charset="0"/>
                <a:cs typeface="Poppins SemiBold" panose="00000700000000000000" pitchFamily="2" charset="0"/>
              </a:rPr>
              <a:t>Thank you.</a:t>
            </a:r>
          </a:p>
        </p:txBody>
      </p:sp>
    </p:spTree>
    <p:extLst>
      <p:ext uri="{BB962C8B-B14F-4D97-AF65-F5344CB8AC3E}">
        <p14:creationId xmlns:p14="http://schemas.microsoft.com/office/powerpoint/2010/main" val="295011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3" name="Picture 2" descr="A person sitting on the floor&#10;&#10;Description automatically generated with low confidence">
            <a:extLst>
              <a:ext uri="{FF2B5EF4-FFF2-40B4-BE49-F238E27FC236}">
                <a16:creationId xmlns:a16="http://schemas.microsoft.com/office/drawing/2014/main" id="{A2137619-A477-4185-9399-1822D6A16BC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554" r="18363"/>
          <a:stretch/>
        </p:blipFill>
        <p:spPr>
          <a:xfrm>
            <a:off x="67685" y="725650"/>
            <a:ext cx="3468355" cy="5445252"/>
          </a:xfrm>
          <a:prstGeom prst="rect">
            <a:avLst/>
          </a:prstGeom>
        </p:spPr>
      </p:pic>
    </p:spTree>
    <p:extLst>
      <p:ext uri="{BB962C8B-B14F-4D97-AF65-F5344CB8AC3E}">
        <p14:creationId xmlns:p14="http://schemas.microsoft.com/office/powerpoint/2010/main" val="127013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682040"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682039"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3703"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6" name="Picture 5" descr="A picture containing person, indoor, window, desk&#10;&#10;Description automatically generated">
            <a:extLst>
              <a:ext uri="{FF2B5EF4-FFF2-40B4-BE49-F238E27FC236}">
                <a16:creationId xmlns:a16="http://schemas.microsoft.com/office/drawing/2014/main" id="{1FDAC111-801C-4E63-A7B4-BED123A3C3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217" r="22034"/>
          <a:stretch/>
        </p:blipFill>
        <p:spPr>
          <a:xfrm>
            <a:off x="62892" y="716757"/>
            <a:ext cx="4151210" cy="5449824"/>
          </a:xfrm>
          <a:prstGeom prst="rect">
            <a:avLst/>
          </a:prstGeom>
        </p:spPr>
      </p:pic>
    </p:spTree>
    <p:extLst>
      <p:ext uri="{BB962C8B-B14F-4D97-AF65-F5344CB8AC3E}">
        <p14:creationId xmlns:p14="http://schemas.microsoft.com/office/powerpoint/2010/main" val="123264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4" name="Picture 3" descr="A picture containing person, person, indoor&#10;&#10;Description automatically generated">
            <a:extLst>
              <a:ext uri="{FF2B5EF4-FFF2-40B4-BE49-F238E27FC236}">
                <a16:creationId xmlns:a16="http://schemas.microsoft.com/office/drawing/2014/main" id="{8D32A24C-D311-4AFF-BD79-D5A6EF236E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3220" r="22180"/>
          <a:stretch/>
        </p:blipFill>
        <p:spPr>
          <a:xfrm>
            <a:off x="58362" y="709149"/>
            <a:ext cx="3648338" cy="5449824"/>
          </a:xfrm>
          <a:prstGeom prst="rect">
            <a:avLst/>
          </a:prstGeom>
        </p:spPr>
      </p:pic>
    </p:spTree>
    <p:extLst>
      <p:ext uri="{BB962C8B-B14F-4D97-AF65-F5344CB8AC3E}">
        <p14:creationId xmlns:p14="http://schemas.microsoft.com/office/powerpoint/2010/main" val="235350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8" name="Picture 7" descr="A person carrying a child&#10;&#10;Description automatically generated with low confidence">
            <a:extLst>
              <a:ext uri="{FF2B5EF4-FFF2-40B4-BE49-F238E27FC236}">
                <a16:creationId xmlns:a16="http://schemas.microsoft.com/office/drawing/2014/main" id="{90DE4E77-E11B-474F-852E-B6FF98C88F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885" r="38750"/>
          <a:stretch/>
        </p:blipFill>
        <p:spPr>
          <a:xfrm>
            <a:off x="62374" y="714557"/>
            <a:ext cx="3874339" cy="5449824"/>
          </a:xfrm>
          <a:prstGeom prst="rect">
            <a:avLst/>
          </a:prstGeom>
        </p:spPr>
      </p:pic>
    </p:spTree>
    <p:extLst>
      <p:ext uri="{BB962C8B-B14F-4D97-AF65-F5344CB8AC3E}">
        <p14:creationId xmlns:p14="http://schemas.microsoft.com/office/powerpoint/2010/main" val="70393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 Insert your own imag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34A4A2-F26E-E049-A953-7181944F170A}"/>
              </a:ext>
            </a:extLst>
          </p:cNvPr>
          <p:cNvSpPr/>
          <p:nvPr userDrawn="1"/>
        </p:nvSpPr>
        <p:spPr>
          <a:xfrm>
            <a:off x="-2" y="5067385"/>
            <a:ext cx="12192001" cy="182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6">
            <a:extLst>
              <a:ext uri="{FF2B5EF4-FFF2-40B4-BE49-F238E27FC236}">
                <a16:creationId xmlns:a16="http://schemas.microsoft.com/office/drawing/2014/main" id="{1AFB8F32-E5A7-6442-8878-DB2BCE6BF1B3}"/>
              </a:ext>
            </a:extLst>
          </p:cNvPr>
          <p:cNvSpPr>
            <a:spLocks noGrp="1"/>
          </p:cNvSpPr>
          <p:nvPr>
            <p:ph type="title" hasCustomPrompt="1"/>
          </p:nvPr>
        </p:nvSpPr>
        <p:spPr>
          <a:xfrm>
            <a:off x="4373931" y="5177557"/>
            <a:ext cx="4410339" cy="676627"/>
          </a:xfrm>
        </p:spPr>
        <p:txBody>
          <a:bodyPr tIns="0" anchor="b" anchorCtr="0">
            <a:noAutofit/>
          </a:bodyPr>
          <a:lstStyle>
            <a:lvl1pPr>
              <a:lnSpc>
                <a:spcPts val="7860"/>
              </a:lnSpc>
              <a:defRPr sz="2800" b="1" i="0">
                <a:solidFill>
                  <a:schemeClr val="tx1"/>
                </a:solidFill>
                <a:latin typeface="Poppins SemiBold" pitchFamily="2" charset="77"/>
                <a:cs typeface="Poppins SemiBold" pitchFamily="2" charset="77"/>
              </a:defRPr>
            </a:lvl1pPr>
          </a:lstStyle>
          <a:p>
            <a:r>
              <a:rPr lang="en-US" dirty="0"/>
              <a:t>Presentation title</a:t>
            </a:r>
          </a:p>
        </p:txBody>
      </p:sp>
      <p:sp>
        <p:nvSpPr>
          <p:cNvPr id="50" name="Text Placeholder 15">
            <a:extLst>
              <a:ext uri="{FF2B5EF4-FFF2-40B4-BE49-F238E27FC236}">
                <a16:creationId xmlns:a16="http://schemas.microsoft.com/office/drawing/2014/main" id="{14DDF4E6-3A8E-0246-A63E-5B33BA1DD30C}"/>
              </a:ext>
            </a:extLst>
          </p:cNvPr>
          <p:cNvSpPr>
            <a:spLocks noGrp="1"/>
          </p:cNvSpPr>
          <p:nvPr>
            <p:ph type="body" sz="quarter" idx="10" hasCustomPrompt="1"/>
          </p:nvPr>
        </p:nvSpPr>
        <p:spPr>
          <a:xfrm>
            <a:off x="4373930" y="5927998"/>
            <a:ext cx="4410339" cy="227391"/>
          </a:xfrm>
        </p:spPr>
        <p:txBody>
          <a:bodyPr anchor="b" anchorCtr="0">
            <a:normAutofit/>
          </a:bodyPr>
          <a:lstStyle>
            <a:lvl1pPr>
              <a:defRPr sz="1400" b="1" i="0">
                <a:solidFill>
                  <a:schemeClr val="accent5"/>
                </a:solidFill>
                <a:latin typeface="Poppins SemiBold" pitchFamily="2" charset="77"/>
                <a:cs typeface="Poppins SemiBold" pitchFamily="2" charset="77"/>
              </a:defRPr>
            </a:lvl1pPr>
          </a:lstStyle>
          <a:p>
            <a:pPr lvl="0"/>
            <a:r>
              <a:rPr lang="en-US" dirty="0"/>
              <a:t>Date here</a:t>
            </a:r>
          </a:p>
        </p:txBody>
      </p:sp>
      <p:sp>
        <p:nvSpPr>
          <p:cNvPr id="52" name="Rectangle 51">
            <a:extLst>
              <a:ext uri="{FF2B5EF4-FFF2-40B4-BE49-F238E27FC236}">
                <a16:creationId xmlns:a16="http://schemas.microsoft.com/office/drawing/2014/main" id="{8984F6E6-B6AB-EF44-958F-C39B7595DAF2}"/>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tableware&#10;&#10;Description automatically generated">
            <a:extLst>
              <a:ext uri="{FF2B5EF4-FFF2-40B4-BE49-F238E27FC236}">
                <a16:creationId xmlns:a16="http://schemas.microsoft.com/office/drawing/2014/main" id="{8949A044-B842-864C-A11F-7D9CE1C704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5594" y="1679364"/>
            <a:ext cx="5356333" cy="1874717"/>
          </a:xfrm>
          <a:prstGeom prst="rect">
            <a:avLst/>
          </a:prstGeom>
        </p:spPr>
      </p:pic>
      <p:sp>
        <p:nvSpPr>
          <p:cNvPr id="12" name="TextBox 11">
            <a:extLst>
              <a:ext uri="{FF2B5EF4-FFF2-40B4-BE49-F238E27FC236}">
                <a16:creationId xmlns:a16="http://schemas.microsoft.com/office/drawing/2014/main" id="{D3A312A0-00CC-8541-8E1B-E585724B4F03}"/>
              </a:ext>
            </a:extLst>
          </p:cNvPr>
          <p:cNvSpPr txBox="1"/>
          <p:nvPr userDrawn="1"/>
        </p:nvSpPr>
        <p:spPr>
          <a:xfrm>
            <a:off x="5060796" y="6657748"/>
            <a:ext cx="7131204" cy="169277"/>
          </a:xfrm>
          <a:prstGeom prst="rect">
            <a:avLst/>
          </a:prstGeom>
          <a:noFill/>
        </p:spPr>
        <p:txBody>
          <a:bodyPr wrap="square">
            <a:spAutoFit/>
          </a:bodyPr>
          <a:lstStyle/>
          <a:p>
            <a:pPr algn="r"/>
            <a:r>
              <a:rPr lang="en-US" sz="500" b="0" i="0" u="none" strike="noStrike" dirty="0">
                <a:solidFill>
                  <a:schemeClr val="tx2"/>
                </a:solidFill>
                <a:effectLst/>
                <a:latin typeface="Poppins" pitchFamily="2" charset="77"/>
                <a:cs typeface="Poppins" pitchFamily="2" charset="77"/>
              </a:rPr>
              <a:t>© 2023 All Rights Reserved. Confidential property of Quartz. Do not distribute or reproduce without express permission from Quartz.</a:t>
            </a:r>
            <a:endParaRPr lang="en-US" sz="500" dirty="0">
              <a:solidFill>
                <a:schemeClr val="tx2"/>
              </a:solidFill>
              <a:latin typeface="Poppins" pitchFamily="2" charset="77"/>
              <a:cs typeface="Poppins" pitchFamily="2" charset="77"/>
            </a:endParaRPr>
          </a:p>
        </p:txBody>
      </p:sp>
      <p:pic>
        <p:nvPicPr>
          <p:cNvPr id="11" name="Picture 10" descr="A picture containing tree, outdoor, person, athletic game&#10;&#10;Description automatically generated">
            <a:extLst>
              <a:ext uri="{FF2B5EF4-FFF2-40B4-BE49-F238E27FC236}">
                <a16:creationId xmlns:a16="http://schemas.microsoft.com/office/drawing/2014/main" id="{014874AB-4096-4D33-A1F3-C0E261F52B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844" r="24562"/>
          <a:stretch/>
        </p:blipFill>
        <p:spPr>
          <a:xfrm>
            <a:off x="69580" y="725650"/>
            <a:ext cx="3811290" cy="5449824"/>
          </a:xfrm>
          <a:prstGeom prst="rect">
            <a:avLst/>
          </a:prstGeom>
        </p:spPr>
      </p:pic>
    </p:spTree>
    <p:extLst>
      <p:ext uri="{BB962C8B-B14F-4D97-AF65-F5344CB8AC3E}">
        <p14:creationId xmlns:p14="http://schemas.microsoft.com/office/powerpoint/2010/main" val="13461160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1" y="1253008"/>
            <a:ext cx="9144000" cy="748788"/>
          </a:xfrm>
          <a:prstGeom prst="rect">
            <a:avLst/>
          </a:prstGeom>
        </p:spPr>
        <p:txBody>
          <a:bodyPr vert="horz" lIns="0" tIns="0" rIns="0" bIns="0" rtlCol="0" anchor="t">
            <a:normAutofit/>
          </a:bodyPr>
          <a:lstStyle/>
          <a:p>
            <a:r>
              <a:rPr lang="en-US" dirty="0"/>
              <a:t>Click to edit Master title style</a:t>
            </a:r>
          </a:p>
        </p:txBody>
      </p:sp>
      <p:sp>
        <p:nvSpPr>
          <p:cNvPr id="23" name="Text Placeholder 22"/>
          <p:cNvSpPr>
            <a:spLocks noGrp="1"/>
          </p:cNvSpPr>
          <p:nvPr>
            <p:ph type="body" idx="1"/>
          </p:nvPr>
        </p:nvSpPr>
        <p:spPr>
          <a:xfrm>
            <a:off x="1524000" y="2276475"/>
            <a:ext cx="9144000" cy="390048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Rectangle 30">
            <a:extLst>
              <a:ext uri="{FF2B5EF4-FFF2-40B4-BE49-F238E27FC236}">
                <a16:creationId xmlns:a16="http://schemas.microsoft.com/office/drawing/2014/main" id="{E9B73E3B-94D8-8242-8A58-AB7D5781FA14}"/>
              </a:ext>
            </a:extLst>
          </p:cNvPr>
          <p:cNvSpPr/>
          <p:nvPr userDrawn="1"/>
        </p:nvSpPr>
        <p:spPr>
          <a:xfrm>
            <a:off x="0" y="-1"/>
            <a:ext cx="12192000" cy="6857997"/>
          </a:xfrm>
          <a:prstGeom prst="rect">
            <a:avLst/>
          </a:prstGeom>
          <a:noFill/>
          <a:ln w="1206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5499414"/>
      </p:ext>
    </p:extLst>
  </p:cSld>
  <p:clrMap bg1="lt1" tx1="dk1" bg2="lt2" tx2="dk2" accent1="accent1" accent2="accent2" accent3="accent3" accent4="accent4" accent5="accent5" accent6="accent6" hlink="hlink" folHlink="folHlink"/>
  <p:sldLayoutIdLst>
    <p:sldLayoutId id="2147483819" r:id="rId1"/>
    <p:sldLayoutId id="2147483833" r:id="rId2"/>
    <p:sldLayoutId id="2147483862" r:id="rId3"/>
    <p:sldLayoutId id="2147483834" r:id="rId4"/>
    <p:sldLayoutId id="2147483855" r:id="rId5"/>
    <p:sldLayoutId id="2147483857" r:id="rId6"/>
    <p:sldLayoutId id="2147483858" r:id="rId7"/>
    <p:sldLayoutId id="2147483859" r:id="rId8"/>
    <p:sldLayoutId id="2147483860" r:id="rId9"/>
    <p:sldLayoutId id="2147483856" r:id="rId10"/>
    <p:sldLayoutId id="2147483823" r:id="rId11"/>
    <p:sldLayoutId id="2147483835" r:id="rId12"/>
    <p:sldLayoutId id="2147483810" r:id="rId13"/>
    <p:sldLayoutId id="2147483838" r:id="rId14"/>
    <p:sldLayoutId id="2147483696" r:id="rId15"/>
    <p:sldLayoutId id="2147483839" r:id="rId16"/>
    <p:sldLayoutId id="2147483832" r:id="rId17"/>
    <p:sldLayoutId id="2147483831" r:id="rId18"/>
    <p:sldLayoutId id="2147483830" r:id="rId19"/>
    <p:sldLayoutId id="2147483809" r:id="rId20"/>
    <p:sldLayoutId id="2147483829" r:id="rId21"/>
    <p:sldLayoutId id="2147483828" r:id="rId22"/>
    <p:sldLayoutId id="2147483820" r:id="rId23"/>
    <p:sldLayoutId id="2147483850" r:id="rId24"/>
    <p:sldLayoutId id="2147483822" r:id="rId25"/>
    <p:sldLayoutId id="2147483824" r:id="rId26"/>
    <p:sldLayoutId id="2147483847" r:id="rId27"/>
    <p:sldLayoutId id="2147483848" r:id="rId28"/>
    <p:sldLayoutId id="2147483660" r:id="rId29"/>
    <p:sldLayoutId id="2147483842" r:id="rId30"/>
    <p:sldLayoutId id="2147483846" r:id="rId31"/>
    <p:sldLayoutId id="2147483825" r:id="rId32"/>
    <p:sldLayoutId id="2147483843" r:id="rId33"/>
    <p:sldLayoutId id="2147483849" r:id="rId34"/>
    <p:sldLayoutId id="2147483814" r:id="rId35"/>
    <p:sldLayoutId id="2147483861" r:id="rId36"/>
    <p:sldLayoutId id="2147483852" r:id="rId37"/>
    <p:sldLayoutId id="2147483853" r:id="rId38"/>
    <p:sldLayoutId id="2147483815" r:id="rId39"/>
    <p:sldLayoutId id="2147483851" r:id="rId40"/>
    <p:sldLayoutId id="2147483854" r:id="rId41"/>
    <p:sldLayoutId id="2147483826" r:id="rId42"/>
    <p:sldLayoutId id="2147483811" r:id="rId43"/>
    <p:sldLayoutId id="2147483813" r:id="rId44"/>
    <p:sldLayoutId id="2147483812" r:id="rId45"/>
    <p:sldLayoutId id="2147483677" r:id="rId46"/>
    <p:sldLayoutId id="2147483816" r:id="rId47"/>
    <p:sldLayoutId id="2147483686" r:id="rId48"/>
    <p:sldLayoutId id="2147483827" r:id="rId49"/>
  </p:sldLayoutIdLst>
  <p:hf hdr="0" ftr="0" dt="0"/>
  <p:txStyles>
    <p:titleStyle>
      <a:lvl1pPr algn="l" defTabSz="914400" rtl="0" eaLnBrk="1" latinLnBrk="0" hangingPunct="1">
        <a:lnSpc>
          <a:spcPct val="10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0">
          <p15:clr>
            <a:srgbClr val="F26B43"/>
          </p15:clr>
        </p15:guide>
        <p15:guide id="3" orient="horz" pos="482">
          <p15:clr>
            <a:srgbClr val="F26B43"/>
          </p15:clr>
        </p15:guide>
        <p15:guide id="4" orient="horz" pos="1434">
          <p15:clr>
            <a:srgbClr val="F26B43"/>
          </p15:clr>
        </p15:guide>
        <p15:guide id="5" pos="6720">
          <p15:clr>
            <a:srgbClr val="F26B43"/>
          </p15:clr>
        </p15:guide>
        <p15:guide id="8" pos="3840">
          <p15:clr>
            <a:srgbClr val="F26B43"/>
          </p15:clr>
        </p15:guide>
        <p15:guide id="9" pos="5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apps.quartzbenefits.com/providerforms6/ProviderMOC/PharmacyForm" TargetMode="External"/><Relationship Id="rId2" Type="http://schemas.openxmlformats.org/officeDocument/2006/relationships/hyperlink" Target="https://apps.quartzbenefits.com/providerforms6/ProviderMOC/For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5A3AB-3622-4B84-84BA-83057083E733}"/>
              </a:ext>
            </a:extLst>
          </p:cNvPr>
          <p:cNvSpPr>
            <a:spLocks noGrp="1"/>
          </p:cNvSpPr>
          <p:nvPr>
            <p:ph type="title"/>
          </p:nvPr>
        </p:nvSpPr>
        <p:spPr>
          <a:xfrm>
            <a:off x="4839496" y="2617102"/>
            <a:ext cx="6978256" cy="1842695"/>
          </a:xfrm>
        </p:spPr>
        <p:txBody>
          <a:bodyPr/>
          <a:lstStyle/>
          <a:p>
            <a:pPr>
              <a:lnSpc>
                <a:spcPct val="100000"/>
              </a:lnSpc>
            </a:pPr>
            <a:r>
              <a:rPr lang="en-US" sz="3200" dirty="0"/>
              <a:t>Provider/Pharmacist Training: </a:t>
            </a:r>
            <a:br>
              <a:rPr lang="en-US" sz="3200" dirty="0"/>
            </a:br>
            <a:r>
              <a:rPr lang="en-US" sz="3200" dirty="0"/>
              <a:t>Dual Special Needs Plan (D-SNP)</a:t>
            </a:r>
          </a:p>
        </p:txBody>
      </p:sp>
      <p:sp>
        <p:nvSpPr>
          <p:cNvPr id="7" name="Text Placeholder 6">
            <a:extLst>
              <a:ext uri="{FF2B5EF4-FFF2-40B4-BE49-F238E27FC236}">
                <a16:creationId xmlns:a16="http://schemas.microsoft.com/office/drawing/2014/main" id="{DEA4A013-F6DA-4B3D-9A16-54E2E6C3D73D}"/>
              </a:ext>
            </a:extLst>
          </p:cNvPr>
          <p:cNvSpPr>
            <a:spLocks noGrp="1"/>
          </p:cNvSpPr>
          <p:nvPr>
            <p:ph type="body" sz="quarter" idx="11"/>
          </p:nvPr>
        </p:nvSpPr>
        <p:spPr>
          <a:xfrm>
            <a:off x="4839497" y="4079630"/>
            <a:ext cx="5779620" cy="901841"/>
          </a:xfrm>
        </p:spPr>
        <p:txBody>
          <a:bodyPr/>
          <a:lstStyle/>
          <a:p>
            <a:r>
              <a:rPr lang="en-US" dirty="0"/>
              <a:t>Provider training </a:t>
            </a:r>
            <a:r>
              <a:rPr lang="en-US"/>
              <a:t>CY 2025</a:t>
            </a:r>
            <a:endParaRPr lang="en-US" dirty="0"/>
          </a:p>
          <a:p>
            <a:endParaRPr lang="en-US" dirty="0"/>
          </a:p>
        </p:txBody>
      </p:sp>
    </p:spTree>
    <p:extLst>
      <p:ext uri="{BB962C8B-B14F-4D97-AF65-F5344CB8AC3E}">
        <p14:creationId xmlns:p14="http://schemas.microsoft.com/office/powerpoint/2010/main" val="209697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Elements </a:t>
            </a:r>
            <a:br>
              <a:rPr lang="en-US" sz="6000" dirty="0"/>
            </a:br>
            <a:r>
              <a:rPr lang="en-US" sz="6000" dirty="0"/>
              <a:t>for success</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a:extLst>
              <a:ext uri="{28A0092B-C50C-407E-A947-70E740481C1C}">
                <a14:useLocalDpi xmlns:a14="http://schemas.microsoft.com/office/drawing/2010/main" val="0"/>
              </a:ext>
            </a:extLst>
          </a:blip>
          <a:srcRect l="23300" r="23300"/>
          <a:stretch/>
        </p:blipFill>
        <p:spPr>
          <a:xfrm>
            <a:off x="617220" y="731520"/>
            <a:ext cx="4389120" cy="5486400"/>
          </a:xfrm>
          <a:prstGeom prst="rect">
            <a:avLst/>
          </a:prstGeom>
        </p:spPr>
      </p:pic>
    </p:spTree>
    <p:extLst>
      <p:ext uri="{BB962C8B-B14F-4D97-AF65-F5344CB8AC3E}">
        <p14:creationId xmlns:p14="http://schemas.microsoft.com/office/powerpoint/2010/main" val="57132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4FCD5C30-E8A0-4E49-9C5B-2FDB7BDE7714}"/>
              </a:ext>
            </a:extLst>
          </p:cNvPr>
          <p:cNvSpPr/>
          <p:nvPr/>
        </p:nvSpPr>
        <p:spPr>
          <a:xfrm>
            <a:off x="3728049" y="1409299"/>
            <a:ext cx="5076130" cy="5076130"/>
          </a:xfrm>
          <a:prstGeom prst="ellipse">
            <a:avLst/>
          </a:prstGeom>
          <a:noFill/>
          <a:ln w="698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Poppins" panose="00000500000000000000" pitchFamily="2" charset="0"/>
              <a:cs typeface="Poppins" panose="00000500000000000000" pitchFamily="2" charset="0"/>
            </a:endParaRPr>
          </a:p>
        </p:txBody>
      </p:sp>
      <p:sp>
        <p:nvSpPr>
          <p:cNvPr id="17" name="Oval 16">
            <a:extLst>
              <a:ext uri="{FF2B5EF4-FFF2-40B4-BE49-F238E27FC236}">
                <a16:creationId xmlns:a16="http://schemas.microsoft.com/office/drawing/2014/main" id="{B8A1A78C-8C86-4B15-8184-E02BDE9BBE98}"/>
              </a:ext>
            </a:extLst>
          </p:cNvPr>
          <p:cNvSpPr/>
          <p:nvPr/>
        </p:nvSpPr>
        <p:spPr>
          <a:xfrm>
            <a:off x="7950791" y="3548985"/>
            <a:ext cx="2644325" cy="2487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7749940-9652-4D02-9166-61B363A0289A}"/>
              </a:ext>
            </a:extLst>
          </p:cNvPr>
          <p:cNvSpPr/>
          <p:nvPr/>
        </p:nvSpPr>
        <p:spPr>
          <a:xfrm>
            <a:off x="3962435" y="589732"/>
            <a:ext cx="2644325" cy="1403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56BF683-E2DD-4DD5-BF3E-027C1700F693}"/>
              </a:ext>
            </a:extLst>
          </p:cNvPr>
          <p:cNvSpPr/>
          <p:nvPr/>
        </p:nvSpPr>
        <p:spPr>
          <a:xfrm>
            <a:off x="1897319" y="3716933"/>
            <a:ext cx="2644325" cy="2644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C12808C-A41F-44CC-8478-7165FAC2E5C6}"/>
              </a:ext>
            </a:extLst>
          </p:cNvPr>
          <p:cNvSpPr/>
          <p:nvPr/>
        </p:nvSpPr>
        <p:spPr>
          <a:xfrm>
            <a:off x="4255439" y="1969477"/>
            <a:ext cx="3915509" cy="39155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Poppins" panose="00000500000000000000" pitchFamily="2" charset="0"/>
                <a:cs typeface="Poppins" panose="00000500000000000000" pitchFamily="2" charset="0"/>
              </a:rPr>
              <a:t>Successful performance elements</a:t>
            </a:r>
          </a:p>
        </p:txBody>
      </p:sp>
      <p:sp>
        <p:nvSpPr>
          <p:cNvPr id="5" name="TextBox 4">
            <a:extLst>
              <a:ext uri="{FF2B5EF4-FFF2-40B4-BE49-F238E27FC236}">
                <a16:creationId xmlns:a16="http://schemas.microsoft.com/office/drawing/2014/main" id="{484190DE-8080-4A36-85F2-0A2DB663CD6B}"/>
              </a:ext>
            </a:extLst>
          </p:cNvPr>
          <p:cNvSpPr txBox="1"/>
          <p:nvPr/>
        </p:nvSpPr>
        <p:spPr>
          <a:xfrm>
            <a:off x="5468267" y="565785"/>
            <a:ext cx="3868652" cy="691646"/>
          </a:xfrm>
          <a:prstGeom prst="rect">
            <a:avLst/>
          </a:prstGeom>
          <a:noFill/>
        </p:spPr>
        <p:txBody>
          <a:bodyPr wrap="square" lIns="0" tIns="0" rIns="0" bIns="0" rtlCol="0">
            <a:noAutofit/>
          </a:bodyPr>
          <a:lstStyle/>
          <a:p>
            <a:r>
              <a:rPr lang="en-US" sz="2400" b="1" dirty="0">
                <a:latin typeface="Poppins" panose="00000500000000000000" pitchFamily="2" charset="0"/>
                <a:cs typeface="Poppins" panose="00000500000000000000" pitchFamily="2" charset="0"/>
              </a:rPr>
              <a:t>Quartz team and  Provider Management  </a:t>
            </a:r>
          </a:p>
        </p:txBody>
      </p:sp>
      <p:sp>
        <p:nvSpPr>
          <p:cNvPr id="6" name="TextBox 5">
            <a:extLst>
              <a:ext uri="{FF2B5EF4-FFF2-40B4-BE49-F238E27FC236}">
                <a16:creationId xmlns:a16="http://schemas.microsoft.com/office/drawing/2014/main" id="{EBCB3971-0EA4-4BFE-AABF-D7C9010C373A}"/>
              </a:ext>
            </a:extLst>
          </p:cNvPr>
          <p:cNvSpPr txBox="1"/>
          <p:nvPr/>
        </p:nvSpPr>
        <p:spPr>
          <a:xfrm>
            <a:off x="7650357" y="5407417"/>
            <a:ext cx="2869836" cy="325701"/>
          </a:xfrm>
          <a:prstGeom prst="rect">
            <a:avLst/>
          </a:prstGeom>
          <a:noFill/>
        </p:spPr>
        <p:txBody>
          <a:bodyPr wrap="square" lIns="0" tIns="0" rIns="0" bIns="0" rtlCol="0">
            <a:noAutofit/>
          </a:bodyPr>
          <a:lstStyle/>
          <a:p>
            <a:pPr algn="ctr"/>
            <a:r>
              <a:rPr lang="en-US" sz="2400" b="1" dirty="0">
                <a:latin typeface="Poppins" panose="00000500000000000000" pitchFamily="2" charset="0"/>
                <a:cs typeface="Poppins" panose="00000500000000000000" pitchFamily="2" charset="0"/>
              </a:rPr>
              <a:t>Quality</a:t>
            </a:r>
          </a:p>
        </p:txBody>
      </p:sp>
      <p:sp>
        <p:nvSpPr>
          <p:cNvPr id="4" name="TextBox 3">
            <a:extLst>
              <a:ext uri="{FF2B5EF4-FFF2-40B4-BE49-F238E27FC236}">
                <a16:creationId xmlns:a16="http://schemas.microsoft.com/office/drawing/2014/main" id="{6C7B1A2C-2437-4EFF-B4AF-B37D21FC4A49}"/>
              </a:ext>
            </a:extLst>
          </p:cNvPr>
          <p:cNvSpPr txBox="1"/>
          <p:nvPr/>
        </p:nvSpPr>
        <p:spPr>
          <a:xfrm>
            <a:off x="1812448" y="5427787"/>
            <a:ext cx="2869836" cy="457199"/>
          </a:xfrm>
          <a:prstGeom prst="rect">
            <a:avLst/>
          </a:prstGeom>
          <a:noFill/>
        </p:spPr>
        <p:txBody>
          <a:bodyPr wrap="square" lIns="0" tIns="0" rIns="0" bIns="0" rtlCol="0">
            <a:noAutofit/>
          </a:bodyPr>
          <a:lstStyle/>
          <a:p>
            <a:pPr algn="ctr"/>
            <a:r>
              <a:rPr lang="en-US" sz="2400" b="1" dirty="0">
                <a:latin typeface="Poppins" panose="00000500000000000000" pitchFamily="2" charset="0"/>
                <a:cs typeface="Poppins" panose="00000500000000000000" pitchFamily="2" charset="0"/>
              </a:rPr>
              <a:t>Membership</a:t>
            </a:r>
          </a:p>
        </p:txBody>
      </p:sp>
      <p:pic>
        <p:nvPicPr>
          <p:cNvPr id="9" name="Graphic 8">
            <a:extLst>
              <a:ext uri="{FF2B5EF4-FFF2-40B4-BE49-F238E27FC236}">
                <a16:creationId xmlns:a16="http://schemas.microsoft.com/office/drawing/2014/main" id="{F3716197-DC8B-4004-BD88-B7FD0C07F6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85402" y="3716933"/>
            <a:ext cx="1770037" cy="1473077"/>
          </a:xfrm>
          <a:prstGeom prst="rect">
            <a:avLst/>
          </a:prstGeom>
        </p:spPr>
      </p:pic>
      <p:pic>
        <p:nvPicPr>
          <p:cNvPr id="11" name="Graphic 10">
            <a:extLst>
              <a:ext uri="{FF2B5EF4-FFF2-40B4-BE49-F238E27FC236}">
                <a16:creationId xmlns:a16="http://schemas.microsoft.com/office/drawing/2014/main" id="{EDC9A289-990C-4EFB-B08E-72DF1698F4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0930" y="673306"/>
            <a:ext cx="1013313" cy="1296171"/>
          </a:xfrm>
          <a:prstGeom prst="rect">
            <a:avLst/>
          </a:prstGeom>
        </p:spPr>
      </p:pic>
      <p:pic>
        <p:nvPicPr>
          <p:cNvPr id="13" name="Graphic 12">
            <a:extLst>
              <a:ext uri="{FF2B5EF4-FFF2-40B4-BE49-F238E27FC236}">
                <a16:creationId xmlns:a16="http://schemas.microsoft.com/office/drawing/2014/main" id="{215003F5-A023-4526-B7A7-B83F7D777E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3952" y="3947364"/>
            <a:ext cx="1242646" cy="1242646"/>
          </a:xfrm>
          <a:prstGeom prst="rect">
            <a:avLst/>
          </a:prstGeom>
        </p:spPr>
      </p:pic>
    </p:spTree>
    <p:extLst>
      <p:ext uri="{BB962C8B-B14F-4D97-AF65-F5344CB8AC3E}">
        <p14:creationId xmlns:p14="http://schemas.microsoft.com/office/powerpoint/2010/main" val="238702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2524992"/>
            <a:ext cx="6897025" cy="3326380"/>
          </a:xfrm>
        </p:spPr>
        <p:txBody>
          <a:bodyPr/>
          <a:lstStyle/>
          <a:p>
            <a:r>
              <a:rPr lang="en-US" sz="6000" dirty="0"/>
              <a:t>D-SNP</a:t>
            </a:r>
            <a:br>
              <a:rPr lang="en-US" sz="6000" dirty="0"/>
            </a:br>
            <a:r>
              <a:rPr lang="en-US" sz="6000" dirty="0"/>
              <a:t>Model of care</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a:extLst>
              <a:ext uri="{28A0092B-C50C-407E-A947-70E740481C1C}">
                <a14:useLocalDpi xmlns:a14="http://schemas.microsoft.com/office/drawing/2010/main" val="0"/>
              </a:ext>
            </a:extLst>
          </a:blip>
          <a:srcRect l="23350" r="23350"/>
          <a:stretch/>
        </p:blipFill>
        <p:spPr>
          <a:xfrm>
            <a:off x="617220" y="731520"/>
            <a:ext cx="4389120" cy="5486400"/>
          </a:xfrm>
          <a:prstGeom prst="rect">
            <a:avLst/>
          </a:prstGeom>
        </p:spPr>
      </p:pic>
    </p:spTree>
    <p:extLst>
      <p:ext uri="{BB962C8B-B14F-4D97-AF65-F5344CB8AC3E}">
        <p14:creationId xmlns:p14="http://schemas.microsoft.com/office/powerpoint/2010/main" val="111707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What is Model of Care?</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981200"/>
            <a:ext cx="9353126" cy="4282439"/>
          </a:xfrm>
        </p:spPr>
        <p:txBody>
          <a:bodyPr>
            <a:noAutofit/>
          </a:bodyPr>
          <a:lstStyle/>
          <a:p>
            <a:pPr marL="0" indent="0">
              <a:buNone/>
            </a:pPr>
            <a:r>
              <a:rPr lang="en-US" sz="2000" dirty="0"/>
              <a:t>The Model of Care (MOC) is considered a </a:t>
            </a:r>
            <a:r>
              <a:rPr lang="en-US" sz="2000" b="1" dirty="0"/>
              <a:t>vital quality improvement tool</a:t>
            </a:r>
            <a:r>
              <a:rPr lang="en-US" sz="2000" dirty="0"/>
              <a:t> and integral component for ensuring that the unique needs of each beneficiary enrolled in a Special Needs Plan (SNP) are identified and addressed. </a:t>
            </a:r>
          </a:p>
          <a:p>
            <a:pPr marL="0" indent="0">
              <a:buNone/>
            </a:pPr>
            <a:r>
              <a:rPr lang="en-US" sz="2000" dirty="0"/>
              <a:t>It is also a </a:t>
            </a:r>
            <a:r>
              <a:rPr lang="en-US" sz="2000" b="1" dirty="0"/>
              <a:t>requirement</a:t>
            </a:r>
            <a:r>
              <a:rPr lang="en-US" sz="2000" dirty="0"/>
              <a:t> for the application to start a SNP. Centers for Medicare and Medicaid Services (CMS) </a:t>
            </a:r>
            <a:r>
              <a:rPr lang="en-US" sz="2000" b="1" dirty="0"/>
              <a:t>requires</a:t>
            </a:r>
            <a:r>
              <a:rPr lang="en-US" sz="2000" dirty="0"/>
              <a:t> all Medicare Advantage SNPs to have a MOC. </a:t>
            </a:r>
          </a:p>
        </p:txBody>
      </p:sp>
    </p:spTree>
    <p:extLst>
      <p:ext uri="{BB962C8B-B14F-4D97-AF65-F5344CB8AC3E}">
        <p14:creationId xmlns:p14="http://schemas.microsoft.com/office/powerpoint/2010/main" val="296362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1385642" y="873580"/>
            <a:ext cx="10662332" cy="533186"/>
          </a:xfrm>
        </p:spPr>
        <p:txBody>
          <a:bodyPr/>
          <a:lstStyle/>
          <a:p>
            <a:r>
              <a:rPr lang="en-US" sz="3600" dirty="0"/>
              <a:t>Model of Care sections and elements</a:t>
            </a: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1385642" y="1691591"/>
            <a:ext cx="2260235" cy="1528847"/>
          </a:xfrm>
          <a:solidFill>
            <a:schemeClr val="accent3"/>
          </a:solidFill>
        </p:spPr>
        <p:txBody>
          <a:bodyPr>
            <a:noAutofit/>
          </a:bodyPr>
          <a:lstStyle/>
          <a:p>
            <a:pPr algn="ctr"/>
            <a:r>
              <a:rPr lang="en-US" dirty="0"/>
              <a:t>Population of </a:t>
            </a:r>
            <a:br>
              <a:rPr lang="en-US" dirty="0"/>
            </a:br>
            <a:r>
              <a:rPr lang="en-US" dirty="0"/>
              <a:t>the SNP</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003813" y="1691590"/>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Care </a:t>
            </a:r>
            <a:br>
              <a:rPr lang="en-US" dirty="0"/>
            </a:br>
            <a:r>
              <a:rPr lang="en-US" dirty="0"/>
              <a:t>coordination</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621984" y="1691534"/>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Provider</a:t>
            </a:r>
            <a:br>
              <a:rPr lang="en-US" dirty="0"/>
            </a:br>
            <a:r>
              <a:rPr lang="en-US" dirty="0"/>
              <a:t>network</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240155" y="1686574"/>
            <a:ext cx="2260235" cy="152884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Quality measurement and performance improvement</a:t>
            </a:r>
          </a:p>
        </p:txBody>
      </p:sp>
      <p:sp>
        <p:nvSpPr>
          <p:cNvPr id="12" name="Text Placeholder 18">
            <a:extLst>
              <a:ext uri="{FF2B5EF4-FFF2-40B4-BE49-F238E27FC236}">
                <a16:creationId xmlns:a16="http://schemas.microsoft.com/office/drawing/2014/main" id="{01147DCC-94F9-432A-92BC-24E16C009FB0}"/>
              </a:ext>
            </a:extLst>
          </p:cNvPr>
          <p:cNvSpPr txBox="1">
            <a:spLocks/>
          </p:cNvSpPr>
          <p:nvPr/>
        </p:nvSpPr>
        <p:spPr>
          <a:xfrm>
            <a:off x="1361766" y="3370060"/>
            <a:ext cx="2406366" cy="1792171"/>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Description of overall SNP population</a:t>
            </a:r>
          </a:p>
          <a:p>
            <a:r>
              <a:rPr lang="en-US" sz="1200" dirty="0"/>
              <a:t>Description of the most vulnerable population</a:t>
            </a:r>
          </a:p>
        </p:txBody>
      </p:sp>
      <p:sp>
        <p:nvSpPr>
          <p:cNvPr id="13" name="Text Placeholder 18">
            <a:extLst>
              <a:ext uri="{FF2B5EF4-FFF2-40B4-BE49-F238E27FC236}">
                <a16:creationId xmlns:a16="http://schemas.microsoft.com/office/drawing/2014/main" id="{FC53C397-E8BE-46B3-BA41-B1B871595027}"/>
              </a:ext>
            </a:extLst>
          </p:cNvPr>
          <p:cNvSpPr txBox="1">
            <a:spLocks/>
          </p:cNvSpPr>
          <p:nvPr/>
        </p:nvSpPr>
        <p:spPr>
          <a:xfrm>
            <a:off x="3930747" y="3370059"/>
            <a:ext cx="2406366" cy="2699143"/>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Staff structure and MOC training</a:t>
            </a:r>
          </a:p>
          <a:p>
            <a:r>
              <a:rPr lang="en-US" sz="1200" dirty="0"/>
              <a:t>Health Risk Assessment Tool (HRAT) </a:t>
            </a:r>
          </a:p>
          <a:p>
            <a:r>
              <a:rPr lang="en-US" sz="1200" dirty="0"/>
              <a:t>Individualized Care Plan (ICP) </a:t>
            </a:r>
          </a:p>
          <a:p>
            <a:r>
              <a:rPr lang="en-US" sz="1200" dirty="0"/>
              <a:t>Interdisciplinary Care Team (ICT) </a:t>
            </a:r>
          </a:p>
          <a:p>
            <a:r>
              <a:rPr lang="en-US" sz="1200" dirty="0"/>
              <a:t>Transitions Of Care (TOC) for changes in health status</a:t>
            </a:r>
          </a:p>
        </p:txBody>
      </p:sp>
      <p:sp>
        <p:nvSpPr>
          <p:cNvPr id="14" name="Text Placeholder 18">
            <a:extLst>
              <a:ext uri="{FF2B5EF4-FFF2-40B4-BE49-F238E27FC236}">
                <a16:creationId xmlns:a16="http://schemas.microsoft.com/office/drawing/2014/main" id="{6BBFE984-80D1-491B-BD31-88900E23B7B2}"/>
              </a:ext>
            </a:extLst>
          </p:cNvPr>
          <p:cNvSpPr txBox="1">
            <a:spLocks/>
          </p:cNvSpPr>
          <p:nvPr/>
        </p:nvSpPr>
        <p:spPr>
          <a:xfrm>
            <a:off x="6621984" y="3370058"/>
            <a:ext cx="2406366" cy="1156723"/>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Specialized network</a:t>
            </a:r>
          </a:p>
          <a:p>
            <a:r>
              <a:rPr lang="en-US" sz="1200" dirty="0"/>
              <a:t>Use of clinical practice guidelines</a:t>
            </a:r>
          </a:p>
          <a:p>
            <a:r>
              <a:rPr lang="en-US" sz="1200" dirty="0"/>
              <a:t>MOC training</a:t>
            </a:r>
          </a:p>
        </p:txBody>
      </p:sp>
      <p:sp>
        <p:nvSpPr>
          <p:cNvPr id="18" name="Text Placeholder 18">
            <a:extLst>
              <a:ext uri="{FF2B5EF4-FFF2-40B4-BE49-F238E27FC236}">
                <a16:creationId xmlns:a16="http://schemas.microsoft.com/office/drawing/2014/main" id="{B4326573-3C43-4856-B02F-5C97A0D6D9E1}"/>
              </a:ext>
            </a:extLst>
          </p:cNvPr>
          <p:cNvSpPr txBox="1">
            <a:spLocks/>
          </p:cNvSpPr>
          <p:nvPr/>
        </p:nvSpPr>
        <p:spPr>
          <a:xfrm>
            <a:off x="9240154" y="3363873"/>
            <a:ext cx="2807819" cy="288619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Quality performance improvement plan</a:t>
            </a:r>
          </a:p>
          <a:p>
            <a:r>
              <a:rPr lang="en-US" sz="1200" dirty="0"/>
              <a:t>Measurable goals and health outcomes for the MOC</a:t>
            </a:r>
          </a:p>
          <a:p>
            <a:r>
              <a:rPr lang="en-US" sz="1200" dirty="0"/>
              <a:t>Measuring patient experience of care</a:t>
            </a:r>
          </a:p>
          <a:p>
            <a:r>
              <a:rPr lang="en-US" sz="1200" dirty="0"/>
              <a:t>Ongoing performance improvement evaluation of the MOC</a:t>
            </a:r>
          </a:p>
          <a:p>
            <a:r>
              <a:rPr lang="en-US" sz="1200" dirty="0"/>
              <a:t>Dissemination of SNP quality performance related to the MOC</a:t>
            </a:r>
          </a:p>
        </p:txBody>
      </p:sp>
    </p:spTree>
    <p:extLst>
      <p:ext uri="{BB962C8B-B14F-4D97-AF65-F5344CB8AC3E}">
        <p14:creationId xmlns:p14="http://schemas.microsoft.com/office/powerpoint/2010/main" val="3944187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BA39256-134C-49D7-B405-72D0C6F6D4CB}"/>
              </a:ext>
            </a:extLst>
          </p:cNvPr>
          <p:cNvSpPr>
            <a:spLocks noGrp="1"/>
          </p:cNvSpPr>
          <p:nvPr>
            <p:ph type="title"/>
          </p:nvPr>
        </p:nvSpPr>
        <p:spPr>
          <a:xfrm>
            <a:off x="1172307" y="1676400"/>
            <a:ext cx="3364523" cy="3809999"/>
          </a:xfrm>
        </p:spPr>
        <p:txBody>
          <a:bodyPr/>
          <a:lstStyle/>
          <a:p>
            <a:r>
              <a:rPr lang="en-US" dirty="0"/>
              <a:t>Description </a:t>
            </a:r>
            <a:br>
              <a:rPr lang="en-US" dirty="0"/>
            </a:br>
            <a:r>
              <a:rPr lang="en-US" dirty="0"/>
              <a:t>of the SNP population </a:t>
            </a:r>
            <a:br>
              <a:rPr lang="en-US" dirty="0"/>
            </a:br>
            <a:r>
              <a:rPr lang="en-US" dirty="0"/>
              <a:t>and most vulnerable</a:t>
            </a:r>
          </a:p>
        </p:txBody>
      </p:sp>
      <p:sp>
        <p:nvSpPr>
          <p:cNvPr id="16" name="Text Placeholder 18">
            <a:extLst>
              <a:ext uri="{FF2B5EF4-FFF2-40B4-BE49-F238E27FC236}">
                <a16:creationId xmlns:a16="http://schemas.microsoft.com/office/drawing/2014/main" id="{DC1724DB-FF95-43F6-9F17-65C33437372B}"/>
              </a:ext>
            </a:extLst>
          </p:cNvPr>
          <p:cNvSpPr>
            <a:spLocks noGrp="1"/>
          </p:cNvSpPr>
          <p:nvPr>
            <p:ph type="body" sz="quarter" idx="16"/>
          </p:nvPr>
        </p:nvSpPr>
        <p:spPr>
          <a:xfrm>
            <a:off x="5975031" y="883227"/>
            <a:ext cx="5892072" cy="5379408"/>
          </a:xfrm>
        </p:spPr>
        <p:txBody>
          <a:bodyPr>
            <a:noAutofit/>
          </a:bodyPr>
          <a:lstStyle/>
          <a:p>
            <a:pPr marL="0" indent="0">
              <a:spcAft>
                <a:spcPts val="6000"/>
              </a:spcAft>
              <a:buClr>
                <a:schemeClr val="accent1"/>
              </a:buClr>
              <a:buSzPct val="110000"/>
              <a:buNone/>
            </a:pPr>
            <a:r>
              <a:rPr lang="en-US" sz="2000" dirty="0"/>
              <a:t>Individuals who are age 65 and older</a:t>
            </a:r>
          </a:p>
          <a:p>
            <a:pPr marL="0" indent="0">
              <a:spcAft>
                <a:spcPts val="6000"/>
              </a:spcAft>
              <a:buClr>
                <a:schemeClr val="accent1"/>
              </a:buClr>
              <a:buSzPct val="110000"/>
              <a:buNone/>
            </a:pPr>
            <a:r>
              <a:rPr lang="en-US" sz="2000" dirty="0"/>
              <a:t>Adults and children with disabilities </a:t>
            </a:r>
          </a:p>
          <a:p>
            <a:pPr marL="0" indent="0">
              <a:spcAft>
                <a:spcPts val="6000"/>
              </a:spcAft>
              <a:buClr>
                <a:schemeClr val="accent1"/>
              </a:buClr>
              <a:buSzPct val="110000"/>
              <a:buNone/>
            </a:pPr>
            <a:r>
              <a:rPr lang="en-US" sz="2000" dirty="0"/>
              <a:t>Aged, blind, or disabled (ABD) populations</a:t>
            </a:r>
          </a:p>
          <a:p>
            <a:pPr marL="0" indent="0">
              <a:spcAft>
                <a:spcPts val="6000"/>
              </a:spcAft>
              <a:buClr>
                <a:schemeClr val="accent1"/>
              </a:buClr>
              <a:buSzPct val="110000"/>
              <a:buNone/>
            </a:pPr>
            <a:r>
              <a:rPr lang="en-US" sz="2000" dirty="0"/>
              <a:t>Members with severe mental illness diagnosis</a:t>
            </a:r>
          </a:p>
          <a:p>
            <a:pPr marL="0" indent="0">
              <a:spcAft>
                <a:spcPts val="6000"/>
              </a:spcAft>
              <a:buClr>
                <a:schemeClr val="accent1"/>
              </a:buClr>
              <a:buSzPct val="110000"/>
              <a:buNone/>
            </a:pPr>
            <a:r>
              <a:rPr lang="en-US" sz="2000" dirty="0"/>
              <a:t>Members with complex care needs</a:t>
            </a:r>
          </a:p>
        </p:txBody>
      </p:sp>
      <p:sp>
        <p:nvSpPr>
          <p:cNvPr id="4" name="Oval 3">
            <a:extLst>
              <a:ext uri="{FF2B5EF4-FFF2-40B4-BE49-F238E27FC236}">
                <a16:creationId xmlns:a16="http://schemas.microsoft.com/office/drawing/2014/main" id="{33F392F8-12B9-4282-B221-5A92ECE1B8FD}"/>
              </a:ext>
            </a:extLst>
          </p:cNvPr>
          <p:cNvSpPr/>
          <p:nvPr/>
        </p:nvSpPr>
        <p:spPr>
          <a:xfrm>
            <a:off x="4909901" y="542664"/>
            <a:ext cx="905135" cy="905135"/>
          </a:xfrm>
          <a:prstGeom prst="ellipse">
            <a:avLst/>
          </a:prstGeom>
          <a:blipFill dpi="0" rotWithShape="0">
            <a:blip r:embed="rId2"/>
            <a:srcRect/>
            <a:stretch>
              <a:fillRect l="-76279" t="-512" r="-15666" b="-40922"/>
            </a:stretch>
          </a:blipFill>
          <a:ln>
            <a:solidFill>
              <a:schemeClr val="accent6">
                <a:alpha val="95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C89B782C-A923-400A-B646-E7B3E16100D3}"/>
              </a:ext>
            </a:extLst>
          </p:cNvPr>
          <p:cNvSpPr/>
          <p:nvPr/>
        </p:nvSpPr>
        <p:spPr>
          <a:xfrm>
            <a:off x="4909901" y="1776252"/>
            <a:ext cx="905135" cy="905135"/>
          </a:xfrm>
          <a:prstGeom prst="ellipse">
            <a:avLst/>
          </a:prstGeom>
          <a:blipFill dpi="0" rotWithShape="0">
            <a:blip r:embed="rId3"/>
            <a:srcRect/>
            <a:stretch>
              <a:fillRect l="-81330" t="-512" r="-61126" b="-40922"/>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6" name="Oval 5">
            <a:extLst>
              <a:ext uri="{FF2B5EF4-FFF2-40B4-BE49-F238E27FC236}">
                <a16:creationId xmlns:a16="http://schemas.microsoft.com/office/drawing/2014/main" id="{92782DD9-C501-40E7-9266-CDA47929A9AE}"/>
              </a:ext>
            </a:extLst>
          </p:cNvPr>
          <p:cNvSpPr/>
          <p:nvPr/>
        </p:nvSpPr>
        <p:spPr>
          <a:xfrm>
            <a:off x="4909901" y="3009840"/>
            <a:ext cx="905135" cy="905135"/>
          </a:xfrm>
          <a:prstGeom prst="ellipse">
            <a:avLst/>
          </a:prstGeom>
          <a:blipFill dpi="0" rotWithShape="0">
            <a:blip r:embed="rId4"/>
            <a:srcRect/>
            <a:stretch>
              <a:fillRect l="-71228" t="-512" r="-71228" b="-40922"/>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7" name="Oval 6">
            <a:extLst>
              <a:ext uri="{FF2B5EF4-FFF2-40B4-BE49-F238E27FC236}">
                <a16:creationId xmlns:a16="http://schemas.microsoft.com/office/drawing/2014/main" id="{701A50CD-B63F-4909-B572-2FBDE56AB79F}"/>
              </a:ext>
            </a:extLst>
          </p:cNvPr>
          <p:cNvSpPr/>
          <p:nvPr/>
        </p:nvSpPr>
        <p:spPr>
          <a:xfrm>
            <a:off x="4909900" y="4198342"/>
            <a:ext cx="905135" cy="905135"/>
          </a:xfrm>
          <a:prstGeom prst="ellipse">
            <a:avLst/>
          </a:prstGeom>
          <a:blipFill dpi="0" rotWithShape="0">
            <a:blip r:embed="rId5"/>
            <a:srcRect/>
            <a:stretch>
              <a:fillRect l="-15665" t="-10614" r="-56075" b="-10614"/>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Oval 7">
            <a:extLst>
              <a:ext uri="{FF2B5EF4-FFF2-40B4-BE49-F238E27FC236}">
                <a16:creationId xmlns:a16="http://schemas.microsoft.com/office/drawing/2014/main" id="{F832E396-35AD-440D-9698-3DD7FF7BF1C0}"/>
              </a:ext>
            </a:extLst>
          </p:cNvPr>
          <p:cNvSpPr/>
          <p:nvPr/>
        </p:nvSpPr>
        <p:spPr>
          <a:xfrm>
            <a:off x="4909900" y="5386844"/>
            <a:ext cx="905135" cy="905135"/>
          </a:xfrm>
          <a:prstGeom prst="ellipse">
            <a:avLst/>
          </a:prstGeom>
          <a:blipFill dpi="0" rotWithShape="0">
            <a:blip r:embed="rId6"/>
            <a:srcRect/>
            <a:stretch>
              <a:fillRect l="-4795" r="-45205"/>
            </a:stretch>
          </a:blip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76236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Provider roles and responsibilities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981200"/>
            <a:ext cx="10337866" cy="4282439"/>
          </a:xfrm>
        </p:spPr>
        <p:txBody>
          <a:bodyPr>
            <a:noAutofit/>
          </a:bodyPr>
          <a:lstStyle/>
          <a:p>
            <a:pPr marL="231775" indent="-231775">
              <a:spcBef>
                <a:spcPts val="0"/>
              </a:spcBef>
              <a:buClr>
                <a:schemeClr val="accent1"/>
              </a:buClr>
              <a:buSzPct val="110000"/>
            </a:pPr>
            <a:r>
              <a:rPr lang="en-US" sz="2000" dirty="0"/>
              <a:t>Complete a </a:t>
            </a:r>
            <a:r>
              <a:rPr lang="en-US" sz="2000" b="1" dirty="0"/>
              <a:t>face-to-face encounter </a:t>
            </a:r>
            <a:r>
              <a:rPr lang="en-US" sz="2000" dirty="0"/>
              <a:t>within 12 months of enrollment and annually thereafter for each SNP member</a:t>
            </a:r>
          </a:p>
          <a:p>
            <a:pPr marL="231775" indent="-231775">
              <a:spcBef>
                <a:spcPts val="0"/>
              </a:spcBef>
              <a:buClr>
                <a:schemeClr val="accent1"/>
              </a:buClr>
              <a:buSzPct val="110000"/>
            </a:pPr>
            <a:r>
              <a:rPr lang="en-US" sz="2000" dirty="0"/>
              <a:t>Support the SNP member and encourage them to participate in care coordination by completing a </a:t>
            </a:r>
            <a:r>
              <a:rPr lang="en-US" sz="2000" b="1" dirty="0"/>
              <a:t>Health Risk Assessment</a:t>
            </a:r>
            <a:r>
              <a:rPr lang="en-US" sz="2000" dirty="0"/>
              <a:t>, executing an </a:t>
            </a:r>
            <a:r>
              <a:rPr lang="en-US" sz="2000" b="1" dirty="0"/>
              <a:t>Individualized Care Plan, </a:t>
            </a:r>
            <a:r>
              <a:rPr lang="en-US" sz="2000" dirty="0"/>
              <a:t>and communicating with </a:t>
            </a:r>
            <a:r>
              <a:rPr lang="en-US" sz="2000" b="1" dirty="0"/>
              <a:t>Interdisciplinary Care Team</a:t>
            </a:r>
            <a:endParaRPr lang="en-US" sz="2000" dirty="0"/>
          </a:p>
          <a:p>
            <a:pPr marL="231775" indent="-231775">
              <a:spcBef>
                <a:spcPts val="0"/>
              </a:spcBef>
              <a:buClr>
                <a:schemeClr val="accent1"/>
              </a:buClr>
              <a:buSzPct val="110000"/>
            </a:pPr>
            <a:r>
              <a:rPr lang="en-US" sz="2000" dirty="0"/>
              <a:t>Be an </a:t>
            </a:r>
            <a:r>
              <a:rPr lang="en-US" sz="2000" b="1" dirty="0"/>
              <a:t>active member of the Interdisciplinary Care Team </a:t>
            </a:r>
            <a:r>
              <a:rPr lang="en-US" sz="2000" dirty="0"/>
              <a:t>supporting </a:t>
            </a:r>
            <a:br>
              <a:rPr lang="en-US" sz="2000" dirty="0"/>
            </a:br>
            <a:r>
              <a:rPr lang="en-US" sz="2000" dirty="0"/>
              <a:t>the continuity of care</a:t>
            </a:r>
          </a:p>
          <a:p>
            <a:pPr marL="231775" indent="-231775">
              <a:spcBef>
                <a:spcPts val="0"/>
              </a:spcBef>
              <a:buClr>
                <a:schemeClr val="accent1"/>
              </a:buClr>
              <a:buSzPct val="110000"/>
            </a:pPr>
            <a:r>
              <a:rPr lang="en-US" sz="2000" b="1" dirty="0"/>
              <a:t>Follow clinical practice guidelines </a:t>
            </a:r>
            <a:r>
              <a:rPr lang="en-US" sz="2000" dirty="0"/>
              <a:t>including transitions of care</a:t>
            </a:r>
          </a:p>
          <a:p>
            <a:pPr marL="231775" indent="-231775">
              <a:spcBef>
                <a:spcPts val="0"/>
              </a:spcBef>
              <a:buClr>
                <a:schemeClr val="accent1"/>
              </a:buClr>
              <a:buSzPct val="110000"/>
            </a:pPr>
            <a:r>
              <a:rPr lang="en-US" sz="2000" b="1" dirty="0"/>
              <a:t>Complete a MOC training </a:t>
            </a:r>
            <a:r>
              <a:rPr lang="en-US" sz="2000" dirty="0"/>
              <a:t>initially and annually thereafter</a:t>
            </a:r>
          </a:p>
          <a:p>
            <a:pPr marL="231775" indent="-231775">
              <a:spcBef>
                <a:spcPts val="0"/>
              </a:spcBef>
              <a:buClr>
                <a:schemeClr val="accent1"/>
              </a:buClr>
              <a:buSzPct val="110000"/>
            </a:pPr>
            <a:r>
              <a:rPr lang="en-US" sz="2000" dirty="0"/>
              <a:t>Review provider contribution to Quartz’s MOC performance</a:t>
            </a:r>
          </a:p>
        </p:txBody>
      </p:sp>
    </p:spTree>
    <p:extLst>
      <p:ext uri="{BB962C8B-B14F-4D97-AF65-F5344CB8AC3E}">
        <p14:creationId xmlns:p14="http://schemas.microsoft.com/office/powerpoint/2010/main" val="400699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643717"/>
          </a:xfrm>
        </p:spPr>
        <p:txBody>
          <a:bodyPr/>
          <a:lstStyle/>
          <a:p>
            <a:r>
              <a:rPr lang="en-US" sz="4000" dirty="0"/>
              <a:t>Health Risk Assessment (HRA)</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908463"/>
            <a:ext cx="10577389" cy="4731328"/>
          </a:xfrm>
        </p:spPr>
        <p:txBody>
          <a:bodyPr>
            <a:noAutofit/>
          </a:bodyPr>
          <a:lstStyle/>
          <a:p>
            <a:pPr marL="0" indent="0">
              <a:lnSpc>
                <a:spcPct val="100000"/>
              </a:lnSpc>
              <a:buClr>
                <a:schemeClr val="accent1"/>
              </a:buClr>
              <a:buSzPct val="110000"/>
              <a:buNone/>
            </a:pPr>
            <a:r>
              <a:rPr lang="en-US" sz="1600" dirty="0"/>
              <a:t>Regulations at 42 CFR §422.101(f)(</a:t>
            </a:r>
            <a:r>
              <a:rPr lang="en-US" sz="1600" dirty="0" err="1"/>
              <a:t>i</a:t>
            </a:r>
            <a:r>
              <a:rPr lang="en-US" sz="1600" dirty="0"/>
              <a:t>); 42 CFR §422.152(g)(2)(iv) require that all SNPs conduct a Health Risk Assessment for each SNP member. The Quartz Health Risk Assessment tool is a screening tool used to: </a:t>
            </a:r>
          </a:p>
          <a:p>
            <a:pPr marL="0" indent="231775">
              <a:lnSpc>
                <a:spcPct val="100000"/>
              </a:lnSpc>
              <a:buClr>
                <a:schemeClr val="accent1"/>
              </a:buClr>
              <a:buSzPct val="110000"/>
            </a:pPr>
            <a:r>
              <a:rPr lang="en-US" sz="1600" dirty="0"/>
              <a:t>Initially collect member self-reported health status and stratify by risk</a:t>
            </a:r>
          </a:p>
          <a:p>
            <a:pPr marL="682625" indent="-342900">
              <a:lnSpc>
                <a:spcPct val="100000"/>
              </a:lnSpc>
              <a:buClr>
                <a:schemeClr val="tx1"/>
              </a:buClr>
              <a:buSzPct val="100000"/>
              <a:buFont typeface="Wingdings" panose="05000000000000000000" pitchFamily="2" charset="2"/>
              <a:buChar char="§"/>
            </a:pPr>
            <a:r>
              <a:rPr lang="en-US" sz="1600" dirty="0"/>
              <a:t>Identify potential gaps (medical, functional, cognitive, psychosocial, and mental health) in existing care and treatment plans and immediate care need </a:t>
            </a:r>
          </a:p>
          <a:p>
            <a:pPr marL="682625" indent="-342900">
              <a:lnSpc>
                <a:spcPct val="100000"/>
              </a:lnSpc>
              <a:buClr>
                <a:schemeClr val="tx1"/>
              </a:buClr>
              <a:buSzPct val="100000"/>
              <a:buFont typeface="Wingdings" panose="05000000000000000000" pitchFamily="2" charset="2"/>
              <a:buChar char="§"/>
            </a:pPr>
            <a:r>
              <a:rPr lang="en-US" sz="1600" dirty="0"/>
              <a:t>Helps to develop an Individualized Care Plan (ICP)</a:t>
            </a:r>
          </a:p>
          <a:p>
            <a:pPr marL="0" indent="231775">
              <a:lnSpc>
                <a:spcPct val="100000"/>
              </a:lnSpc>
              <a:buClr>
                <a:schemeClr val="accent1"/>
              </a:buClr>
              <a:buSzPct val="110000"/>
            </a:pPr>
            <a:r>
              <a:rPr lang="en-US" sz="1600" dirty="0"/>
              <a:t>Monitor changes in self-reported health status on at least an annual basis</a:t>
            </a:r>
          </a:p>
          <a:p>
            <a:pPr marL="682625" indent="-342900">
              <a:lnSpc>
                <a:spcPct val="100000"/>
              </a:lnSpc>
              <a:buClr>
                <a:schemeClr val="tx1"/>
              </a:buClr>
              <a:buSzPct val="100000"/>
              <a:buFont typeface="Wingdings" panose="05000000000000000000" pitchFamily="2" charset="2"/>
              <a:buChar char="§"/>
            </a:pPr>
            <a:r>
              <a:rPr lang="en-US" sz="1600" dirty="0"/>
              <a:t>Re-assessments due to change in health status or at least annually from </a:t>
            </a:r>
            <a:br>
              <a:rPr lang="en-US" sz="1600" dirty="0"/>
            </a:br>
            <a:r>
              <a:rPr lang="en-US" sz="1600" dirty="0"/>
              <a:t>the last administered HRA </a:t>
            </a:r>
          </a:p>
          <a:p>
            <a:pPr marL="168275" lvl="1">
              <a:lnSpc>
                <a:spcPct val="100000"/>
              </a:lnSpc>
              <a:buClr>
                <a:schemeClr val="tx1"/>
              </a:buClr>
              <a:buSzPct val="100000"/>
            </a:pPr>
            <a:r>
              <a:rPr lang="en-US" sz="1600" b="1" dirty="0"/>
              <a:t>Encourage your members to complete an HRA. Results from the HRA directly contribute to a member’s ICP in the following ways:  </a:t>
            </a:r>
          </a:p>
          <a:p>
            <a:pPr marL="231775" indent="-231775">
              <a:lnSpc>
                <a:spcPct val="100000"/>
              </a:lnSpc>
              <a:buClr>
                <a:schemeClr val="accent1"/>
              </a:buClr>
              <a:buSzPct val="110000"/>
            </a:pPr>
            <a:r>
              <a:rPr lang="en-US" sz="1600" dirty="0"/>
              <a:t>The plan will distribute the HRAT information to the ICT members and member/caregiver</a:t>
            </a:r>
          </a:p>
          <a:p>
            <a:pPr marL="231775" indent="-231775">
              <a:lnSpc>
                <a:spcPct val="100000"/>
              </a:lnSpc>
              <a:buClr>
                <a:schemeClr val="accent1"/>
              </a:buClr>
              <a:buSzPct val="110000"/>
            </a:pPr>
            <a:r>
              <a:rPr lang="en-US" sz="1600" dirty="0"/>
              <a:t>Identification of potentially life-threatening conditions and/or conditions requiring an immediate or near-immediate intervention (i.e., thoughts of harming myself/others) </a:t>
            </a:r>
          </a:p>
          <a:p>
            <a:pPr marL="231775" indent="-231775">
              <a:lnSpc>
                <a:spcPct val="100000"/>
              </a:lnSpc>
              <a:buClr>
                <a:schemeClr val="accent1"/>
              </a:buClr>
              <a:buSzPct val="110000"/>
            </a:pPr>
            <a:r>
              <a:rPr lang="en-US" sz="1600" dirty="0"/>
              <a:t>Stratification of HRA responses set the timing for re-assessment</a:t>
            </a:r>
          </a:p>
        </p:txBody>
      </p:sp>
    </p:spTree>
    <p:extLst>
      <p:ext uri="{BB962C8B-B14F-4D97-AF65-F5344CB8AC3E}">
        <p14:creationId xmlns:p14="http://schemas.microsoft.com/office/powerpoint/2010/main" val="145550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on the phone&#10;&#10;Description automatically generated with medium confidence">
            <a:extLst>
              <a:ext uri="{FF2B5EF4-FFF2-40B4-BE49-F238E27FC236}">
                <a16:creationId xmlns:a16="http://schemas.microsoft.com/office/drawing/2014/main" id="{5DFA4811-D1E0-4D69-B14A-73749DD31B4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6073" t="-1" r="22686" b="-266"/>
          <a:stretch/>
        </p:blipFill>
        <p:spPr>
          <a:xfrm flipH="1">
            <a:off x="73152" y="1419127"/>
            <a:ext cx="4114800" cy="5394960"/>
          </a:xfrm>
        </p:spPr>
      </p:pic>
      <p:sp>
        <p:nvSpPr>
          <p:cNvPr id="4" name="Title 3">
            <a:extLst>
              <a:ext uri="{FF2B5EF4-FFF2-40B4-BE49-F238E27FC236}">
                <a16:creationId xmlns:a16="http://schemas.microsoft.com/office/drawing/2014/main" id="{78E766BD-11AD-494F-96AD-FBC20771CB04}"/>
              </a:ext>
            </a:extLst>
          </p:cNvPr>
          <p:cNvSpPr>
            <a:spLocks noGrp="1"/>
          </p:cNvSpPr>
          <p:nvPr>
            <p:ph type="title"/>
          </p:nvPr>
        </p:nvSpPr>
        <p:spPr>
          <a:xfrm>
            <a:off x="5626639" y="1570892"/>
            <a:ext cx="5464508" cy="1890538"/>
          </a:xfrm>
        </p:spPr>
        <p:txBody>
          <a:bodyPr/>
          <a:lstStyle/>
          <a:p>
            <a:r>
              <a:rPr lang="en-US" dirty="0"/>
              <a:t>Face-to-face encounters with providers</a:t>
            </a:r>
          </a:p>
        </p:txBody>
      </p:sp>
      <p:sp>
        <p:nvSpPr>
          <p:cNvPr id="5" name="Text Placeholder 4">
            <a:extLst>
              <a:ext uri="{FF2B5EF4-FFF2-40B4-BE49-F238E27FC236}">
                <a16:creationId xmlns:a16="http://schemas.microsoft.com/office/drawing/2014/main" id="{36614EAD-92C1-41A7-B091-8A3C75B0FCE0}"/>
              </a:ext>
            </a:extLst>
          </p:cNvPr>
          <p:cNvSpPr>
            <a:spLocks noGrp="1"/>
          </p:cNvSpPr>
          <p:nvPr>
            <p:ph type="body" sz="quarter" idx="14"/>
          </p:nvPr>
        </p:nvSpPr>
        <p:spPr>
          <a:xfrm>
            <a:off x="5630064" y="3751385"/>
            <a:ext cx="5464508" cy="2608823"/>
          </a:xfrm>
        </p:spPr>
        <p:txBody>
          <a:bodyPr>
            <a:noAutofit/>
          </a:bodyPr>
          <a:lstStyle/>
          <a:p>
            <a:r>
              <a:rPr lang="en-US" dirty="0"/>
              <a:t>Regulations at 42 CFR § 422.101(f)(1)(iv) require that all SNPs must provide for face-to-face encounters for the delivery of health care, care management or care coordination services. Face-to-face encounters must occur, as feasible and with the individual’s consent, on at least an annual basis beginning within the first 12 months of enrollment. The face-to-face encounter must be between each enrollee and a member of the enrollee’s ICT, the plan’s case management and coordination staff or contracted plan healthcare providers. A face-to-face encounter must be either in-person or through a visual, real-time, interactive telehealth encounter. The face-to-face encounter is part of the overall care management strategy.</a:t>
            </a:r>
          </a:p>
          <a:p>
            <a:endParaRPr lang="en-US" dirty="0"/>
          </a:p>
        </p:txBody>
      </p:sp>
    </p:spTree>
    <p:extLst>
      <p:ext uri="{BB962C8B-B14F-4D97-AF65-F5344CB8AC3E}">
        <p14:creationId xmlns:p14="http://schemas.microsoft.com/office/powerpoint/2010/main" val="279501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10830233" cy="596825"/>
          </a:xfrm>
        </p:spPr>
        <p:txBody>
          <a:bodyPr/>
          <a:lstStyle/>
          <a:p>
            <a:r>
              <a:rPr lang="en-US" sz="3100" dirty="0"/>
              <a:t>Elements of face-to-face encounters with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05354"/>
            <a:ext cx="10337866" cy="4645688"/>
          </a:xfrm>
        </p:spPr>
        <p:txBody>
          <a:bodyPr>
            <a:noAutofit/>
          </a:bodyPr>
          <a:lstStyle/>
          <a:p>
            <a:pPr marL="231775" indent="-231775">
              <a:lnSpc>
                <a:spcPct val="100000"/>
              </a:lnSpc>
              <a:buClr>
                <a:schemeClr val="accent1"/>
              </a:buClr>
              <a:buSzPct val="110000"/>
            </a:pPr>
            <a:r>
              <a:rPr lang="en-US" sz="2000" dirty="0"/>
              <a:t>Invite all new SNP members to come in for a face-to-face encounter</a:t>
            </a:r>
          </a:p>
          <a:p>
            <a:pPr marL="231775" indent="-231775">
              <a:lnSpc>
                <a:spcPct val="100000"/>
              </a:lnSpc>
              <a:buClr>
                <a:schemeClr val="accent1"/>
              </a:buClr>
              <a:buSzPct val="110000"/>
            </a:pPr>
            <a:r>
              <a:rPr lang="en-US" sz="2000" dirty="0"/>
              <a:t>Quartz will monitor and assist SNP members to schedule a face-to-face encounter with their provider</a:t>
            </a:r>
          </a:p>
          <a:p>
            <a:pPr marL="231775" indent="-231775">
              <a:lnSpc>
                <a:spcPct val="100000"/>
              </a:lnSpc>
              <a:buClr>
                <a:schemeClr val="accent1"/>
              </a:buClr>
              <a:buSzPct val="110000"/>
            </a:pPr>
            <a:r>
              <a:rPr lang="en-US" sz="2000" dirty="0"/>
              <a:t>A face-to-face beneficiary encounter with a PCP or specialist (clinical or behavioral health) may include:</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Administering wellness/preventive services</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Administering a chronic disease visit or follow-up</a:t>
            </a:r>
          </a:p>
          <a:p>
            <a:pPr marL="623888" indent="-342900">
              <a:lnSpc>
                <a:spcPct val="100000"/>
              </a:lnSpc>
              <a:buClr>
                <a:schemeClr val="tx1"/>
              </a:buClr>
              <a:buSzPct val="100000"/>
              <a:buFont typeface="Wingdings" panose="05000000000000000000" pitchFamily="2" charset="2"/>
              <a:buChar char="§"/>
              <a:tabLst>
                <a:tab pos="738188" algn="l"/>
              </a:tabLst>
            </a:pPr>
            <a:r>
              <a:rPr lang="en-US" sz="2000" dirty="0"/>
              <a:t>Rendering treatment (e.g., medication administration) for a condition or </a:t>
            </a:r>
            <a:br>
              <a:rPr lang="en-US" sz="2000" dirty="0"/>
            </a:br>
            <a:r>
              <a:rPr lang="en-US" sz="2000" dirty="0"/>
              <a:t>episode (e.g., education on a treatment plan to avoid unplanned transitions)</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Following up post transitions of care (e.g., inpatient stay)</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Performing medication reconciliation after admission or at least annually</a:t>
            </a:r>
          </a:p>
          <a:p>
            <a:pPr marL="623888" indent="-342900">
              <a:lnSpc>
                <a:spcPct val="100000"/>
              </a:lnSpc>
              <a:buClr>
                <a:schemeClr val="tx1"/>
              </a:buClr>
              <a:buSzPct val="100000"/>
              <a:buFont typeface="Wingdings" panose="05000000000000000000" pitchFamily="2" charset="2"/>
              <a:buChar char="§"/>
              <a:tabLst>
                <a:tab pos="515938" algn="l"/>
              </a:tabLst>
            </a:pPr>
            <a:r>
              <a:rPr lang="en-US" sz="2000" dirty="0"/>
              <a:t>Assessing the member's level of pain</a:t>
            </a:r>
          </a:p>
        </p:txBody>
      </p:sp>
    </p:spTree>
    <p:extLst>
      <p:ext uri="{BB962C8B-B14F-4D97-AF65-F5344CB8AC3E}">
        <p14:creationId xmlns:p14="http://schemas.microsoft.com/office/powerpoint/2010/main" val="1075072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3"/>
            <a:ext cx="10463089" cy="596824"/>
          </a:xfrm>
        </p:spPr>
        <p:txBody>
          <a:bodyPr/>
          <a:lstStyle/>
          <a:p>
            <a:r>
              <a:rPr lang="en-US" sz="4000" dirty="0"/>
              <a:t>D-SNP training objectives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4850005"/>
          </a:xfrm>
        </p:spPr>
        <p:txBody>
          <a:bodyPr>
            <a:noAutofit/>
          </a:bodyPr>
          <a:lstStyle/>
          <a:p>
            <a:pPr>
              <a:spcBef>
                <a:spcPts val="0"/>
              </a:spcBef>
              <a:buClr>
                <a:schemeClr val="accent1"/>
              </a:buClr>
              <a:buSzPct val="110000"/>
            </a:pPr>
            <a:r>
              <a:rPr lang="en-US" sz="1600" dirty="0"/>
              <a:t>101 Overview of Medicare Advantage Prescription Drug (MAPD) </a:t>
            </a:r>
          </a:p>
          <a:p>
            <a:pPr>
              <a:spcBef>
                <a:spcPts val="0"/>
              </a:spcBef>
              <a:buClr>
                <a:schemeClr val="accent1"/>
              </a:buClr>
              <a:buSzPct val="110000"/>
            </a:pPr>
            <a:r>
              <a:rPr lang="en-US" sz="1600" dirty="0"/>
              <a:t>Types of models for MAPD Special Needs Plans (SNP)</a:t>
            </a:r>
          </a:p>
          <a:p>
            <a:pPr>
              <a:spcBef>
                <a:spcPts val="0"/>
              </a:spcBef>
              <a:buClr>
                <a:schemeClr val="accent1"/>
              </a:buClr>
              <a:buSzPct val="110000"/>
            </a:pPr>
            <a:r>
              <a:rPr lang="en-US" sz="1600" dirty="0"/>
              <a:t>D-SNP eligibility</a:t>
            </a:r>
          </a:p>
          <a:p>
            <a:pPr>
              <a:spcBef>
                <a:spcPts val="0"/>
              </a:spcBef>
              <a:buClr>
                <a:schemeClr val="accent1"/>
              </a:buClr>
              <a:buSzPct val="110000"/>
            </a:pPr>
            <a:r>
              <a:rPr lang="en-US" sz="1600" dirty="0"/>
              <a:t>Identify the elements for success </a:t>
            </a:r>
          </a:p>
          <a:p>
            <a:pPr>
              <a:spcBef>
                <a:spcPts val="0"/>
              </a:spcBef>
              <a:buClr>
                <a:schemeClr val="accent1"/>
              </a:buClr>
              <a:buSzPct val="110000"/>
            </a:pPr>
            <a:r>
              <a:rPr lang="en-US" sz="1600" dirty="0"/>
              <a:t>Describe the provider’s roles and responsibilities and key components of the Model of Care </a:t>
            </a:r>
          </a:p>
          <a:p>
            <a:pPr marL="571500" indent="-285750">
              <a:spcBef>
                <a:spcPts val="0"/>
              </a:spcBef>
              <a:buClr>
                <a:schemeClr val="tx1"/>
              </a:buClr>
              <a:buSzPct val="100000"/>
              <a:buFont typeface="Wingdings" panose="05000000000000000000" pitchFamily="2" charset="2"/>
              <a:buChar char="§"/>
            </a:pPr>
            <a:r>
              <a:rPr lang="en-US" sz="1600" dirty="0"/>
              <a:t>Population description of the SNP</a:t>
            </a:r>
          </a:p>
          <a:p>
            <a:pPr marL="571500" indent="-285750">
              <a:spcBef>
                <a:spcPts val="0"/>
              </a:spcBef>
              <a:buClr>
                <a:schemeClr val="tx1"/>
              </a:buClr>
              <a:buSzPct val="100000"/>
              <a:buFont typeface="Wingdings" panose="05000000000000000000" pitchFamily="2" charset="2"/>
              <a:buChar char="§"/>
            </a:pPr>
            <a:r>
              <a:rPr lang="en-US" sz="1600" dirty="0"/>
              <a:t>Care coordination roles and responsibilities</a:t>
            </a:r>
          </a:p>
          <a:p>
            <a:pPr marL="968375" indent="-285750">
              <a:spcBef>
                <a:spcPts val="0"/>
              </a:spcBef>
              <a:buClr>
                <a:schemeClr val="tx1"/>
              </a:buClr>
              <a:buSzPct val="80000"/>
              <a:buFont typeface="Courier New" panose="02070309020205020404" pitchFamily="49" charset="0"/>
              <a:buChar char="o"/>
            </a:pPr>
            <a:r>
              <a:rPr lang="en-US" sz="1600" dirty="0"/>
              <a:t>Health Risk Assessments (HRA)</a:t>
            </a:r>
          </a:p>
          <a:p>
            <a:pPr marL="968375" indent="-285750">
              <a:spcBef>
                <a:spcPts val="0"/>
              </a:spcBef>
              <a:buClr>
                <a:schemeClr val="tx1"/>
              </a:buClr>
              <a:buSzPct val="80000"/>
              <a:buFont typeface="Courier New" panose="02070309020205020404" pitchFamily="49" charset="0"/>
              <a:buChar char="o"/>
            </a:pPr>
            <a:r>
              <a:rPr lang="en-US" sz="1600" dirty="0"/>
              <a:t>Face-to-face encounters</a:t>
            </a:r>
          </a:p>
          <a:p>
            <a:pPr marL="968375" indent="-285750">
              <a:spcBef>
                <a:spcPts val="0"/>
              </a:spcBef>
              <a:buClr>
                <a:schemeClr val="tx1"/>
              </a:buClr>
              <a:buSzPct val="80000"/>
              <a:buFont typeface="Courier New" panose="02070309020205020404" pitchFamily="49" charset="0"/>
              <a:buChar char="o"/>
            </a:pPr>
            <a:r>
              <a:rPr lang="en-US" sz="1600" dirty="0"/>
              <a:t>Individualized Care Plan (ICP)</a:t>
            </a:r>
          </a:p>
          <a:p>
            <a:pPr marL="968375" indent="-285750">
              <a:spcBef>
                <a:spcPts val="0"/>
              </a:spcBef>
              <a:buClr>
                <a:schemeClr val="tx1"/>
              </a:buClr>
              <a:buSzPct val="80000"/>
              <a:buFont typeface="Courier New" panose="02070309020205020404" pitchFamily="49" charset="0"/>
              <a:buChar char="o"/>
            </a:pPr>
            <a:r>
              <a:rPr lang="en-US" sz="1600" dirty="0"/>
              <a:t>Interdisciplinary Care Team (ICT)</a:t>
            </a:r>
          </a:p>
          <a:p>
            <a:pPr marL="968375" indent="-285750">
              <a:spcBef>
                <a:spcPts val="0"/>
              </a:spcBef>
              <a:buClr>
                <a:schemeClr val="tx1"/>
              </a:buClr>
              <a:buSzPct val="80000"/>
              <a:buFont typeface="Courier New" panose="02070309020205020404" pitchFamily="49" charset="0"/>
              <a:buChar char="o"/>
            </a:pPr>
            <a:r>
              <a:rPr lang="en-US" sz="1600" dirty="0"/>
              <a:t>Transitions of Care (TOC)</a:t>
            </a:r>
          </a:p>
          <a:p>
            <a:pPr marL="571500" indent="-285750">
              <a:spcBef>
                <a:spcPts val="0"/>
              </a:spcBef>
              <a:buClr>
                <a:schemeClr val="tx1"/>
              </a:buClr>
              <a:buSzPct val="100000"/>
              <a:buFont typeface="Wingdings" panose="05000000000000000000" pitchFamily="2" charset="2"/>
              <a:buChar char="§"/>
            </a:pPr>
            <a:r>
              <a:rPr lang="en-US" sz="1600" dirty="0"/>
              <a:t>Quality measurement and performance improvement</a:t>
            </a:r>
          </a:p>
          <a:p>
            <a:pPr>
              <a:spcBef>
                <a:spcPts val="0"/>
              </a:spcBef>
            </a:pPr>
            <a:endParaRPr lang="en-US" dirty="0"/>
          </a:p>
        </p:txBody>
      </p:sp>
    </p:spTree>
    <p:extLst>
      <p:ext uri="{BB962C8B-B14F-4D97-AF65-F5344CB8AC3E}">
        <p14:creationId xmlns:p14="http://schemas.microsoft.com/office/powerpoint/2010/main" val="198489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2"/>
            <a:ext cx="10490264" cy="596825"/>
          </a:xfrm>
        </p:spPr>
        <p:txBody>
          <a:bodyPr/>
          <a:lstStyle/>
          <a:p>
            <a:r>
              <a:rPr lang="en-US" sz="3200" dirty="0"/>
              <a:t>Coding face-to-face encounters with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05353"/>
            <a:ext cx="10676160" cy="4771293"/>
          </a:xfrm>
        </p:spPr>
        <p:txBody>
          <a:bodyPr>
            <a:noAutofit/>
          </a:bodyPr>
          <a:lstStyle/>
          <a:p>
            <a:pPr marL="231775" indent="-231775">
              <a:lnSpc>
                <a:spcPct val="100000"/>
              </a:lnSpc>
              <a:buClr>
                <a:schemeClr val="accent1"/>
              </a:buClr>
              <a:buSzPct val="110000"/>
            </a:pPr>
            <a:r>
              <a:rPr lang="en-US" sz="2000" dirty="0"/>
              <a:t>For face-to-face encounters, please code the visit and make it available to Quartz</a:t>
            </a:r>
          </a:p>
          <a:p>
            <a:pPr marL="231775" indent="-231775">
              <a:lnSpc>
                <a:spcPct val="100000"/>
              </a:lnSpc>
              <a:buClr>
                <a:schemeClr val="accent1"/>
              </a:buClr>
              <a:buSzPct val="110000"/>
            </a:pPr>
            <a:r>
              <a:rPr lang="en-US" sz="2000" dirty="0"/>
              <a:t>Quartz will develop claims/encounter monthly reporting that may include data collection as evidence of qualifying face-to-face encounters using billing codes such as:</a:t>
            </a:r>
          </a:p>
          <a:p>
            <a:pPr marL="682625" indent="-342900">
              <a:lnSpc>
                <a:spcPct val="100000"/>
              </a:lnSpc>
              <a:buClr>
                <a:schemeClr val="tx1"/>
              </a:buClr>
              <a:buSzPct val="100000"/>
              <a:buFont typeface="Wingdings" panose="05000000000000000000" pitchFamily="2" charset="2"/>
              <a:buChar char="§"/>
            </a:pPr>
            <a:r>
              <a:rPr lang="en-US" sz="2000" dirty="0"/>
              <a:t>PCP or Specialist telehealth, office, or other outpatient services billed</a:t>
            </a:r>
          </a:p>
          <a:p>
            <a:pPr marL="976313" indent="-342900">
              <a:lnSpc>
                <a:spcPct val="100000"/>
              </a:lnSpc>
              <a:buClr>
                <a:schemeClr val="tx1"/>
              </a:buClr>
              <a:buSzPct val="80000"/>
              <a:buFont typeface="Courier New" panose="02070309020205020404" pitchFamily="49" charset="0"/>
              <a:buChar char="o"/>
              <a:tabLst>
                <a:tab pos="692150" algn="l"/>
              </a:tabLst>
            </a:pPr>
            <a:r>
              <a:rPr lang="en-US" sz="2000" dirty="0"/>
              <a:t>CPT codes: 99201-99205, 99211-99215, 99241-99245</a:t>
            </a:r>
          </a:p>
          <a:p>
            <a:pPr marL="976313" indent="-342900">
              <a:lnSpc>
                <a:spcPct val="100000"/>
              </a:lnSpc>
              <a:buClr>
                <a:schemeClr val="tx1"/>
              </a:buClr>
              <a:buSzPct val="80000"/>
              <a:buFont typeface="Courier New" panose="02070309020205020404" pitchFamily="49" charset="0"/>
              <a:buChar char="o"/>
              <a:tabLst>
                <a:tab pos="692150" algn="l"/>
              </a:tabLst>
            </a:pPr>
            <a:r>
              <a:rPr lang="en-US" sz="2000" dirty="0"/>
              <a:t>UB Revenue: 051x, 0520-0523, 0526-0529, 0982, 0983</a:t>
            </a:r>
          </a:p>
          <a:p>
            <a:pPr marL="682625" indent="-342900">
              <a:lnSpc>
                <a:spcPct val="100000"/>
              </a:lnSpc>
              <a:buClr>
                <a:schemeClr val="tx1"/>
              </a:buClr>
              <a:buSzPct val="100000"/>
              <a:buFont typeface="Wingdings" panose="05000000000000000000" pitchFamily="2" charset="2"/>
              <a:buChar char="§"/>
            </a:pPr>
            <a:r>
              <a:rPr lang="en-US" sz="2000" dirty="0"/>
              <a:t>Preventive medicine</a:t>
            </a:r>
          </a:p>
          <a:p>
            <a:pPr marL="976312" indent="-342900">
              <a:lnSpc>
                <a:spcPct val="100000"/>
              </a:lnSpc>
              <a:buClr>
                <a:schemeClr val="tx1"/>
              </a:buClr>
              <a:buSzPct val="80000"/>
              <a:buFont typeface="Courier New" panose="02070309020205020404" pitchFamily="49" charset="0"/>
              <a:buChar char="o"/>
              <a:tabLst>
                <a:tab pos="855663" algn="l"/>
              </a:tabLst>
            </a:pPr>
            <a:r>
              <a:rPr lang="en-US" sz="2000" dirty="0"/>
              <a:t>CPT codes: 99385-99387, 99395-99397, 99401-99404, 99411, 99412, 99420, 99429</a:t>
            </a:r>
          </a:p>
          <a:p>
            <a:pPr marL="976312" indent="-342900">
              <a:lnSpc>
                <a:spcPct val="100000"/>
              </a:lnSpc>
              <a:buClr>
                <a:schemeClr val="tx1"/>
              </a:buClr>
              <a:buSzPct val="80000"/>
              <a:buFont typeface="Courier New" panose="02070309020205020404" pitchFamily="49" charset="0"/>
              <a:buChar char="o"/>
            </a:pPr>
            <a:r>
              <a:rPr lang="en-US" sz="2000" dirty="0"/>
              <a:t>HCPCS codes: G0344, G0402, G0438, G0439</a:t>
            </a:r>
          </a:p>
          <a:p>
            <a:pPr marL="682625" indent="-342900">
              <a:lnSpc>
                <a:spcPct val="100000"/>
              </a:lnSpc>
              <a:buClr>
                <a:schemeClr val="tx1"/>
              </a:buClr>
              <a:buSzPct val="100000"/>
              <a:buFont typeface="Wingdings" panose="05000000000000000000" pitchFamily="2" charset="2"/>
              <a:buChar char="§"/>
            </a:pPr>
            <a:r>
              <a:rPr lang="en-US" sz="2000" dirty="0"/>
              <a:t>General medical examination</a:t>
            </a:r>
          </a:p>
          <a:p>
            <a:pPr marL="976312" indent="-342900">
              <a:lnSpc>
                <a:spcPct val="100000"/>
              </a:lnSpc>
              <a:buClr>
                <a:schemeClr val="tx1"/>
              </a:buClr>
              <a:buSzPct val="80000"/>
              <a:buFont typeface="Courier New" panose="02070309020205020404" pitchFamily="49" charset="0"/>
              <a:buChar char="o"/>
            </a:pPr>
            <a:r>
              <a:rPr lang="en-US" sz="2000" dirty="0"/>
              <a:t>ICD codes: V70.0, V70.3, V70.5, V70.6, V70.8, V70.9</a:t>
            </a:r>
          </a:p>
        </p:txBody>
      </p:sp>
    </p:spTree>
    <p:extLst>
      <p:ext uri="{BB962C8B-B14F-4D97-AF65-F5344CB8AC3E}">
        <p14:creationId xmlns:p14="http://schemas.microsoft.com/office/powerpoint/2010/main" val="3547736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on the phone&#10;&#10;Description automatically generated with medium confidence">
            <a:extLst>
              <a:ext uri="{FF2B5EF4-FFF2-40B4-BE49-F238E27FC236}">
                <a16:creationId xmlns:a16="http://schemas.microsoft.com/office/drawing/2014/main" id="{5DFA4811-D1E0-4D69-B14A-73749DD31B4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26073" t="-1" r="22686" b="-266"/>
          <a:stretch/>
        </p:blipFill>
        <p:spPr>
          <a:xfrm flipH="1">
            <a:off x="73152" y="1419127"/>
            <a:ext cx="4114800" cy="5394960"/>
          </a:xfrm>
        </p:spPr>
      </p:pic>
      <p:sp>
        <p:nvSpPr>
          <p:cNvPr id="4" name="Title 3">
            <a:extLst>
              <a:ext uri="{FF2B5EF4-FFF2-40B4-BE49-F238E27FC236}">
                <a16:creationId xmlns:a16="http://schemas.microsoft.com/office/drawing/2014/main" id="{78E766BD-11AD-494F-96AD-FBC20771CB04}"/>
              </a:ext>
            </a:extLst>
          </p:cNvPr>
          <p:cNvSpPr>
            <a:spLocks noGrp="1"/>
          </p:cNvSpPr>
          <p:nvPr>
            <p:ph type="title"/>
          </p:nvPr>
        </p:nvSpPr>
        <p:spPr>
          <a:xfrm>
            <a:off x="5626639" y="1570892"/>
            <a:ext cx="5464508" cy="1890538"/>
          </a:xfrm>
        </p:spPr>
        <p:txBody>
          <a:bodyPr/>
          <a:lstStyle/>
          <a:p>
            <a:r>
              <a:rPr lang="en-US" dirty="0"/>
              <a:t>Individualized Care Plan (ICP)</a:t>
            </a:r>
          </a:p>
        </p:txBody>
      </p:sp>
      <p:sp>
        <p:nvSpPr>
          <p:cNvPr id="5" name="Text Placeholder 4">
            <a:extLst>
              <a:ext uri="{FF2B5EF4-FFF2-40B4-BE49-F238E27FC236}">
                <a16:creationId xmlns:a16="http://schemas.microsoft.com/office/drawing/2014/main" id="{36614EAD-92C1-41A7-B091-8A3C75B0FCE0}"/>
              </a:ext>
            </a:extLst>
          </p:cNvPr>
          <p:cNvSpPr>
            <a:spLocks noGrp="1"/>
          </p:cNvSpPr>
          <p:nvPr>
            <p:ph type="body" sz="quarter" idx="14"/>
          </p:nvPr>
        </p:nvSpPr>
        <p:spPr>
          <a:xfrm>
            <a:off x="5630064" y="3751385"/>
            <a:ext cx="5464508" cy="2608823"/>
          </a:xfrm>
        </p:spPr>
        <p:txBody>
          <a:bodyPr>
            <a:noAutofit/>
          </a:bodyPr>
          <a:lstStyle/>
          <a:p>
            <a:pPr marL="231775" indent="-231775">
              <a:buClr>
                <a:schemeClr val="accent1"/>
              </a:buClr>
              <a:buSzPct val="110000"/>
              <a:buFont typeface="Arial" panose="020B0604020202020204" pitchFamily="34" charset="0"/>
              <a:buChar char="•"/>
            </a:pPr>
            <a:r>
              <a:rPr lang="en-US" sz="1600" dirty="0"/>
              <a:t>Regulations at 42 CFR §422.101(f)(ii); 42 CFR §422.152(g)(2)(iv) stipulate that all SNPs </a:t>
            </a:r>
            <a:r>
              <a:rPr lang="en-US" sz="1600" b="1" dirty="0"/>
              <a:t>must develop and implement an ICP for each individual enrolled in the SNP</a:t>
            </a:r>
            <a:r>
              <a:rPr lang="en-US" sz="1600" dirty="0"/>
              <a:t> </a:t>
            </a:r>
          </a:p>
          <a:p>
            <a:pPr marL="231775" indent="-231775">
              <a:buClr>
                <a:schemeClr val="accent1"/>
              </a:buClr>
              <a:buSzPct val="110000"/>
              <a:buFont typeface="Arial" panose="020B0604020202020204" pitchFamily="34" charset="0"/>
              <a:buChar char="•"/>
            </a:pPr>
            <a:r>
              <a:rPr lang="en-US" sz="1600" dirty="0"/>
              <a:t>The </a:t>
            </a:r>
            <a:r>
              <a:rPr lang="en-US" sz="1600" b="1" dirty="0"/>
              <a:t>HRA outcome, stratification, and/or plan data </a:t>
            </a:r>
            <a:r>
              <a:rPr lang="en-US" sz="1600" dirty="0"/>
              <a:t>is used to develop an ICP </a:t>
            </a:r>
            <a:r>
              <a:rPr lang="en-US" sz="1600" i="1" dirty="0"/>
              <a:t>regardless</a:t>
            </a:r>
            <a:r>
              <a:rPr lang="en-US" sz="1600" dirty="0"/>
              <a:t> of unable to reach a member or unwilling to participate</a:t>
            </a:r>
          </a:p>
          <a:p>
            <a:endParaRPr lang="en-US" dirty="0"/>
          </a:p>
        </p:txBody>
      </p:sp>
    </p:spTree>
    <p:extLst>
      <p:ext uri="{BB962C8B-B14F-4D97-AF65-F5344CB8AC3E}">
        <p14:creationId xmlns:p14="http://schemas.microsoft.com/office/powerpoint/2010/main" val="118567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984738" y="808892"/>
            <a:ext cx="6013939" cy="996461"/>
          </a:xfrm>
        </p:spPr>
        <p:txBody>
          <a:bodyPr/>
          <a:lstStyle/>
          <a:p>
            <a:r>
              <a:rPr lang="en-US" sz="3200" dirty="0"/>
              <a:t>Essential components Quartz will include in the ICP</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984737" y="2004648"/>
            <a:ext cx="6471141" cy="4794738"/>
          </a:xfrm>
        </p:spPr>
        <p:txBody>
          <a:bodyPr>
            <a:noAutofit/>
          </a:bodyPr>
          <a:lstStyle/>
          <a:p>
            <a:pPr marL="231775" indent="-231775">
              <a:lnSpc>
                <a:spcPct val="100000"/>
              </a:lnSpc>
              <a:buClr>
                <a:schemeClr val="accent1"/>
              </a:buClr>
              <a:buSzPct val="110000"/>
            </a:pPr>
            <a:r>
              <a:rPr lang="en-US" sz="1600" dirty="0"/>
              <a:t>Outcome data from the HRA and plan to identify problems </a:t>
            </a:r>
            <a:br>
              <a:rPr lang="en-US" sz="1600" dirty="0"/>
            </a:br>
            <a:r>
              <a:rPr lang="en-US" sz="1600" dirty="0"/>
              <a:t>to improve or maintain</a:t>
            </a:r>
          </a:p>
          <a:p>
            <a:pPr marL="231775" indent="-231775">
              <a:lnSpc>
                <a:spcPct val="100000"/>
              </a:lnSpc>
              <a:buClr>
                <a:schemeClr val="accent1"/>
              </a:buClr>
              <a:buSzPct val="110000"/>
            </a:pPr>
            <a:r>
              <a:rPr lang="en-US" sz="1600" dirty="0"/>
              <a:t>Interventions associated with the problems to execute</a:t>
            </a:r>
          </a:p>
          <a:p>
            <a:pPr marL="231775" indent="-231775">
              <a:lnSpc>
                <a:spcPct val="100000"/>
              </a:lnSpc>
              <a:buClr>
                <a:schemeClr val="accent1"/>
              </a:buClr>
              <a:buSzPct val="110000"/>
            </a:pPr>
            <a:r>
              <a:rPr lang="en-US" sz="1600" dirty="0"/>
              <a:t>Goals and personal preferences</a:t>
            </a:r>
          </a:p>
          <a:p>
            <a:pPr marL="627063" indent="-285750">
              <a:lnSpc>
                <a:spcPct val="100000"/>
              </a:lnSpc>
              <a:buClr>
                <a:schemeClr val="tx1"/>
              </a:buClr>
              <a:buSzPct val="100000"/>
              <a:buFont typeface="Wingdings" panose="05000000000000000000" pitchFamily="2" charset="2"/>
              <a:buChar char="§"/>
            </a:pPr>
            <a:r>
              <a:rPr lang="en-US" sz="1600" dirty="0"/>
              <a:t>SMART Goals </a:t>
            </a:r>
          </a:p>
          <a:p>
            <a:pPr marL="231775" indent="-231775">
              <a:lnSpc>
                <a:spcPct val="100000"/>
              </a:lnSpc>
              <a:buClr>
                <a:schemeClr val="accent1"/>
              </a:buClr>
              <a:buSzPct val="110000"/>
            </a:pPr>
            <a:r>
              <a:rPr lang="en-US" sz="1600" dirty="0"/>
              <a:t>The ICP is documented and updated in the care management system and is available for the provider network, beneficiary, and caregiver(s) to review</a:t>
            </a:r>
          </a:p>
          <a:p>
            <a:pPr marL="231775" indent="-231775">
              <a:lnSpc>
                <a:spcPct val="100000"/>
              </a:lnSpc>
              <a:buClr>
                <a:schemeClr val="accent1"/>
              </a:buClr>
              <a:buSzPct val="110000"/>
            </a:pPr>
            <a:r>
              <a:rPr lang="en-US" sz="1600" dirty="0"/>
              <a:t>Barriers</a:t>
            </a:r>
          </a:p>
          <a:p>
            <a:pPr marL="231775" indent="-231775">
              <a:lnSpc>
                <a:spcPct val="100000"/>
              </a:lnSpc>
              <a:buClr>
                <a:schemeClr val="accent1"/>
              </a:buClr>
              <a:buSzPct val="110000"/>
            </a:pPr>
            <a:r>
              <a:rPr lang="en-US" sz="1600" dirty="0"/>
              <a:t>Description of services specifically tailored to the beneficiary’s medical, psychosocial, functional, and </a:t>
            </a:r>
            <a:br>
              <a:rPr lang="en-US" sz="1600" dirty="0"/>
            </a:br>
            <a:r>
              <a:rPr lang="en-US" sz="1600" dirty="0"/>
              <a:t>cognitive needs</a:t>
            </a:r>
          </a:p>
          <a:p>
            <a:pPr marL="231775" indent="-231775">
              <a:lnSpc>
                <a:spcPct val="100000"/>
              </a:lnSpc>
              <a:buClr>
                <a:schemeClr val="accent1"/>
              </a:buClr>
              <a:buSzPct val="110000"/>
            </a:pPr>
            <a:r>
              <a:rPr lang="en-US" sz="1600" dirty="0"/>
              <a:t>The ICP is shared with ICT. You are encouraged to provide feedback to the Quartz team regarding the ICP, if applicable</a:t>
            </a:r>
          </a:p>
          <a:p>
            <a:pPr marL="231775" indent="-231775">
              <a:lnSpc>
                <a:spcPct val="100000"/>
              </a:lnSpc>
              <a:buClr>
                <a:schemeClr val="accent1"/>
              </a:buClr>
              <a:buSzPct val="110000"/>
            </a:pPr>
            <a:r>
              <a:rPr lang="en-US" sz="1600" dirty="0"/>
              <a:t>Communicate updates to the ICP when a change in health status occurs</a:t>
            </a:r>
          </a:p>
        </p:txBody>
      </p:sp>
      <p:sp>
        <p:nvSpPr>
          <p:cNvPr id="7" name="Text Placeholder 6">
            <a:extLst>
              <a:ext uri="{FF2B5EF4-FFF2-40B4-BE49-F238E27FC236}">
                <a16:creationId xmlns:a16="http://schemas.microsoft.com/office/drawing/2014/main" id="{6C22CF69-2B78-471A-AB5F-27EB4E4C1AB2}"/>
              </a:ext>
            </a:extLst>
          </p:cNvPr>
          <p:cNvSpPr txBox="1">
            <a:spLocks/>
          </p:cNvSpPr>
          <p:nvPr/>
        </p:nvSpPr>
        <p:spPr>
          <a:xfrm>
            <a:off x="7620000" y="1577713"/>
            <a:ext cx="3974123" cy="4272102"/>
          </a:xfrm>
          <a:prstGeom prst="rect">
            <a:avLst/>
          </a:prstGeom>
          <a:solidFill>
            <a:schemeClr val="accent3"/>
          </a:solidFill>
        </p:spPr>
        <p:txBody>
          <a:bodyPr lIns="914400" tIns="182880" rIns="182880" bIns="18288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600" dirty="0"/>
              <a:t>Specific (direct, detailed, and meaningful) </a:t>
            </a:r>
          </a:p>
          <a:p>
            <a:pPr>
              <a:lnSpc>
                <a:spcPct val="100000"/>
              </a:lnSpc>
              <a:spcBef>
                <a:spcPts val="0"/>
              </a:spcBef>
              <a:spcAft>
                <a:spcPts val="1200"/>
              </a:spcAft>
            </a:pPr>
            <a:r>
              <a:rPr lang="en-US" sz="1600" dirty="0"/>
              <a:t>Measurable (quantifiable to track progress or success) </a:t>
            </a:r>
          </a:p>
          <a:p>
            <a:pPr>
              <a:lnSpc>
                <a:spcPct val="100000"/>
              </a:lnSpc>
              <a:spcBef>
                <a:spcPts val="0"/>
              </a:spcBef>
              <a:spcAft>
                <a:spcPts val="1200"/>
              </a:spcAft>
            </a:pPr>
            <a:r>
              <a:rPr lang="en-US" sz="1600" dirty="0"/>
              <a:t>Attainable/Achievable (realistic, includes member preferences) </a:t>
            </a:r>
          </a:p>
          <a:p>
            <a:pPr>
              <a:lnSpc>
                <a:spcPct val="100000"/>
              </a:lnSpc>
              <a:spcBef>
                <a:spcPts val="0"/>
              </a:spcBef>
              <a:spcAft>
                <a:spcPts val="1200"/>
              </a:spcAft>
            </a:pPr>
            <a:r>
              <a:rPr lang="en-US" sz="1600" dirty="0"/>
              <a:t>Relevant (aligns with the member and/or ICT's goals) </a:t>
            </a:r>
          </a:p>
          <a:p>
            <a:pPr>
              <a:lnSpc>
                <a:spcPct val="100000"/>
              </a:lnSpc>
              <a:spcBef>
                <a:spcPts val="0"/>
              </a:spcBef>
              <a:spcAft>
                <a:spcPts val="1200"/>
              </a:spcAft>
            </a:pPr>
            <a:r>
              <a:rPr lang="en-US" sz="1600" dirty="0"/>
              <a:t>Time-bound (time-based, time limited, time/cost limited, timely, time-sensitive)</a:t>
            </a:r>
          </a:p>
        </p:txBody>
      </p:sp>
      <p:sp>
        <p:nvSpPr>
          <p:cNvPr id="8" name="TextBox 7">
            <a:extLst>
              <a:ext uri="{FF2B5EF4-FFF2-40B4-BE49-F238E27FC236}">
                <a16:creationId xmlns:a16="http://schemas.microsoft.com/office/drawing/2014/main" id="{AC629E2A-E494-4F23-BEDE-E52DF70FED5B}"/>
              </a:ext>
            </a:extLst>
          </p:cNvPr>
          <p:cNvSpPr txBox="1"/>
          <p:nvPr/>
        </p:nvSpPr>
        <p:spPr>
          <a:xfrm>
            <a:off x="7620000" y="1139923"/>
            <a:ext cx="4138245" cy="437790"/>
          </a:xfrm>
          <a:prstGeom prst="rect">
            <a:avLst/>
          </a:prstGeom>
          <a:noFill/>
        </p:spPr>
        <p:txBody>
          <a:bodyPr wrap="square" lIns="0" tIns="0" rIns="0" bIns="0" rtlCol="0">
            <a:noAutofit/>
          </a:bodyPr>
          <a:lstStyle/>
          <a:p>
            <a:pPr algn="ctr"/>
            <a:r>
              <a:rPr lang="en-US" b="1" spc="300" dirty="0">
                <a:solidFill>
                  <a:schemeClr val="accent5"/>
                </a:solidFill>
                <a:latin typeface="Poppins" panose="00000500000000000000" pitchFamily="2" charset="0"/>
                <a:cs typeface="Poppins" panose="00000500000000000000" pitchFamily="2" charset="0"/>
              </a:rPr>
              <a:t>SMART </a:t>
            </a:r>
            <a:r>
              <a:rPr lang="en-US" b="1" dirty="0">
                <a:solidFill>
                  <a:schemeClr val="accent5"/>
                </a:solidFill>
                <a:latin typeface="Poppins" panose="00000500000000000000" pitchFamily="2" charset="0"/>
                <a:cs typeface="Poppins" panose="00000500000000000000" pitchFamily="2" charset="0"/>
              </a:rPr>
              <a:t>Goals</a:t>
            </a:r>
          </a:p>
        </p:txBody>
      </p:sp>
      <p:sp>
        <p:nvSpPr>
          <p:cNvPr id="4" name="TextBox 3">
            <a:extLst>
              <a:ext uri="{FF2B5EF4-FFF2-40B4-BE49-F238E27FC236}">
                <a16:creationId xmlns:a16="http://schemas.microsoft.com/office/drawing/2014/main" id="{EBB090B6-B83F-4996-8FD5-40965C8A366A}"/>
              </a:ext>
            </a:extLst>
          </p:cNvPr>
          <p:cNvSpPr txBox="1"/>
          <p:nvPr/>
        </p:nvSpPr>
        <p:spPr>
          <a:xfrm>
            <a:off x="7936523" y="1746561"/>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S</a:t>
            </a:r>
          </a:p>
        </p:txBody>
      </p:sp>
      <p:sp>
        <p:nvSpPr>
          <p:cNvPr id="10" name="TextBox 9">
            <a:extLst>
              <a:ext uri="{FF2B5EF4-FFF2-40B4-BE49-F238E27FC236}">
                <a16:creationId xmlns:a16="http://schemas.microsoft.com/office/drawing/2014/main" id="{387ECA13-59CD-454C-83A4-7BE861BD5E68}"/>
              </a:ext>
            </a:extLst>
          </p:cNvPr>
          <p:cNvSpPr txBox="1"/>
          <p:nvPr/>
        </p:nvSpPr>
        <p:spPr>
          <a:xfrm>
            <a:off x="7936522" y="2412030"/>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M</a:t>
            </a:r>
          </a:p>
        </p:txBody>
      </p:sp>
      <p:sp>
        <p:nvSpPr>
          <p:cNvPr id="11" name="TextBox 10">
            <a:extLst>
              <a:ext uri="{FF2B5EF4-FFF2-40B4-BE49-F238E27FC236}">
                <a16:creationId xmlns:a16="http://schemas.microsoft.com/office/drawing/2014/main" id="{ADF8E8CA-DC59-4C3E-8A94-8E45BE1B1BDD}"/>
              </a:ext>
            </a:extLst>
          </p:cNvPr>
          <p:cNvSpPr txBox="1"/>
          <p:nvPr/>
        </p:nvSpPr>
        <p:spPr>
          <a:xfrm>
            <a:off x="7936521" y="3130484"/>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A</a:t>
            </a:r>
          </a:p>
        </p:txBody>
      </p:sp>
      <p:sp>
        <p:nvSpPr>
          <p:cNvPr id="12" name="TextBox 11">
            <a:extLst>
              <a:ext uri="{FF2B5EF4-FFF2-40B4-BE49-F238E27FC236}">
                <a16:creationId xmlns:a16="http://schemas.microsoft.com/office/drawing/2014/main" id="{740ED670-083F-4BA2-823B-19B91C0DC5A0}"/>
              </a:ext>
            </a:extLst>
          </p:cNvPr>
          <p:cNvSpPr txBox="1"/>
          <p:nvPr/>
        </p:nvSpPr>
        <p:spPr>
          <a:xfrm>
            <a:off x="7936520" y="3899513"/>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R</a:t>
            </a:r>
          </a:p>
        </p:txBody>
      </p:sp>
      <p:sp>
        <p:nvSpPr>
          <p:cNvPr id="13" name="TextBox 12">
            <a:extLst>
              <a:ext uri="{FF2B5EF4-FFF2-40B4-BE49-F238E27FC236}">
                <a16:creationId xmlns:a16="http://schemas.microsoft.com/office/drawing/2014/main" id="{4DAF21A9-1272-451D-BBFD-C52272CB9F3E}"/>
              </a:ext>
            </a:extLst>
          </p:cNvPr>
          <p:cNvSpPr txBox="1"/>
          <p:nvPr/>
        </p:nvSpPr>
        <p:spPr>
          <a:xfrm>
            <a:off x="7936520" y="4618358"/>
            <a:ext cx="363415" cy="584775"/>
          </a:xfrm>
          <a:prstGeom prst="rect">
            <a:avLst/>
          </a:prstGeom>
          <a:noFill/>
        </p:spPr>
        <p:txBody>
          <a:bodyPr wrap="square" rtlCol="0">
            <a:spAutoFit/>
          </a:bodyPr>
          <a:lstStyle/>
          <a:p>
            <a:pPr algn="ctr"/>
            <a:r>
              <a:rPr lang="en-US" sz="3200" b="1" dirty="0">
                <a:latin typeface="Poppins" panose="00000500000000000000" pitchFamily="2" charset="0"/>
                <a:cs typeface="Poppins" panose="00000500000000000000" pitchFamily="2" charset="0"/>
              </a:rPr>
              <a:t>T</a:t>
            </a:r>
          </a:p>
        </p:txBody>
      </p:sp>
    </p:spTree>
    <p:extLst>
      <p:ext uri="{BB962C8B-B14F-4D97-AF65-F5344CB8AC3E}">
        <p14:creationId xmlns:p14="http://schemas.microsoft.com/office/powerpoint/2010/main" val="19141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2"/>
            <a:ext cx="7958079" cy="1229871"/>
          </a:xfrm>
        </p:spPr>
        <p:txBody>
          <a:bodyPr/>
          <a:lstStyle/>
          <a:p>
            <a:r>
              <a:rPr lang="en-US" sz="3600" dirty="0"/>
              <a:t>Provider participation with </a:t>
            </a:r>
            <a:br>
              <a:rPr lang="en-US" sz="3600" dirty="0"/>
            </a:br>
            <a:r>
              <a:rPr lang="en-US" sz="3600" dirty="0"/>
              <a:t>Interdisciplinary Care Team (ICT)</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2297723"/>
            <a:ext cx="9468468" cy="4278923"/>
          </a:xfrm>
        </p:spPr>
        <p:txBody>
          <a:bodyPr>
            <a:noAutofit/>
          </a:bodyPr>
          <a:lstStyle/>
          <a:p>
            <a:pPr marL="231775" indent="-231775">
              <a:lnSpc>
                <a:spcPct val="100000"/>
              </a:lnSpc>
              <a:buClr>
                <a:schemeClr val="accent1"/>
              </a:buClr>
              <a:buSzPct val="110000"/>
            </a:pPr>
            <a:r>
              <a:rPr lang="en-US" sz="2000" dirty="0"/>
              <a:t>Regulations at 42 CFR §422.101(f)(iii); 42 CFR §422.152(g)(2)(iv) require all SNPs to use an ICT in the management of care for each SNP member </a:t>
            </a:r>
          </a:p>
          <a:p>
            <a:pPr marL="231775" indent="-231775">
              <a:lnSpc>
                <a:spcPct val="100000"/>
              </a:lnSpc>
              <a:buClr>
                <a:schemeClr val="accent1"/>
              </a:buClr>
              <a:buSzPct val="110000"/>
            </a:pPr>
            <a:r>
              <a:rPr lang="en-US" sz="2000" dirty="0"/>
              <a:t>Quartz will hold ICT meetings that you will be invited to attend. The meetings will be organized by risk level</a:t>
            </a:r>
          </a:p>
          <a:p>
            <a:pPr marL="682625" indent="-342900">
              <a:lnSpc>
                <a:spcPct val="100000"/>
              </a:lnSpc>
              <a:buClr>
                <a:schemeClr val="tx1"/>
              </a:buClr>
              <a:buSzPct val="100000"/>
              <a:buFont typeface="Wingdings" panose="05000000000000000000" pitchFamily="2" charset="2"/>
              <a:buChar char="§"/>
            </a:pPr>
            <a:r>
              <a:rPr lang="en-US" sz="2000" dirty="0"/>
              <a:t>All SNP members have </a:t>
            </a:r>
            <a:r>
              <a:rPr lang="en-US" sz="2000" i="1" dirty="0"/>
              <a:t>at least </a:t>
            </a:r>
            <a:r>
              <a:rPr lang="en-US" sz="2000" dirty="0"/>
              <a:t>one ICT meeting </a:t>
            </a:r>
            <a:r>
              <a:rPr lang="en-US" sz="2000" b="1" dirty="0"/>
              <a:t>annually</a:t>
            </a:r>
            <a:r>
              <a:rPr lang="en-US" sz="2000" dirty="0"/>
              <a:t> or more often if they are high risk/most vulnerable or moderate/rising risk</a:t>
            </a:r>
          </a:p>
          <a:p>
            <a:pPr marL="231775" indent="-231775">
              <a:lnSpc>
                <a:spcPct val="100000"/>
              </a:lnSpc>
              <a:buClr>
                <a:schemeClr val="accent1"/>
              </a:buClr>
              <a:buSzPct val="110000"/>
            </a:pPr>
            <a:r>
              <a:rPr lang="en-US" sz="2000" dirty="0"/>
              <a:t>Updates are needed to the ICP, which will be shared with ICT members</a:t>
            </a:r>
          </a:p>
          <a:p>
            <a:pPr marL="682625" indent="-342900">
              <a:lnSpc>
                <a:spcPct val="100000"/>
              </a:lnSpc>
              <a:buClr>
                <a:schemeClr val="tx1"/>
              </a:buClr>
              <a:buSzPct val="100000"/>
              <a:buFont typeface="Wingdings" panose="05000000000000000000" pitchFamily="2" charset="2"/>
              <a:buChar char="§"/>
            </a:pPr>
            <a:r>
              <a:rPr lang="en-US" sz="2000" dirty="0"/>
              <a:t>Experiencing rising risk</a:t>
            </a:r>
          </a:p>
          <a:p>
            <a:pPr marL="682625" indent="-342900">
              <a:lnSpc>
                <a:spcPct val="100000"/>
              </a:lnSpc>
              <a:buClr>
                <a:schemeClr val="tx1"/>
              </a:buClr>
              <a:buSzPct val="100000"/>
              <a:buFont typeface="Wingdings" panose="05000000000000000000" pitchFamily="2" charset="2"/>
              <a:buChar char="§"/>
            </a:pPr>
            <a:r>
              <a:rPr lang="en-US" sz="2000" dirty="0"/>
              <a:t>Transitions of Care</a:t>
            </a:r>
          </a:p>
          <a:p>
            <a:pPr marL="231775" indent="-231775">
              <a:lnSpc>
                <a:spcPct val="100000"/>
              </a:lnSpc>
              <a:buClr>
                <a:schemeClr val="accent1"/>
              </a:buClr>
              <a:buSzPct val="110000"/>
            </a:pPr>
            <a:r>
              <a:rPr lang="en-US" sz="2000" dirty="0"/>
              <a:t>When you communicate with ICT members, remember to document the exchange</a:t>
            </a:r>
          </a:p>
        </p:txBody>
      </p:sp>
    </p:spTree>
    <p:extLst>
      <p:ext uri="{BB962C8B-B14F-4D97-AF65-F5344CB8AC3E}">
        <p14:creationId xmlns:p14="http://schemas.microsoft.com/office/powerpoint/2010/main" val="3736969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581774" y="552036"/>
            <a:ext cx="8543804" cy="809516"/>
          </a:xfrm>
        </p:spPr>
        <p:txBody>
          <a:bodyPr/>
          <a:lstStyle/>
          <a:p>
            <a:r>
              <a:rPr lang="en-US" dirty="0"/>
              <a:t>Interdisciplinary Care Team</a:t>
            </a: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581774" y="1442067"/>
            <a:ext cx="3305263" cy="1090077"/>
          </a:xfrm>
          <a:solidFill>
            <a:schemeClr val="accent3"/>
          </a:solidFill>
        </p:spPr>
        <p:txBody>
          <a:bodyPr>
            <a:noAutofit/>
          </a:bodyPr>
          <a:lstStyle/>
          <a:p>
            <a:pPr algn="ctr"/>
            <a:r>
              <a:rPr lang="en-US" dirty="0"/>
              <a:t>Composition </a:t>
            </a:r>
            <a:br>
              <a:rPr lang="en-US" dirty="0"/>
            </a:br>
            <a:r>
              <a:rPr lang="en-US" dirty="0"/>
              <a:t>of the ICT</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224877" y="1442123"/>
            <a:ext cx="2260235" cy="1090118"/>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Continuous communication</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843048" y="1442067"/>
            <a:ext cx="2260235" cy="1090118"/>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Ad-hoc </a:t>
            </a:r>
            <a:br>
              <a:rPr lang="en-US" dirty="0"/>
            </a:br>
            <a:r>
              <a:rPr lang="en-US" dirty="0"/>
              <a:t>meetings</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441123" y="1442067"/>
            <a:ext cx="2260235" cy="109007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Review progress toward goals</a:t>
            </a:r>
          </a:p>
        </p:txBody>
      </p:sp>
      <p:sp>
        <p:nvSpPr>
          <p:cNvPr id="8" name="Text Placeholder 18">
            <a:extLst>
              <a:ext uri="{FF2B5EF4-FFF2-40B4-BE49-F238E27FC236}">
                <a16:creationId xmlns:a16="http://schemas.microsoft.com/office/drawing/2014/main" id="{89311ED2-F8EF-474F-9232-1BFF26FE2FA0}"/>
              </a:ext>
            </a:extLst>
          </p:cNvPr>
          <p:cNvSpPr txBox="1">
            <a:spLocks/>
          </p:cNvSpPr>
          <p:nvPr/>
        </p:nvSpPr>
        <p:spPr>
          <a:xfrm>
            <a:off x="482322" y="2770876"/>
            <a:ext cx="3627454" cy="3650021"/>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ICT</a:t>
            </a:r>
            <a:r>
              <a:rPr lang="en-US" sz="1200" dirty="0"/>
              <a:t> is based on the HRA or plan to identify the different providers and support systems that the member has in place to support executing the ICP </a:t>
            </a:r>
          </a:p>
          <a:p>
            <a:pPr marL="171450" indent="-171450">
              <a:buClr>
                <a:schemeClr val="accent1"/>
              </a:buClr>
              <a:buSzPct val="110000"/>
              <a:buFont typeface="Arial" panose="020B0604020202020204" pitchFamily="34" charset="0"/>
              <a:buChar char="•"/>
            </a:pPr>
            <a:r>
              <a:rPr lang="en-US" sz="1200" dirty="0"/>
              <a:t>The exact composition of the ICT working with members varies and is dependent on each member’s unique circumstances, risk level, and individual needs and preferences </a:t>
            </a:r>
          </a:p>
          <a:p>
            <a:pPr marL="171450" indent="-171450">
              <a:buClr>
                <a:schemeClr val="accent1"/>
              </a:buClr>
              <a:buSzPct val="110000"/>
              <a:buFont typeface="Arial" panose="020B0604020202020204" pitchFamily="34" charset="0"/>
              <a:buChar char="•"/>
            </a:pPr>
            <a:r>
              <a:rPr lang="en-US" sz="1200" dirty="0"/>
              <a:t>ICT members are selected based on their functional roles, knowledge, and/or established relationship with the member </a:t>
            </a:r>
          </a:p>
          <a:p>
            <a:pPr marL="171450" indent="-171450">
              <a:buClr>
                <a:schemeClr val="accent1"/>
              </a:buClr>
              <a:buSzPct val="110000"/>
              <a:buFont typeface="Arial" panose="020B0604020202020204" pitchFamily="34" charset="0"/>
              <a:buChar char="•"/>
            </a:pPr>
            <a:r>
              <a:rPr lang="en-US" sz="1200" dirty="0"/>
              <a:t>The ICT is developed to ensure effective coordination of care, especially through the member’s care transitions, and to improve health outcomes</a:t>
            </a:r>
          </a:p>
        </p:txBody>
      </p:sp>
      <p:sp>
        <p:nvSpPr>
          <p:cNvPr id="9" name="Text Placeholder 18">
            <a:extLst>
              <a:ext uri="{FF2B5EF4-FFF2-40B4-BE49-F238E27FC236}">
                <a16:creationId xmlns:a16="http://schemas.microsoft.com/office/drawing/2014/main" id="{CA0C7603-B692-4093-B9E7-C3FF45CA06B1}"/>
              </a:ext>
            </a:extLst>
          </p:cNvPr>
          <p:cNvSpPr txBox="1">
            <a:spLocks/>
          </p:cNvSpPr>
          <p:nvPr/>
        </p:nvSpPr>
        <p:spPr>
          <a:xfrm>
            <a:off x="4224877" y="2770876"/>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a:t>
            </a:r>
            <a:r>
              <a:rPr lang="en-US" sz="1200" b="1" dirty="0"/>
              <a:t>continuous communication </a:t>
            </a:r>
            <a:r>
              <a:rPr lang="en-US" sz="1200" dirty="0"/>
              <a:t>and outcomes of ICT meetings allow the case manager to refine and re-evaluate the member’s ICP based on direct feedback from the ICT members </a:t>
            </a:r>
          </a:p>
        </p:txBody>
      </p:sp>
      <p:sp>
        <p:nvSpPr>
          <p:cNvPr id="10" name="Text Placeholder 18">
            <a:extLst>
              <a:ext uri="{FF2B5EF4-FFF2-40B4-BE49-F238E27FC236}">
                <a16:creationId xmlns:a16="http://schemas.microsoft.com/office/drawing/2014/main" id="{B73820C2-97F5-469A-A63A-99384B9E2BA3}"/>
              </a:ext>
            </a:extLst>
          </p:cNvPr>
          <p:cNvSpPr txBox="1">
            <a:spLocks/>
          </p:cNvSpPr>
          <p:nvPr/>
        </p:nvSpPr>
        <p:spPr>
          <a:xfrm>
            <a:off x="6843047" y="2770875"/>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Ad-hoc meetings </a:t>
            </a:r>
            <a:r>
              <a:rPr lang="en-US" sz="1200" dirty="0"/>
              <a:t>are scheduled as needed with ICT members, the plan provider, and other pertinent clinical staff to review and address urgent issues </a:t>
            </a:r>
          </a:p>
        </p:txBody>
      </p:sp>
      <p:sp>
        <p:nvSpPr>
          <p:cNvPr id="11" name="Text Placeholder 18">
            <a:extLst>
              <a:ext uri="{FF2B5EF4-FFF2-40B4-BE49-F238E27FC236}">
                <a16:creationId xmlns:a16="http://schemas.microsoft.com/office/drawing/2014/main" id="{1C9D909D-4974-45CC-8F02-611B27F29B5B}"/>
              </a:ext>
            </a:extLst>
          </p:cNvPr>
          <p:cNvSpPr txBox="1">
            <a:spLocks/>
          </p:cNvSpPr>
          <p:nvPr/>
        </p:nvSpPr>
        <p:spPr>
          <a:xfrm>
            <a:off x="9441122" y="2770875"/>
            <a:ext cx="2260235" cy="1951849"/>
          </a:xfrm>
          <a:prstGeom prst="rect">
            <a:avLst/>
          </a:prstGeom>
        </p:spPr>
        <p:txBody>
          <a:bodyPr>
            <a:noAutofit/>
          </a:bodyPr>
          <a:lstStyle>
            <a:lvl1pPr marL="0" indent="0" algn="l" defTabSz="914400" rtl="0" eaLnBrk="1" latinLnBrk="0" hangingPunct="1">
              <a:lnSpc>
                <a:spcPct val="120000"/>
              </a:lnSpc>
              <a:spcBef>
                <a:spcPts val="600"/>
              </a:spcBef>
              <a:buFont typeface="Arial" panose="020B0604020202020204" pitchFamily="34" charset="0"/>
              <a:buNone/>
              <a:defRPr sz="1800" kern="1200">
                <a:solidFill>
                  <a:schemeClr val="tx1"/>
                </a:solidFill>
                <a:latin typeface="Poppins" pitchFamily="2" charset="77"/>
                <a:ea typeface="+mn-ea"/>
                <a:cs typeface="Poppins" pitchFamily="2" charset="77"/>
              </a:defRPr>
            </a:lvl1pPr>
            <a:lvl2pPr marL="0" indent="0" algn="l" defTabSz="914400" rtl="0" eaLnBrk="1" latinLnBrk="0" hangingPunct="1">
              <a:lnSpc>
                <a:spcPct val="120000"/>
              </a:lnSpc>
              <a:spcBef>
                <a:spcPts val="600"/>
              </a:spcBef>
              <a:buFont typeface="Arial" panose="020B0604020202020204" pitchFamily="34" charset="0"/>
              <a:buNone/>
              <a:defRPr sz="16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0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care management and the ICT </a:t>
            </a:r>
            <a:r>
              <a:rPr lang="en-US" sz="1200" b="1" dirty="0"/>
              <a:t>review progress toward goals </a:t>
            </a:r>
            <a:r>
              <a:rPr lang="en-US" sz="1200" dirty="0"/>
              <a:t>during clinical monitoring and communication with the member and during the ICT team meetings</a:t>
            </a:r>
          </a:p>
        </p:txBody>
      </p:sp>
    </p:spTree>
    <p:extLst>
      <p:ext uri="{BB962C8B-B14F-4D97-AF65-F5344CB8AC3E}">
        <p14:creationId xmlns:p14="http://schemas.microsoft.com/office/powerpoint/2010/main" val="81398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3"/>
            <a:ext cx="9095218" cy="561656"/>
          </a:xfrm>
        </p:spPr>
        <p:txBody>
          <a:bodyPr/>
          <a:lstStyle/>
          <a:p>
            <a:r>
              <a:rPr lang="en-US" sz="3600" dirty="0"/>
              <a:t>Transitions of Care (TOC) elements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75692"/>
            <a:ext cx="9468468" cy="4278923"/>
          </a:xfrm>
        </p:spPr>
        <p:txBody>
          <a:bodyPr>
            <a:noAutofit/>
          </a:bodyPr>
          <a:lstStyle/>
          <a:p>
            <a:pPr marL="231775" indent="-231775">
              <a:lnSpc>
                <a:spcPct val="100000"/>
              </a:lnSpc>
              <a:buClr>
                <a:schemeClr val="accent1"/>
              </a:buClr>
              <a:buSzPct val="110000"/>
            </a:pPr>
            <a:r>
              <a:rPr lang="en-US" sz="2000" dirty="0"/>
              <a:t>Regulations at 42 CFR §422.101(f)(2)(iii-v); 42 CFR §422.152(g)(2)(vii-x) require all SNPs to coordinate the delivery of care </a:t>
            </a:r>
          </a:p>
          <a:p>
            <a:pPr marL="231775" indent="-231775">
              <a:lnSpc>
                <a:spcPct val="100000"/>
              </a:lnSpc>
              <a:buClr>
                <a:schemeClr val="accent1"/>
              </a:buClr>
              <a:buSzPct val="110000"/>
            </a:pPr>
            <a:r>
              <a:rPr lang="en-US" sz="2000" dirty="0"/>
              <a:t>Following members across care settings during transitions (i.e., admission to a hospital) using a utilization management registered nurse who coordinates discharge planning and post-discharge services with the hospital, plan provider, and care management to ensure smooth transitions </a:t>
            </a:r>
          </a:p>
          <a:p>
            <a:pPr marL="231775" indent="-231775">
              <a:lnSpc>
                <a:spcPct val="100000"/>
              </a:lnSpc>
              <a:buClr>
                <a:schemeClr val="accent1"/>
              </a:buClr>
              <a:buSzPct val="110000"/>
            </a:pPr>
            <a:r>
              <a:rPr lang="en-US" sz="2000" dirty="0"/>
              <a:t>Identifying at-risk members through the HRA and most vulnerable member reports and </a:t>
            </a:r>
            <a:r>
              <a:rPr lang="en-US" sz="2000" b="1" dirty="0"/>
              <a:t>notifying the plan provider</a:t>
            </a:r>
            <a:r>
              <a:rPr lang="en-US" sz="2000" dirty="0"/>
              <a:t> of status or status changes</a:t>
            </a:r>
          </a:p>
          <a:p>
            <a:pPr marL="231775" indent="-231775">
              <a:lnSpc>
                <a:spcPct val="100000"/>
              </a:lnSpc>
              <a:buClr>
                <a:schemeClr val="accent1"/>
              </a:buClr>
              <a:buSzPct val="110000"/>
            </a:pPr>
            <a:r>
              <a:rPr lang="en-US" sz="2000" dirty="0"/>
              <a:t>Plan providers are required to provide </a:t>
            </a:r>
            <a:r>
              <a:rPr lang="en-US" sz="2000" b="1" dirty="0"/>
              <a:t>transitional care management visits</a:t>
            </a:r>
            <a:r>
              <a:rPr lang="en-US" sz="2000" dirty="0"/>
              <a:t> and communications</a:t>
            </a:r>
          </a:p>
          <a:p>
            <a:pPr marL="0" indent="0">
              <a:lnSpc>
                <a:spcPct val="100000"/>
              </a:lnSpc>
              <a:buClr>
                <a:schemeClr val="accent1"/>
              </a:buClr>
              <a:buSzPct val="110000"/>
              <a:buNone/>
            </a:pPr>
            <a:endParaRPr lang="en-US" sz="2000" dirty="0"/>
          </a:p>
        </p:txBody>
      </p:sp>
    </p:spTree>
    <p:extLst>
      <p:ext uri="{BB962C8B-B14F-4D97-AF65-F5344CB8AC3E}">
        <p14:creationId xmlns:p14="http://schemas.microsoft.com/office/powerpoint/2010/main" val="2624467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7" y="1067853"/>
            <a:ext cx="9095218" cy="561656"/>
          </a:xfrm>
        </p:spPr>
        <p:txBody>
          <a:bodyPr/>
          <a:lstStyle/>
          <a:p>
            <a:r>
              <a:rPr lang="en-US" sz="3600" dirty="0"/>
              <a:t>Transitions of Care (TOC) providers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1875692"/>
            <a:ext cx="9468468" cy="4665785"/>
          </a:xfrm>
        </p:spPr>
        <p:txBody>
          <a:bodyPr>
            <a:noAutofit/>
          </a:bodyPr>
          <a:lstStyle/>
          <a:p>
            <a:pPr marL="0" indent="0">
              <a:lnSpc>
                <a:spcPct val="100000"/>
              </a:lnSpc>
              <a:buClr>
                <a:schemeClr val="accent1"/>
              </a:buClr>
              <a:buSzPct val="110000"/>
              <a:buNone/>
            </a:pPr>
            <a:r>
              <a:rPr lang="en-US" sz="2000" dirty="0"/>
              <a:t>Quartz will develop TOC protocol and work with providers to ensure the following:</a:t>
            </a:r>
          </a:p>
          <a:p>
            <a:pPr marL="231775" indent="-231775">
              <a:lnSpc>
                <a:spcPct val="100000"/>
              </a:lnSpc>
              <a:buClr>
                <a:schemeClr val="accent1"/>
              </a:buClr>
              <a:buSzPct val="110000"/>
            </a:pPr>
            <a:r>
              <a:rPr lang="en-US" sz="2000" dirty="0"/>
              <a:t>Notification of inpatient admission</a:t>
            </a:r>
          </a:p>
          <a:p>
            <a:pPr marL="574675" indent="-342900">
              <a:lnSpc>
                <a:spcPct val="100000"/>
              </a:lnSpc>
              <a:buClr>
                <a:schemeClr val="tx1"/>
              </a:buClr>
              <a:buSzPct val="100000"/>
              <a:buFont typeface="Wingdings" panose="05000000000000000000" pitchFamily="2" charset="2"/>
              <a:buChar char="§"/>
            </a:pPr>
            <a:r>
              <a:rPr lang="en-US" sz="2000" dirty="0"/>
              <a:t>Documentation in the medical record of receipt of notification of inpatient admission on the day of admission or the following day</a:t>
            </a:r>
          </a:p>
          <a:p>
            <a:pPr marL="231775" indent="-231775">
              <a:lnSpc>
                <a:spcPct val="100000"/>
              </a:lnSpc>
              <a:buClr>
                <a:schemeClr val="accent1"/>
              </a:buClr>
              <a:buSzPct val="110000"/>
            </a:pPr>
            <a:r>
              <a:rPr lang="en-US" sz="2000" dirty="0"/>
              <a:t>Receipt of discharge information</a:t>
            </a:r>
          </a:p>
          <a:p>
            <a:pPr marL="574675" indent="-342900">
              <a:lnSpc>
                <a:spcPct val="100000"/>
              </a:lnSpc>
              <a:buClr>
                <a:schemeClr val="tx1"/>
              </a:buClr>
              <a:buSzPct val="100000"/>
              <a:buFont typeface="Wingdings" panose="05000000000000000000" pitchFamily="2" charset="2"/>
              <a:buChar char="§"/>
            </a:pPr>
            <a:r>
              <a:rPr lang="en-US" sz="2000" dirty="0"/>
              <a:t>Documentation in the medical record of receipt of discharge information on the day of discharge or the following day</a:t>
            </a:r>
          </a:p>
          <a:p>
            <a:pPr marL="231775" indent="-231775">
              <a:lnSpc>
                <a:spcPct val="100000"/>
              </a:lnSpc>
              <a:buClr>
                <a:schemeClr val="accent1"/>
              </a:buClr>
              <a:buSzPct val="110000"/>
            </a:pPr>
            <a:r>
              <a:rPr lang="en-US" sz="2000" dirty="0"/>
              <a:t>Patient face-to-face encounter after inpatient discharge </a:t>
            </a:r>
          </a:p>
          <a:p>
            <a:pPr marL="574675" indent="-342900">
              <a:lnSpc>
                <a:spcPct val="100000"/>
              </a:lnSpc>
              <a:buClr>
                <a:schemeClr val="tx1"/>
              </a:buClr>
              <a:buSzPct val="100000"/>
              <a:buFont typeface="Wingdings" panose="05000000000000000000" pitchFamily="2" charset="2"/>
              <a:buChar char="§"/>
            </a:pPr>
            <a:r>
              <a:rPr lang="en-US" sz="2000" dirty="0"/>
              <a:t>Evidence of patient encounter (e.g., office visits, visits to the home, telehealth) provided within 30 days after discharge</a:t>
            </a:r>
          </a:p>
          <a:p>
            <a:pPr marL="231775" indent="-231775">
              <a:lnSpc>
                <a:spcPct val="100000"/>
              </a:lnSpc>
              <a:buClr>
                <a:schemeClr val="accent1"/>
              </a:buClr>
              <a:buSzPct val="110000"/>
            </a:pPr>
            <a:r>
              <a:rPr lang="en-US" sz="2000" dirty="0"/>
              <a:t>Medication reconciliation post-discharge</a:t>
            </a:r>
          </a:p>
          <a:p>
            <a:pPr marL="574675" indent="-342900">
              <a:lnSpc>
                <a:spcPct val="100000"/>
              </a:lnSpc>
              <a:buClr>
                <a:schemeClr val="tx1"/>
              </a:buClr>
              <a:buSzPct val="100000"/>
              <a:buFont typeface="Wingdings" panose="05000000000000000000" pitchFamily="2" charset="2"/>
              <a:buChar char="§"/>
            </a:pPr>
            <a:r>
              <a:rPr lang="en-US" sz="2000" dirty="0"/>
              <a:t>Medication reconciliation</a:t>
            </a:r>
          </a:p>
          <a:p>
            <a:pPr marL="231775" indent="-231775">
              <a:lnSpc>
                <a:spcPct val="100000"/>
              </a:lnSpc>
              <a:buClr>
                <a:schemeClr val="accent1"/>
              </a:buClr>
              <a:buSzPct val="110000"/>
            </a:pPr>
            <a:endParaRPr lang="en-US" sz="2000" dirty="0"/>
          </a:p>
          <a:p>
            <a:pPr marL="0" indent="0">
              <a:lnSpc>
                <a:spcPct val="100000"/>
              </a:lnSpc>
              <a:buClr>
                <a:schemeClr val="accent1"/>
              </a:buClr>
              <a:buSzPct val="110000"/>
              <a:buNone/>
            </a:pPr>
            <a:endParaRPr lang="en-US" sz="2000" dirty="0"/>
          </a:p>
        </p:txBody>
      </p:sp>
    </p:spTree>
    <p:extLst>
      <p:ext uri="{BB962C8B-B14F-4D97-AF65-F5344CB8AC3E}">
        <p14:creationId xmlns:p14="http://schemas.microsoft.com/office/powerpoint/2010/main" val="416661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582804" y="565435"/>
            <a:ext cx="9844036" cy="1159532"/>
          </a:xfrm>
        </p:spPr>
        <p:txBody>
          <a:bodyPr/>
          <a:lstStyle/>
          <a:p>
            <a:r>
              <a:rPr lang="en-US" sz="3600" dirty="0"/>
              <a:t>D-SNP quality measurement and performance improvement</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582803" y="1910862"/>
            <a:ext cx="10148837" cy="4947138"/>
          </a:xfrm>
        </p:spPr>
        <p:txBody>
          <a:bodyPr>
            <a:noAutofit/>
          </a:bodyPr>
          <a:lstStyle/>
          <a:p>
            <a:pPr marL="0" indent="0">
              <a:lnSpc>
                <a:spcPct val="100000"/>
              </a:lnSpc>
              <a:spcBef>
                <a:spcPts val="300"/>
              </a:spcBef>
              <a:buClr>
                <a:schemeClr val="accent1"/>
              </a:buClr>
              <a:buSzPct val="110000"/>
              <a:buNone/>
            </a:pPr>
            <a:r>
              <a:rPr lang="en-US" sz="1400" dirty="0"/>
              <a:t>Quartz will have the following:</a:t>
            </a:r>
          </a:p>
          <a:p>
            <a:pPr marL="515938" indent="-234950">
              <a:lnSpc>
                <a:spcPct val="100000"/>
              </a:lnSpc>
              <a:spcBef>
                <a:spcPts val="300"/>
              </a:spcBef>
              <a:buClr>
                <a:schemeClr val="accent1"/>
              </a:buClr>
              <a:buSzPct val="110000"/>
              <a:tabLst>
                <a:tab pos="692150" algn="l"/>
              </a:tabLst>
            </a:pPr>
            <a:r>
              <a:rPr lang="en-US" sz="1400" dirty="0"/>
              <a:t>A quality performance improvement plan</a:t>
            </a:r>
          </a:p>
          <a:p>
            <a:pPr marL="515938" indent="-234950">
              <a:lnSpc>
                <a:spcPct val="100000"/>
              </a:lnSpc>
              <a:spcBef>
                <a:spcPts val="300"/>
              </a:spcBef>
              <a:buClr>
                <a:schemeClr val="accent1"/>
              </a:buClr>
              <a:buSzPct val="110000"/>
              <a:tabLst>
                <a:tab pos="692150" algn="l"/>
              </a:tabLst>
            </a:pPr>
            <a:r>
              <a:rPr lang="en-US" sz="1400" dirty="0"/>
              <a:t>Measurable </a:t>
            </a:r>
            <a:r>
              <a:rPr lang="en-US" sz="1400" b="1" dirty="0"/>
              <a:t>goals and health outcomes </a:t>
            </a:r>
            <a:r>
              <a:rPr lang="en-US" sz="1400" dirty="0"/>
              <a:t>for the MOC </a:t>
            </a:r>
          </a:p>
          <a:p>
            <a:pPr marL="515938" indent="-234950">
              <a:lnSpc>
                <a:spcPct val="100000"/>
              </a:lnSpc>
              <a:spcBef>
                <a:spcPts val="300"/>
              </a:spcBef>
              <a:buClr>
                <a:schemeClr val="accent1"/>
              </a:buClr>
              <a:buSzPct val="110000"/>
              <a:tabLst>
                <a:tab pos="692150" algn="l"/>
              </a:tabLst>
            </a:pPr>
            <a:r>
              <a:rPr lang="en-US" sz="1400" dirty="0"/>
              <a:t>Measure patient </a:t>
            </a:r>
            <a:r>
              <a:rPr lang="en-US" sz="1400" b="1" dirty="0"/>
              <a:t>experience of care</a:t>
            </a:r>
          </a:p>
          <a:p>
            <a:pPr marL="515938" indent="-234950">
              <a:lnSpc>
                <a:spcPct val="100000"/>
              </a:lnSpc>
              <a:spcBef>
                <a:spcPts val="300"/>
              </a:spcBef>
              <a:buClr>
                <a:schemeClr val="accent1"/>
              </a:buClr>
              <a:buSzPct val="110000"/>
              <a:tabLst>
                <a:tab pos="692150" algn="l"/>
              </a:tabLst>
            </a:pPr>
            <a:r>
              <a:rPr lang="en-US" sz="1400" dirty="0"/>
              <a:t>A process for ongoing </a:t>
            </a:r>
            <a:r>
              <a:rPr lang="en-US" sz="1400" b="1" dirty="0"/>
              <a:t>performance improvement evaluations</a:t>
            </a:r>
          </a:p>
          <a:p>
            <a:pPr marL="515938" indent="-234950">
              <a:lnSpc>
                <a:spcPct val="100000"/>
              </a:lnSpc>
              <a:spcBef>
                <a:spcPts val="300"/>
              </a:spcBef>
              <a:buClr>
                <a:schemeClr val="accent1"/>
              </a:buClr>
              <a:buSzPct val="110000"/>
              <a:tabLst>
                <a:tab pos="692150" algn="l"/>
              </a:tabLst>
            </a:pPr>
            <a:r>
              <a:rPr lang="en-US" sz="1400" dirty="0"/>
              <a:t>A communication plan to disseminate SNP quality performance related to the MOC</a:t>
            </a:r>
          </a:p>
          <a:p>
            <a:pPr marL="515938" indent="-234950">
              <a:lnSpc>
                <a:spcPct val="100000"/>
              </a:lnSpc>
              <a:spcBef>
                <a:spcPts val="300"/>
              </a:spcBef>
              <a:buClr>
                <a:schemeClr val="accent1"/>
              </a:buClr>
              <a:buSzPct val="110000"/>
              <a:tabLst>
                <a:tab pos="692150" algn="l"/>
              </a:tabLst>
            </a:pPr>
            <a:endParaRPr lang="en-US" sz="800" dirty="0"/>
          </a:p>
          <a:p>
            <a:pPr marL="280988" indent="-280988">
              <a:lnSpc>
                <a:spcPct val="100000"/>
              </a:lnSpc>
              <a:spcBef>
                <a:spcPts val="300"/>
              </a:spcBef>
              <a:buClr>
                <a:schemeClr val="accent1"/>
              </a:buClr>
              <a:buSzPct val="110000"/>
              <a:buNone/>
              <a:tabLst>
                <a:tab pos="692150" algn="l"/>
              </a:tabLst>
            </a:pPr>
            <a:r>
              <a:rPr lang="en-US" sz="1400" dirty="0"/>
              <a:t>Quality performance improvement plan</a:t>
            </a:r>
          </a:p>
          <a:p>
            <a:pPr marL="512763" indent="-231775">
              <a:lnSpc>
                <a:spcPct val="100000"/>
              </a:lnSpc>
              <a:spcBef>
                <a:spcPts val="300"/>
              </a:spcBef>
              <a:buClr>
                <a:schemeClr val="accent1"/>
              </a:buClr>
              <a:buSzPct val="110000"/>
              <a:tabLst>
                <a:tab pos="692150" algn="l"/>
              </a:tabLst>
            </a:pPr>
            <a:r>
              <a:rPr lang="en-US" sz="1400" dirty="0"/>
              <a:t>The purpose of the plan’s Quality Improvement Program (QI Program) is to continually take a proactive approach to assure and improve the way the plan provides care and engages with its members, partners, and other stakeholders so that it may fully realize its vision, mission, and commitment to member care</a:t>
            </a:r>
          </a:p>
          <a:p>
            <a:pPr marL="512763" indent="-231775">
              <a:lnSpc>
                <a:spcPct val="100000"/>
              </a:lnSpc>
              <a:spcBef>
                <a:spcPts val="300"/>
              </a:spcBef>
              <a:buClr>
                <a:schemeClr val="accent1"/>
              </a:buClr>
              <a:buSzPct val="110000"/>
              <a:tabLst>
                <a:tab pos="692150" algn="l"/>
              </a:tabLst>
            </a:pPr>
            <a:r>
              <a:rPr lang="en-US" sz="1400" dirty="0"/>
              <a:t>Measurable goals and health outcomes for the MOC are reviewed continually and analyzed at least annually in line with the annual evaluation</a:t>
            </a:r>
          </a:p>
          <a:p>
            <a:pPr marL="512763" indent="-231775">
              <a:lnSpc>
                <a:spcPct val="100000"/>
              </a:lnSpc>
              <a:spcBef>
                <a:spcPts val="300"/>
              </a:spcBef>
              <a:buClr>
                <a:schemeClr val="accent1"/>
              </a:buClr>
              <a:buSzPct val="110000"/>
              <a:tabLst>
                <a:tab pos="692150" algn="l"/>
              </a:tabLst>
            </a:pPr>
            <a:r>
              <a:rPr lang="en-US" sz="1400" dirty="0"/>
              <a:t>Measuring patient experience of care throughout the year through plan data and surveys</a:t>
            </a:r>
          </a:p>
          <a:p>
            <a:pPr marL="512763" indent="-231775">
              <a:lnSpc>
                <a:spcPct val="100000"/>
              </a:lnSpc>
              <a:spcBef>
                <a:spcPts val="300"/>
              </a:spcBef>
              <a:buClr>
                <a:schemeClr val="accent1"/>
              </a:buClr>
              <a:buSzPct val="110000"/>
              <a:tabLst>
                <a:tab pos="692150" algn="l"/>
              </a:tabLst>
            </a:pPr>
            <a:r>
              <a:rPr lang="en-US" sz="1400" dirty="0"/>
              <a:t>Ongoing performance improvement evaluations of the MOC occur through the plan committees</a:t>
            </a:r>
          </a:p>
          <a:p>
            <a:pPr marL="512763" indent="-231775">
              <a:lnSpc>
                <a:spcPct val="100000"/>
              </a:lnSpc>
              <a:spcBef>
                <a:spcPts val="300"/>
              </a:spcBef>
              <a:buClr>
                <a:schemeClr val="accent1"/>
              </a:buClr>
              <a:buSzPct val="110000"/>
              <a:tabLst>
                <a:tab pos="692150" algn="l"/>
              </a:tabLst>
            </a:pPr>
            <a:r>
              <a:rPr lang="en-US" sz="1400" dirty="0"/>
              <a:t>Dissemination of SNP quality performance related to the MOC</a:t>
            </a:r>
          </a:p>
          <a:p>
            <a:pPr marL="858837" indent="-285750">
              <a:lnSpc>
                <a:spcPct val="100000"/>
              </a:lnSpc>
              <a:spcBef>
                <a:spcPts val="300"/>
              </a:spcBef>
              <a:buClr>
                <a:schemeClr val="tx1"/>
              </a:buClr>
              <a:buSzPct val="100000"/>
              <a:buFont typeface="Wingdings" panose="05000000000000000000" pitchFamily="2" charset="2"/>
              <a:buChar char="§"/>
              <a:tabLst>
                <a:tab pos="692150" algn="l"/>
              </a:tabLst>
            </a:pPr>
            <a:r>
              <a:rPr lang="en-US" sz="1400" dirty="0"/>
              <a:t>The plan’s QI Program is assessed annually and reviewed by the Quality Improvement Committee (QIC) to determine the program's overall effectiveness, including the MOC, appropriateness of care, and services furnished to members. Enhancements are made to the QI Program based on the annual evaluation. Performance is communicated to stakeholders.</a:t>
            </a:r>
          </a:p>
          <a:p>
            <a:pPr marL="515938" indent="-234950">
              <a:lnSpc>
                <a:spcPct val="100000"/>
              </a:lnSpc>
              <a:buClr>
                <a:schemeClr val="accent1"/>
              </a:buClr>
              <a:buSzPct val="110000"/>
              <a:tabLst>
                <a:tab pos="692150" algn="l"/>
              </a:tabLst>
            </a:pPr>
            <a:endParaRPr lang="en-US" dirty="0"/>
          </a:p>
        </p:txBody>
      </p:sp>
    </p:spTree>
    <p:extLst>
      <p:ext uri="{BB962C8B-B14F-4D97-AF65-F5344CB8AC3E}">
        <p14:creationId xmlns:p14="http://schemas.microsoft.com/office/powerpoint/2010/main" val="158626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5A3AB-3622-4B84-84BA-83057083E733}"/>
              </a:ext>
            </a:extLst>
          </p:cNvPr>
          <p:cNvSpPr>
            <a:spLocks noGrp="1"/>
          </p:cNvSpPr>
          <p:nvPr>
            <p:ph type="title"/>
          </p:nvPr>
        </p:nvSpPr>
        <p:spPr>
          <a:xfrm>
            <a:off x="4839496" y="2485292"/>
            <a:ext cx="6978256" cy="1277816"/>
          </a:xfrm>
        </p:spPr>
        <p:txBody>
          <a:bodyPr/>
          <a:lstStyle/>
          <a:p>
            <a:pPr>
              <a:lnSpc>
                <a:spcPct val="100000"/>
              </a:lnSpc>
            </a:pPr>
            <a:r>
              <a:rPr lang="en-US" sz="4000" dirty="0"/>
              <a:t>Attestation of D-SNP training completion</a:t>
            </a:r>
          </a:p>
        </p:txBody>
      </p:sp>
      <p:sp>
        <p:nvSpPr>
          <p:cNvPr id="7" name="Text Placeholder 6">
            <a:extLst>
              <a:ext uri="{FF2B5EF4-FFF2-40B4-BE49-F238E27FC236}">
                <a16:creationId xmlns:a16="http://schemas.microsoft.com/office/drawing/2014/main" id="{DEA4A013-F6DA-4B3D-9A16-54E2E6C3D73D}"/>
              </a:ext>
            </a:extLst>
          </p:cNvPr>
          <p:cNvSpPr>
            <a:spLocks noGrp="1"/>
          </p:cNvSpPr>
          <p:nvPr>
            <p:ph type="body" sz="quarter" idx="11"/>
          </p:nvPr>
        </p:nvSpPr>
        <p:spPr>
          <a:xfrm>
            <a:off x="3657600" y="4079630"/>
            <a:ext cx="8160152" cy="901841"/>
          </a:xfrm>
        </p:spPr>
        <p:txBody>
          <a:bodyPr/>
          <a:lstStyle/>
          <a:p>
            <a:pPr marL="285750" marR="0" indent="-28575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rPr>
              <a:t>Medical Providers:</a:t>
            </a:r>
            <a:r>
              <a:rPr lang="en-US" sz="1800" dirty="0">
                <a:effectLst/>
                <a:latin typeface="Calibri" panose="020F0502020204030204" pitchFamily="34" charset="0"/>
                <a:ea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hlinkClick r:id="rId2"/>
              </a:rPr>
              <a:t>Click here</a:t>
            </a:r>
            <a:r>
              <a:rPr lang="en-US" sz="1800" dirty="0">
                <a:effectLst/>
                <a:latin typeface="Calibri" panose="020F0502020204030204" pitchFamily="34" charset="0"/>
                <a:ea typeface="Calibri" panose="020F0502020204030204" pitchFamily="34" charset="0"/>
              </a:rPr>
              <a:t> to complete the mandatory attestation of completion</a:t>
            </a:r>
          </a:p>
          <a:p>
            <a:pPr marL="285750" marR="0" indent="-285750">
              <a:spcBef>
                <a:spcPts val="0"/>
              </a:spcBef>
              <a:spcAft>
                <a:spcPts val="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rPr>
              <a:t>Pharmacists:</a:t>
            </a:r>
            <a:r>
              <a:rPr lang="en-US" sz="1800" dirty="0">
                <a:effectLst/>
                <a:latin typeface="Calibri" panose="020F0502020204030204" pitchFamily="34" charset="0"/>
                <a:ea typeface="Calibri" panose="020F0502020204030204" pitchFamily="34" charset="0"/>
              </a:rPr>
              <a:t> </a:t>
            </a:r>
            <a:r>
              <a:rPr lang="en-US" sz="1800" u="sng" dirty="0">
                <a:solidFill>
                  <a:srgbClr val="0000FF"/>
                </a:solidFill>
                <a:effectLst/>
                <a:latin typeface="Calibri" panose="020F0502020204030204" pitchFamily="34" charset="0"/>
                <a:ea typeface="Calibri" panose="020F0502020204030204" pitchFamily="34" charset="0"/>
                <a:hlinkClick r:id="rId3"/>
              </a:rPr>
              <a:t>Click here</a:t>
            </a:r>
            <a:r>
              <a:rPr lang="en-US" sz="1800" dirty="0">
                <a:effectLst/>
                <a:latin typeface="Calibri" panose="020F0502020204030204" pitchFamily="34" charset="0"/>
                <a:ea typeface="Calibri" panose="020F0502020204030204" pitchFamily="34" charset="0"/>
              </a:rPr>
              <a:t> to complete the mandatory attestation of completion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9977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526070" cy="3873981"/>
          </a:xfrm>
        </p:spPr>
        <p:txBody>
          <a:bodyPr/>
          <a:lstStyle/>
          <a:p>
            <a:pPr>
              <a:lnSpc>
                <a:spcPts val="6000"/>
              </a:lnSpc>
            </a:pPr>
            <a:r>
              <a:rPr lang="en-US" sz="4400" dirty="0"/>
              <a:t>101 Overview </a:t>
            </a:r>
            <a:br>
              <a:rPr lang="en-US" sz="4400" dirty="0"/>
            </a:br>
            <a:r>
              <a:rPr lang="en-US" sz="4400" dirty="0"/>
              <a:t>Medicare Advantage Prescription Drug (MAPD) Part C &amp; Part D</a:t>
            </a:r>
          </a:p>
        </p:txBody>
      </p:sp>
      <p:pic>
        <p:nvPicPr>
          <p:cNvPr id="7" name="Picture Placeholder 6">
            <a:extLst>
              <a:ext uri="{FF2B5EF4-FFF2-40B4-BE49-F238E27FC236}">
                <a16:creationId xmlns:a16="http://schemas.microsoft.com/office/drawing/2014/main" id="{8302FC32-F35F-49D8-88D0-915BD1EE4255}"/>
              </a:ext>
            </a:extLst>
          </p:cNvPr>
          <p:cNvPicPr>
            <a:picLocks noChangeAspect="1"/>
          </p:cNvPicPr>
          <p:nvPr/>
        </p:nvPicPr>
        <p:blipFill>
          <a:blip r:embed="rId2">
            <a:extLst>
              <a:ext uri="{28A0092B-C50C-407E-A947-70E740481C1C}">
                <a14:useLocalDpi xmlns:a14="http://schemas.microsoft.com/office/drawing/2010/main" val="0"/>
              </a:ext>
            </a:extLst>
          </a:blip>
          <a:srcRect l="26015" r="26015"/>
          <a:stretch/>
        </p:blipFill>
        <p:spPr>
          <a:xfrm>
            <a:off x="666560" y="680537"/>
            <a:ext cx="3957786" cy="5496925"/>
          </a:xfrm>
          <a:prstGeom prst="rect">
            <a:avLst/>
          </a:prstGeom>
        </p:spPr>
      </p:pic>
    </p:spTree>
    <p:extLst>
      <p:ext uri="{BB962C8B-B14F-4D97-AF65-F5344CB8AC3E}">
        <p14:creationId xmlns:p14="http://schemas.microsoft.com/office/powerpoint/2010/main" val="298557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779800"/>
            <a:ext cx="9642207" cy="911672"/>
          </a:xfrm>
        </p:spPr>
        <p:txBody>
          <a:bodyPr/>
          <a:lstStyle/>
          <a:p>
            <a:r>
              <a:rPr lang="en-US" sz="2800" dirty="0"/>
              <a:t>101 Overview Medicare Advantage Prescription Drug (MAPD) Part C &amp; Part D</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5005754"/>
          </a:xfrm>
        </p:spPr>
        <p:txBody>
          <a:bodyPr>
            <a:noAutofit/>
          </a:bodyPr>
          <a:lstStyle/>
          <a:p>
            <a:pPr marL="231775" indent="-231775">
              <a:spcBef>
                <a:spcPts val="0"/>
              </a:spcBef>
              <a:buClr>
                <a:schemeClr val="accent1"/>
              </a:buClr>
              <a:buSzPct val="110000"/>
            </a:pPr>
            <a:r>
              <a:rPr lang="en-US" sz="1600" dirty="0"/>
              <a:t>Part C (Medicare Advantage) </a:t>
            </a:r>
          </a:p>
          <a:p>
            <a:pPr marL="517525" indent="-285750">
              <a:spcBef>
                <a:spcPts val="0"/>
              </a:spcBef>
              <a:buClr>
                <a:schemeClr val="tx1"/>
              </a:buClr>
              <a:buSzPct val="100000"/>
              <a:buFont typeface="Wingdings" panose="05000000000000000000" pitchFamily="2" charset="2"/>
              <a:buChar char="§"/>
            </a:pPr>
            <a:r>
              <a:rPr lang="en-US" sz="1600" dirty="0"/>
              <a:t>All-in-one or bundled plan options include Part A, Part B, and usually Part D</a:t>
            </a:r>
          </a:p>
          <a:p>
            <a:pPr marL="517525" indent="-285750">
              <a:spcBef>
                <a:spcPts val="0"/>
              </a:spcBef>
              <a:buClr>
                <a:schemeClr val="tx1"/>
              </a:buClr>
              <a:buSzPct val="100000"/>
              <a:buFont typeface="Wingdings" panose="05000000000000000000" pitchFamily="2" charset="2"/>
              <a:buChar char="§"/>
            </a:pPr>
            <a:r>
              <a:rPr lang="en-US" sz="1600" dirty="0"/>
              <a:t>Includes Special Needs Plans (SNP)</a:t>
            </a:r>
          </a:p>
          <a:p>
            <a:pPr marL="231775" indent="-231775">
              <a:spcBef>
                <a:spcPts val="0"/>
              </a:spcBef>
              <a:buClr>
                <a:schemeClr val="accent1"/>
              </a:buClr>
              <a:buSzPct val="110000"/>
            </a:pPr>
            <a:r>
              <a:rPr lang="en-US" sz="1600" dirty="0"/>
              <a:t>Health plan options </a:t>
            </a:r>
          </a:p>
          <a:p>
            <a:pPr marL="574675" indent="-342900">
              <a:spcBef>
                <a:spcPts val="0"/>
              </a:spcBef>
              <a:buClr>
                <a:schemeClr val="tx1"/>
              </a:buClr>
              <a:buSzPct val="100000"/>
              <a:buFont typeface="Wingdings" panose="05000000000000000000" pitchFamily="2" charset="2"/>
              <a:buChar char="§"/>
            </a:pPr>
            <a:r>
              <a:rPr lang="en-US" sz="1600" dirty="0"/>
              <a:t>Approved by Medicare </a:t>
            </a:r>
          </a:p>
          <a:p>
            <a:pPr marL="574675" indent="-342900">
              <a:spcBef>
                <a:spcPts val="0"/>
              </a:spcBef>
              <a:buClr>
                <a:schemeClr val="tx1"/>
              </a:buClr>
              <a:buSzPct val="100000"/>
              <a:buFont typeface="Wingdings" panose="05000000000000000000" pitchFamily="2" charset="2"/>
              <a:buChar char="§"/>
            </a:pPr>
            <a:r>
              <a:rPr lang="en-US" sz="1600" dirty="0"/>
              <a:t>Run by private insurance companies </a:t>
            </a:r>
          </a:p>
          <a:p>
            <a:pPr marL="574675" indent="-342900">
              <a:spcBef>
                <a:spcPts val="0"/>
              </a:spcBef>
              <a:buClr>
                <a:schemeClr val="tx1"/>
              </a:buClr>
              <a:buSzPct val="100000"/>
              <a:buFont typeface="Wingdings" panose="05000000000000000000" pitchFamily="2" charset="2"/>
              <a:buChar char="§"/>
            </a:pPr>
            <a:r>
              <a:rPr lang="en-US" sz="1600" dirty="0"/>
              <a:t>Available across the United States </a:t>
            </a:r>
          </a:p>
          <a:p>
            <a:pPr marL="231775" indent="-231775">
              <a:spcBef>
                <a:spcPts val="0"/>
              </a:spcBef>
              <a:buClr>
                <a:schemeClr val="accent1"/>
              </a:buClr>
              <a:buSzPct val="110000"/>
            </a:pPr>
            <a:r>
              <a:rPr lang="en-US" sz="1600" dirty="0"/>
              <a:t>Enrolled members receive services through the plan </a:t>
            </a:r>
          </a:p>
          <a:p>
            <a:pPr marL="515938" indent="-285750">
              <a:spcBef>
                <a:spcPts val="0"/>
              </a:spcBef>
              <a:buClr>
                <a:schemeClr val="tx1"/>
              </a:buClr>
              <a:buSzPct val="100000"/>
              <a:buFont typeface="Wingdings" panose="05000000000000000000" pitchFamily="2" charset="2"/>
              <a:buChar char="§"/>
            </a:pPr>
            <a:r>
              <a:rPr lang="en-US" sz="1600" dirty="0"/>
              <a:t>All Medicare Part A and Part B covered services (A + B = C) </a:t>
            </a:r>
          </a:p>
          <a:p>
            <a:pPr marL="515938" indent="-285750">
              <a:spcBef>
                <a:spcPts val="0"/>
              </a:spcBef>
              <a:buClr>
                <a:schemeClr val="tx1"/>
              </a:buClr>
              <a:buSzPct val="100000"/>
              <a:buFont typeface="Wingdings" panose="05000000000000000000" pitchFamily="2" charset="2"/>
              <a:buChar char="§"/>
            </a:pPr>
            <a:r>
              <a:rPr lang="en-US" sz="1600" dirty="0"/>
              <a:t>Some plans may provide additional benefits </a:t>
            </a:r>
          </a:p>
          <a:p>
            <a:pPr marL="231775" indent="-231775">
              <a:spcBef>
                <a:spcPts val="0"/>
              </a:spcBef>
              <a:buClr>
                <a:schemeClr val="accent1"/>
              </a:buClr>
              <a:buSzPct val="110000"/>
            </a:pPr>
            <a:r>
              <a:rPr lang="en-US" sz="1600" dirty="0"/>
              <a:t>Part C usually includes prescription drug coverage (Part D) </a:t>
            </a:r>
          </a:p>
          <a:p>
            <a:pPr marL="517525" indent="-285750">
              <a:spcBef>
                <a:spcPts val="0"/>
              </a:spcBef>
              <a:buClr>
                <a:schemeClr val="tx1"/>
              </a:buClr>
              <a:buSzPct val="100000"/>
              <a:buFont typeface="Wingdings" panose="05000000000000000000" pitchFamily="2" charset="2"/>
              <a:buChar char="§"/>
            </a:pPr>
            <a:r>
              <a:rPr lang="en-US" sz="1600" dirty="0"/>
              <a:t>This is known as a Medicare Advantage Prescription Drug (MAPD) plan </a:t>
            </a:r>
          </a:p>
          <a:p>
            <a:pPr marL="231775" indent="-231775">
              <a:spcBef>
                <a:spcPts val="0"/>
              </a:spcBef>
              <a:buClr>
                <a:schemeClr val="accent1"/>
              </a:buClr>
              <a:buSzPct val="110000"/>
            </a:pPr>
            <a:r>
              <a:rPr lang="en-US" sz="1600" dirty="0"/>
              <a:t>Members are still in the Medicare Program</a:t>
            </a:r>
          </a:p>
          <a:p>
            <a:pPr marL="517525" indent="-285750">
              <a:spcBef>
                <a:spcPts val="0"/>
              </a:spcBef>
              <a:buClr>
                <a:schemeClr val="tx1"/>
              </a:buClr>
              <a:buSzPct val="100000"/>
              <a:buFont typeface="Wingdings" panose="05000000000000000000" pitchFamily="2" charset="2"/>
              <a:buChar char="§"/>
            </a:pPr>
            <a:r>
              <a:rPr lang="en-US" sz="1600" dirty="0"/>
              <a:t>Medicare pays the plan premium every month for the member’s care </a:t>
            </a:r>
          </a:p>
          <a:p>
            <a:pPr marL="517525" indent="-285750">
              <a:spcBef>
                <a:spcPts val="0"/>
              </a:spcBef>
              <a:buClr>
                <a:schemeClr val="tx1"/>
              </a:buClr>
              <a:buSzPct val="100000"/>
              <a:buFont typeface="Wingdings" panose="05000000000000000000" pitchFamily="2" charset="2"/>
              <a:buChar char="§"/>
            </a:pPr>
            <a:r>
              <a:rPr lang="en-US" sz="1600" dirty="0"/>
              <a:t>Members have Medicare rights and protections </a:t>
            </a:r>
          </a:p>
          <a:p>
            <a:pPr marL="0" indent="0">
              <a:spcBef>
                <a:spcPts val="0"/>
              </a:spcBef>
              <a:buClr>
                <a:schemeClr val="accent1"/>
              </a:buClr>
              <a:buSzPct val="110000"/>
              <a:buNone/>
            </a:pPr>
            <a:endParaRPr lang="en-US" sz="1600" dirty="0"/>
          </a:p>
        </p:txBody>
      </p:sp>
    </p:spTree>
    <p:extLst>
      <p:ext uri="{BB962C8B-B14F-4D97-AF65-F5344CB8AC3E}">
        <p14:creationId xmlns:p14="http://schemas.microsoft.com/office/powerpoint/2010/main" val="208536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Types of models </a:t>
            </a:r>
            <a:br>
              <a:rPr lang="en-US" sz="6000" dirty="0"/>
            </a:br>
            <a:r>
              <a:rPr lang="en-US" sz="6000" dirty="0"/>
              <a:t>for MAPD Special Needs Plans </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a:blip r:embed="rId2" cstate="print">
            <a:extLst>
              <a:ext uri="{28A0092B-C50C-407E-A947-70E740481C1C}">
                <a14:useLocalDpi xmlns:a14="http://schemas.microsoft.com/office/drawing/2010/main" val="0"/>
              </a:ext>
            </a:extLst>
          </a:blip>
          <a:srcRect l="23355" r="23355"/>
          <a:stretch/>
        </p:blipFill>
        <p:spPr>
          <a:xfrm>
            <a:off x="457200" y="731520"/>
            <a:ext cx="4389120" cy="5486400"/>
          </a:xfrm>
          <a:prstGeom prst="rect">
            <a:avLst/>
          </a:prstGeom>
        </p:spPr>
      </p:pic>
    </p:spTree>
    <p:extLst>
      <p:ext uri="{BB962C8B-B14F-4D97-AF65-F5344CB8AC3E}">
        <p14:creationId xmlns:p14="http://schemas.microsoft.com/office/powerpoint/2010/main" val="401491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3"/>
            <a:ext cx="8919371" cy="596824"/>
          </a:xfrm>
        </p:spPr>
        <p:txBody>
          <a:bodyPr/>
          <a:lstStyle/>
          <a:p>
            <a:r>
              <a:rPr lang="en-US" sz="4000" dirty="0"/>
              <a:t>Types of Special Needs Plans </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5" y="1852246"/>
            <a:ext cx="9543299" cy="4411393"/>
          </a:xfrm>
        </p:spPr>
        <p:txBody>
          <a:bodyPr>
            <a:noAutofit/>
          </a:bodyPr>
          <a:lstStyle/>
          <a:p>
            <a:pPr marL="231775" indent="-231775">
              <a:buClr>
                <a:schemeClr val="accent1"/>
              </a:buClr>
              <a:buSzPct val="110000"/>
            </a:pPr>
            <a:r>
              <a:rPr lang="en-US" sz="2000" dirty="0"/>
              <a:t>A Special Needs Plan (SNP) is a Medicare Advantage Coordinated Care Plan (CCP) specifically </a:t>
            </a:r>
            <a:r>
              <a:rPr lang="en-US" sz="2000" b="1" dirty="0"/>
              <a:t>designed to provide targeted care with limited enrollment to special needs individuals</a:t>
            </a:r>
          </a:p>
          <a:p>
            <a:pPr marL="231775" indent="-231775">
              <a:buClr>
                <a:schemeClr val="accent1"/>
              </a:buClr>
              <a:buSzPct val="110000"/>
            </a:pPr>
            <a:r>
              <a:rPr lang="en-US" sz="2000" dirty="0"/>
              <a:t>There are three categories:</a:t>
            </a:r>
          </a:p>
          <a:p>
            <a:pPr marL="803275" indent="-341313">
              <a:buClr>
                <a:schemeClr val="accent1"/>
              </a:buClr>
              <a:buSzPct val="100000"/>
              <a:buFont typeface="+mj-lt"/>
              <a:buAutoNum type="arabicPeriod"/>
              <a:tabLst>
                <a:tab pos="803275" algn="l"/>
              </a:tabLst>
            </a:pPr>
            <a:r>
              <a:rPr lang="en-US" sz="2000" dirty="0"/>
              <a:t>Chronic Conditions Special Needs Plans (C-SNP)</a:t>
            </a:r>
          </a:p>
          <a:p>
            <a:pPr marL="803275" indent="-341313">
              <a:buClr>
                <a:schemeClr val="accent1"/>
              </a:buClr>
              <a:buSzPct val="100000"/>
              <a:buFont typeface="+mj-lt"/>
              <a:buAutoNum type="arabicPeriod"/>
              <a:tabLst>
                <a:tab pos="803275" algn="l"/>
              </a:tabLst>
            </a:pPr>
            <a:r>
              <a:rPr lang="en-US" sz="2000" dirty="0"/>
              <a:t>Dual Eligible Special Needs Plans (D-SNP)</a:t>
            </a:r>
          </a:p>
          <a:p>
            <a:pPr marL="803275" indent="-341313">
              <a:buClr>
                <a:schemeClr val="accent1"/>
              </a:buClr>
              <a:buSzPct val="100000"/>
              <a:buFont typeface="+mj-lt"/>
              <a:buAutoNum type="arabicPeriod"/>
              <a:tabLst>
                <a:tab pos="803275" algn="l"/>
              </a:tabLst>
            </a:pPr>
            <a:r>
              <a:rPr lang="en-US" sz="2000" dirty="0"/>
              <a:t>Institutional or Institutional Equivalent Special Needs Plans </a:t>
            </a:r>
            <a:br>
              <a:rPr lang="en-US" sz="2000" dirty="0"/>
            </a:br>
            <a:r>
              <a:rPr lang="en-US" sz="2000" dirty="0"/>
              <a:t>(I-SNP, IE-SNP)</a:t>
            </a:r>
          </a:p>
        </p:txBody>
      </p:sp>
    </p:spTree>
    <p:extLst>
      <p:ext uri="{BB962C8B-B14F-4D97-AF65-F5344CB8AC3E}">
        <p14:creationId xmlns:p14="http://schemas.microsoft.com/office/powerpoint/2010/main" val="228299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2FEA1-93FF-4248-AB3C-F1B99BCBEE88}"/>
              </a:ext>
            </a:extLst>
          </p:cNvPr>
          <p:cNvSpPr>
            <a:spLocks noGrp="1"/>
          </p:cNvSpPr>
          <p:nvPr>
            <p:ph type="title"/>
          </p:nvPr>
        </p:nvSpPr>
        <p:spPr>
          <a:xfrm>
            <a:off x="5413085" y="1977390"/>
            <a:ext cx="6897025" cy="3873981"/>
          </a:xfrm>
        </p:spPr>
        <p:txBody>
          <a:bodyPr/>
          <a:lstStyle/>
          <a:p>
            <a:r>
              <a:rPr lang="en-US" sz="6000" dirty="0"/>
              <a:t>D-SNP</a:t>
            </a:r>
            <a:br>
              <a:rPr lang="en-US" sz="6000" dirty="0"/>
            </a:br>
            <a:r>
              <a:rPr lang="en-US" sz="6000" dirty="0"/>
              <a:t>eligibility</a:t>
            </a:r>
          </a:p>
        </p:txBody>
      </p:sp>
      <p:pic>
        <p:nvPicPr>
          <p:cNvPr id="7" name="Picture Placeholder 6">
            <a:extLst>
              <a:ext uri="{FF2B5EF4-FFF2-40B4-BE49-F238E27FC236}">
                <a16:creationId xmlns:a16="http://schemas.microsoft.com/office/drawing/2014/main" id="{8302FC32-F35F-49D8-88D0-915BD1EE4255}"/>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26663" r="19997"/>
          <a:stretch/>
        </p:blipFill>
        <p:spPr>
          <a:xfrm>
            <a:off x="617220" y="731520"/>
            <a:ext cx="4389120" cy="5486400"/>
          </a:xfrm>
          <a:prstGeom prst="rect">
            <a:avLst/>
          </a:prstGeom>
        </p:spPr>
      </p:pic>
    </p:spTree>
    <p:extLst>
      <p:ext uri="{BB962C8B-B14F-4D97-AF65-F5344CB8AC3E}">
        <p14:creationId xmlns:p14="http://schemas.microsoft.com/office/powerpoint/2010/main" val="164353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5315A83-48BF-4E69-9909-20A3DFC26CD9}"/>
              </a:ext>
            </a:extLst>
          </p:cNvPr>
          <p:cNvSpPr>
            <a:spLocks noGrp="1"/>
          </p:cNvSpPr>
          <p:nvPr>
            <p:ph type="title"/>
          </p:nvPr>
        </p:nvSpPr>
        <p:spPr>
          <a:xfrm>
            <a:off x="1361766" y="1067852"/>
            <a:ext cx="8919371" cy="1275297"/>
          </a:xfrm>
        </p:spPr>
        <p:txBody>
          <a:bodyPr/>
          <a:lstStyle/>
          <a:p>
            <a:r>
              <a:rPr lang="en-US" sz="4000" dirty="0"/>
              <a:t>Dual Special Needs Plan (D-SNP)</a:t>
            </a:r>
            <a:br>
              <a:rPr lang="en-US" sz="4000" dirty="0"/>
            </a:br>
            <a:r>
              <a:rPr lang="en-US" sz="4000" dirty="0"/>
              <a:t>Medicaid eligibility categories</a:t>
            </a:r>
          </a:p>
        </p:txBody>
      </p:sp>
      <p:sp>
        <p:nvSpPr>
          <p:cNvPr id="19" name="Text Placeholder 18">
            <a:extLst>
              <a:ext uri="{FF2B5EF4-FFF2-40B4-BE49-F238E27FC236}">
                <a16:creationId xmlns:a16="http://schemas.microsoft.com/office/drawing/2014/main" id="{F4B26AEF-7810-43D8-B44B-D7B29FA82911}"/>
              </a:ext>
            </a:extLst>
          </p:cNvPr>
          <p:cNvSpPr>
            <a:spLocks noGrp="1"/>
          </p:cNvSpPr>
          <p:nvPr>
            <p:ph type="body" sz="quarter" idx="16"/>
          </p:nvPr>
        </p:nvSpPr>
        <p:spPr>
          <a:xfrm>
            <a:off x="1361766" y="2514600"/>
            <a:ext cx="9992872" cy="3749039"/>
          </a:xfrm>
        </p:spPr>
        <p:txBody>
          <a:bodyPr>
            <a:noAutofit/>
          </a:bodyPr>
          <a:lstStyle/>
          <a:p>
            <a:pPr marL="0" indent="0">
              <a:spcBef>
                <a:spcPts val="0"/>
              </a:spcBef>
              <a:buClr>
                <a:schemeClr val="accent1"/>
              </a:buClr>
              <a:buSzPct val="110000"/>
              <a:buNone/>
            </a:pPr>
            <a:r>
              <a:rPr lang="en-US" sz="2000" dirty="0"/>
              <a:t>Types of the Medicaid eligibility categories encompass all categories </a:t>
            </a:r>
            <a:br>
              <a:rPr lang="en-US" sz="2000" dirty="0"/>
            </a:br>
            <a:r>
              <a:rPr lang="en-US" sz="2000" dirty="0"/>
              <a:t>of Medicaid eligibility, including:</a:t>
            </a:r>
          </a:p>
          <a:p>
            <a:pPr marL="461963" indent="-230188">
              <a:spcBef>
                <a:spcPts val="0"/>
              </a:spcBef>
              <a:buClr>
                <a:schemeClr val="accent1"/>
              </a:buClr>
              <a:buSzPct val="110000"/>
              <a:tabLst>
                <a:tab pos="573088" algn="l"/>
              </a:tabLst>
            </a:pPr>
            <a:r>
              <a:rPr lang="en-US" sz="2000" dirty="0"/>
              <a:t>Full Medicaid (only)</a:t>
            </a:r>
          </a:p>
          <a:p>
            <a:pPr marL="461963" indent="-230188">
              <a:spcBef>
                <a:spcPts val="0"/>
              </a:spcBef>
              <a:buClr>
                <a:schemeClr val="accent1"/>
              </a:buClr>
              <a:buSzPct val="110000"/>
              <a:tabLst>
                <a:tab pos="573088" algn="l"/>
              </a:tabLst>
            </a:pPr>
            <a:r>
              <a:rPr lang="en-US" sz="2000" dirty="0"/>
              <a:t>Qualified Medicare Beneficiary (QMB) without other Medicaid (QMB only)</a:t>
            </a:r>
          </a:p>
          <a:p>
            <a:pPr marL="461963" indent="-230188">
              <a:spcBef>
                <a:spcPts val="0"/>
              </a:spcBef>
              <a:buClr>
                <a:schemeClr val="accent1"/>
              </a:buClr>
              <a:buSzPct val="110000"/>
              <a:tabLst>
                <a:tab pos="573088" algn="l"/>
              </a:tabLst>
            </a:pPr>
            <a:r>
              <a:rPr lang="en-US" sz="2000" dirty="0"/>
              <a:t>QMB Plus</a:t>
            </a:r>
          </a:p>
          <a:p>
            <a:pPr marL="461963" indent="-230188">
              <a:spcBef>
                <a:spcPts val="0"/>
              </a:spcBef>
              <a:buClr>
                <a:schemeClr val="accent1"/>
              </a:buClr>
              <a:buSzPct val="110000"/>
              <a:tabLst>
                <a:tab pos="573088" algn="l"/>
              </a:tabLst>
            </a:pPr>
            <a:r>
              <a:rPr lang="en-US" sz="2000" dirty="0"/>
              <a:t>Specified Low-Income Medicare Beneficiary without other Medicaid </a:t>
            </a:r>
            <a:br>
              <a:rPr lang="en-US" sz="2000" dirty="0"/>
            </a:br>
            <a:r>
              <a:rPr lang="en-US" sz="2000" dirty="0"/>
              <a:t>(SLMB only)</a:t>
            </a:r>
          </a:p>
          <a:p>
            <a:pPr marL="461963" indent="-230188">
              <a:spcBef>
                <a:spcPts val="0"/>
              </a:spcBef>
              <a:buClr>
                <a:schemeClr val="accent1"/>
              </a:buClr>
              <a:buSzPct val="110000"/>
              <a:tabLst>
                <a:tab pos="573088" algn="l"/>
              </a:tabLst>
            </a:pPr>
            <a:r>
              <a:rPr lang="en-US" sz="2000" dirty="0"/>
              <a:t>SLMB Plus</a:t>
            </a:r>
          </a:p>
          <a:p>
            <a:pPr marL="461963" indent="-230188">
              <a:spcBef>
                <a:spcPts val="0"/>
              </a:spcBef>
              <a:buClr>
                <a:schemeClr val="accent1"/>
              </a:buClr>
              <a:buSzPct val="110000"/>
              <a:tabLst>
                <a:tab pos="573088" algn="l"/>
              </a:tabLst>
            </a:pPr>
            <a:r>
              <a:rPr lang="en-US" sz="2000" dirty="0"/>
              <a:t>Qualifying Individual (QI)</a:t>
            </a:r>
          </a:p>
          <a:p>
            <a:pPr marL="461963" indent="-230188">
              <a:spcBef>
                <a:spcPts val="0"/>
              </a:spcBef>
              <a:buClr>
                <a:schemeClr val="accent1"/>
              </a:buClr>
              <a:buSzPct val="110000"/>
              <a:tabLst>
                <a:tab pos="573088" algn="l"/>
              </a:tabLst>
            </a:pPr>
            <a:r>
              <a:rPr lang="en-US" sz="2000" dirty="0"/>
              <a:t>Qualified Disabled and Working Individual (QDWI)</a:t>
            </a:r>
          </a:p>
        </p:txBody>
      </p:sp>
    </p:spTree>
    <p:extLst>
      <p:ext uri="{BB962C8B-B14F-4D97-AF65-F5344CB8AC3E}">
        <p14:creationId xmlns:p14="http://schemas.microsoft.com/office/powerpoint/2010/main" val="854637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9A15C-D842-4EB1-B4F1-84DD4F4C9E4E}"/>
              </a:ext>
            </a:extLst>
          </p:cNvPr>
          <p:cNvSpPr>
            <a:spLocks noGrp="1"/>
          </p:cNvSpPr>
          <p:nvPr>
            <p:ph type="title"/>
          </p:nvPr>
        </p:nvSpPr>
        <p:spPr>
          <a:xfrm>
            <a:off x="1385642" y="1335807"/>
            <a:ext cx="9059608" cy="1989284"/>
          </a:xfrm>
        </p:spPr>
        <p:txBody>
          <a:bodyPr/>
          <a:lstStyle/>
          <a:p>
            <a:r>
              <a:rPr lang="en-US" dirty="0"/>
              <a:t>Quartz D-SNP</a:t>
            </a:r>
            <a:br>
              <a:rPr lang="en-US" dirty="0"/>
            </a:br>
            <a:r>
              <a:rPr lang="en-US" sz="2400" b="0" i="0" dirty="0">
                <a:effectLst/>
                <a:latin typeface="Poppins" panose="00000500000000000000" pitchFamily="2" charset="0"/>
                <a:cs typeface="Poppins" panose="00000500000000000000" pitchFamily="2" charset="0"/>
              </a:rPr>
              <a:t>(Plan name: Quartz Dual Eligible with Rx)</a:t>
            </a:r>
            <a:endParaRPr lang="en-US" sz="2400" dirty="0">
              <a:latin typeface="Poppins" panose="00000500000000000000" pitchFamily="2" charset="0"/>
              <a:cs typeface="Poppins" panose="00000500000000000000" pitchFamily="2" charset="0"/>
            </a:endParaRPr>
          </a:p>
        </p:txBody>
      </p:sp>
      <p:sp>
        <p:nvSpPr>
          <p:cNvPr id="7" name="Text Placeholder 6">
            <a:extLst>
              <a:ext uri="{FF2B5EF4-FFF2-40B4-BE49-F238E27FC236}">
                <a16:creationId xmlns:a16="http://schemas.microsoft.com/office/drawing/2014/main" id="{49B8857A-A309-4306-8C87-4D697049BBEB}"/>
              </a:ext>
            </a:extLst>
          </p:cNvPr>
          <p:cNvSpPr>
            <a:spLocks noGrp="1"/>
          </p:cNvSpPr>
          <p:nvPr>
            <p:ph type="body" sz="quarter" idx="23"/>
          </p:nvPr>
        </p:nvSpPr>
        <p:spPr>
          <a:xfrm>
            <a:off x="1385642" y="3640974"/>
            <a:ext cx="2260235" cy="1528847"/>
          </a:xfrm>
          <a:solidFill>
            <a:schemeClr val="accent3"/>
          </a:solidFill>
        </p:spPr>
        <p:txBody>
          <a:bodyPr>
            <a:noAutofit/>
          </a:bodyPr>
          <a:lstStyle/>
          <a:p>
            <a:pPr algn="ctr"/>
            <a:r>
              <a:rPr lang="en-US" dirty="0"/>
              <a:t>Enrolled in Medicare Part A (Hospital)</a:t>
            </a:r>
          </a:p>
        </p:txBody>
      </p:sp>
      <p:sp>
        <p:nvSpPr>
          <p:cNvPr id="14" name="TextBox 13">
            <a:extLst>
              <a:ext uri="{FF2B5EF4-FFF2-40B4-BE49-F238E27FC236}">
                <a16:creationId xmlns:a16="http://schemas.microsoft.com/office/drawing/2014/main" id="{CCEAB007-9998-4581-8AFD-FA7991F3D1D8}"/>
              </a:ext>
            </a:extLst>
          </p:cNvPr>
          <p:cNvSpPr txBox="1"/>
          <p:nvPr/>
        </p:nvSpPr>
        <p:spPr>
          <a:xfrm>
            <a:off x="1385641" y="2698853"/>
            <a:ext cx="7006590" cy="461665"/>
          </a:xfrm>
          <a:prstGeom prst="rect">
            <a:avLst/>
          </a:prstGeom>
          <a:noFill/>
        </p:spPr>
        <p:txBody>
          <a:bodyPr wrap="square" lIns="0" tIns="0" rIns="0" bIns="0" rtlCol="0">
            <a:noAutofit/>
          </a:bodyPr>
          <a:lstStyle/>
          <a:p>
            <a:r>
              <a:rPr lang="en-US" sz="2400" b="1" dirty="0">
                <a:solidFill>
                  <a:schemeClr val="accent5"/>
                </a:solidFill>
                <a:latin typeface="Poppins" panose="00000500000000000000" pitchFamily="2" charset="0"/>
                <a:cs typeface="Poppins" panose="00000500000000000000" pitchFamily="2" charset="0"/>
              </a:rPr>
              <a:t>Who can join?</a:t>
            </a:r>
          </a:p>
        </p:txBody>
      </p:sp>
      <p:sp>
        <p:nvSpPr>
          <p:cNvPr id="15" name="Text Placeholder 6">
            <a:extLst>
              <a:ext uri="{FF2B5EF4-FFF2-40B4-BE49-F238E27FC236}">
                <a16:creationId xmlns:a16="http://schemas.microsoft.com/office/drawing/2014/main" id="{6EBB70F6-7AA0-4872-9E7E-22533BCD6B32}"/>
              </a:ext>
            </a:extLst>
          </p:cNvPr>
          <p:cNvSpPr txBox="1">
            <a:spLocks/>
          </p:cNvSpPr>
          <p:nvPr/>
        </p:nvSpPr>
        <p:spPr>
          <a:xfrm>
            <a:off x="4054053" y="3640973"/>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Enrolled in Medicare Part B (Medical) </a:t>
            </a:r>
          </a:p>
        </p:txBody>
      </p:sp>
      <p:sp>
        <p:nvSpPr>
          <p:cNvPr id="16" name="Text Placeholder 6">
            <a:extLst>
              <a:ext uri="{FF2B5EF4-FFF2-40B4-BE49-F238E27FC236}">
                <a16:creationId xmlns:a16="http://schemas.microsoft.com/office/drawing/2014/main" id="{11F5583B-5A05-4E22-98FE-387095016B6D}"/>
              </a:ext>
            </a:extLst>
          </p:cNvPr>
          <p:cNvSpPr txBox="1">
            <a:spLocks/>
          </p:cNvSpPr>
          <p:nvPr/>
        </p:nvSpPr>
        <p:spPr>
          <a:xfrm>
            <a:off x="6732512" y="3640917"/>
            <a:ext cx="2260235" cy="1528904"/>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Lives in plan </a:t>
            </a:r>
            <a:br>
              <a:rPr lang="en-US" dirty="0"/>
            </a:br>
            <a:r>
              <a:rPr lang="en-US" dirty="0"/>
              <a:t>service area </a:t>
            </a:r>
          </a:p>
        </p:txBody>
      </p:sp>
      <p:sp>
        <p:nvSpPr>
          <p:cNvPr id="17" name="Text Placeholder 6">
            <a:extLst>
              <a:ext uri="{FF2B5EF4-FFF2-40B4-BE49-F238E27FC236}">
                <a16:creationId xmlns:a16="http://schemas.microsoft.com/office/drawing/2014/main" id="{9B63A3C3-6FD9-4F48-9A8D-959DBD259083}"/>
              </a:ext>
            </a:extLst>
          </p:cNvPr>
          <p:cNvSpPr txBox="1">
            <a:spLocks/>
          </p:cNvSpPr>
          <p:nvPr/>
        </p:nvSpPr>
        <p:spPr>
          <a:xfrm>
            <a:off x="9380827" y="3635957"/>
            <a:ext cx="2260235" cy="1528847"/>
          </a:xfrm>
          <a:prstGeom prst="rect">
            <a:avLst/>
          </a:prstGeom>
          <a:solidFill>
            <a:schemeClr val="accent3"/>
          </a:solidFill>
        </p:spPr>
        <p:txBody>
          <a:bodyPr vert="horz" lIns="0" tIns="0" rIns="0" bIns="0" rtlCol="0" anchor="ctr" anchorCtr="0">
            <a:noAutofit/>
          </a:bodyPr>
          <a:lstStyle>
            <a:lvl1pPr marL="0" indent="0" algn="l" defTabSz="914400" rtl="0" eaLnBrk="1" latinLnBrk="0" hangingPunct="1">
              <a:lnSpc>
                <a:spcPct val="120000"/>
              </a:lnSpc>
              <a:spcBef>
                <a:spcPts val="600"/>
              </a:spcBef>
              <a:buFont typeface="Arial" panose="020B0604020202020204" pitchFamily="34" charset="0"/>
              <a:buNone/>
              <a:defRPr sz="1600" b="1" i="0" kern="1200" spc="80" baseline="0">
                <a:solidFill>
                  <a:schemeClr val="tx1"/>
                </a:solidFill>
                <a:latin typeface="Poppins SemiBold" pitchFamily="2" charset="77"/>
                <a:ea typeface="+mn-ea"/>
                <a:cs typeface="Poppins SemiBold" pitchFamily="2" charset="77"/>
              </a:defRPr>
            </a:lvl1pPr>
            <a:lvl2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2pPr>
            <a:lvl3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3pPr>
            <a:lvl4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Meets Wisconsin </a:t>
            </a:r>
            <a:br>
              <a:rPr lang="en-US" dirty="0"/>
            </a:br>
            <a:r>
              <a:rPr lang="en-US" dirty="0"/>
              <a:t>Medicaid status </a:t>
            </a:r>
          </a:p>
        </p:txBody>
      </p:sp>
      <p:sp>
        <p:nvSpPr>
          <p:cNvPr id="8" name="TextBox 7">
            <a:extLst>
              <a:ext uri="{FF2B5EF4-FFF2-40B4-BE49-F238E27FC236}">
                <a16:creationId xmlns:a16="http://schemas.microsoft.com/office/drawing/2014/main" id="{AA0D8C69-81B8-4372-9460-5595F743D1BB}"/>
              </a:ext>
            </a:extLst>
          </p:cNvPr>
          <p:cNvSpPr txBox="1"/>
          <p:nvPr/>
        </p:nvSpPr>
        <p:spPr>
          <a:xfrm>
            <a:off x="1385642" y="3198168"/>
            <a:ext cx="9662588" cy="437790"/>
          </a:xfrm>
          <a:prstGeom prst="rect">
            <a:avLst/>
          </a:prstGeom>
          <a:noFill/>
        </p:spPr>
        <p:txBody>
          <a:bodyPr wrap="square" lIns="0" tIns="0" rIns="0" bIns="0" rtlCol="0">
            <a:noAutofit/>
          </a:bodyPr>
          <a:lstStyle/>
          <a:p>
            <a:r>
              <a:rPr lang="en-US" b="1" spc="300" dirty="0">
                <a:latin typeface="Poppins" panose="00000500000000000000" pitchFamily="2" charset="0"/>
                <a:cs typeface="Poppins" panose="00000500000000000000" pitchFamily="2" charset="0"/>
              </a:rPr>
              <a:t>INDIVIDUALS WHO ARE:</a:t>
            </a:r>
          </a:p>
        </p:txBody>
      </p:sp>
      <p:sp>
        <p:nvSpPr>
          <p:cNvPr id="2" name="Plus Sign 1">
            <a:extLst>
              <a:ext uri="{FF2B5EF4-FFF2-40B4-BE49-F238E27FC236}">
                <a16:creationId xmlns:a16="http://schemas.microsoft.com/office/drawing/2014/main" id="{D2EC04E0-432E-47EB-A556-203EB15FAC45}"/>
              </a:ext>
            </a:extLst>
          </p:cNvPr>
          <p:cNvSpPr/>
          <p:nvPr/>
        </p:nvSpPr>
        <p:spPr>
          <a:xfrm>
            <a:off x="3696117"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Sign 9">
            <a:extLst>
              <a:ext uri="{FF2B5EF4-FFF2-40B4-BE49-F238E27FC236}">
                <a16:creationId xmlns:a16="http://schemas.microsoft.com/office/drawing/2014/main" id="{D9A90037-C718-4B1D-AD66-C999518F7D6E}"/>
              </a:ext>
            </a:extLst>
          </p:cNvPr>
          <p:cNvSpPr/>
          <p:nvPr/>
        </p:nvSpPr>
        <p:spPr>
          <a:xfrm>
            <a:off x="6384624"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Sign 10">
            <a:extLst>
              <a:ext uri="{FF2B5EF4-FFF2-40B4-BE49-F238E27FC236}">
                <a16:creationId xmlns:a16="http://schemas.microsoft.com/office/drawing/2014/main" id="{DB2C19B2-ED97-49A9-B074-AEA02D701E2A}"/>
              </a:ext>
            </a:extLst>
          </p:cNvPr>
          <p:cNvSpPr/>
          <p:nvPr/>
        </p:nvSpPr>
        <p:spPr>
          <a:xfrm>
            <a:off x="9057604" y="4274091"/>
            <a:ext cx="276340" cy="27634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816536"/>
      </p:ext>
    </p:extLst>
  </p:cSld>
  <p:clrMapOvr>
    <a:masterClrMapping/>
  </p:clrMapOvr>
</p:sld>
</file>

<file path=ppt/theme/theme1.xml><?xml version="1.0" encoding="utf-8"?>
<a:theme xmlns:a="http://schemas.openxmlformats.org/drawingml/2006/main" name="Office Theme">
  <a:themeElements>
    <a:clrScheme name="Custom 1">
      <a:dk1>
        <a:srgbClr val="041343"/>
      </a:dk1>
      <a:lt1>
        <a:srgbClr val="FCF8F5"/>
      </a:lt1>
      <a:dk2>
        <a:srgbClr val="ADADAB"/>
      </a:dk2>
      <a:lt2>
        <a:srgbClr val="E8E5E3"/>
      </a:lt2>
      <a:accent1>
        <a:srgbClr val="DA0024"/>
      </a:accent1>
      <a:accent2>
        <a:srgbClr val="45BFB0"/>
      </a:accent2>
      <a:accent3>
        <a:srgbClr val="B3E5DE"/>
      </a:accent3>
      <a:accent4>
        <a:srgbClr val="9ADCD2"/>
      </a:accent4>
      <a:accent5>
        <a:srgbClr val="00A298"/>
      </a:accent5>
      <a:accent6>
        <a:srgbClr val="E8E4E2"/>
      </a:accent6>
      <a:hlink>
        <a:srgbClr val="C8102E"/>
      </a:hlink>
      <a:folHlink>
        <a:srgbClr val="D75749"/>
      </a:folHlink>
    </a:clrScheme>
    <a:fontScheme name="Bazz Fonts - Inter">
      <a:majorFont>
        <a:latin typeface="Inter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10943</TotalTime>
  <Words>2415</Words>
  <Application>Microsoft Office PowerPoint</Application>
  <PresentationFormat>Widescreen</PresentationFormat>
  <Paragraphs>211</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Inter</vt:lpstr>
      <vt:lpstr>Poppins</vt:lpstr>
      <vt:lpstr>Poppins Medium</vt:lpstr>
      <vt:lpstr>Poppins SemiBold</vt:lpstr>
      <vt:lpstr>Wingdings</vt:lpstr>
      <vt:lpstr>Office Theme</vt:lpstr>
      <vt:lpstr>Provider/Pharmacist Training:  Dual Special Needs Plan (D-SNP)</vt:lpstr>
      <vt:lpstr>D-SNP training objectives</vt:lpstr>
      <vt:lpstr>101 Overview  Medicare Advantage Prescription Drug (MAPD) Part C &amp; Part D</vt:lpstr>
      <vt:lpstr>101 Overview Medicare Advantage Prescription Drug (MAPD) Part C &amp; Part D</vt:lpstr>
      <vt:lpstr>Types of models  for MAPD Special Needs Plans </vt:lpstr>
      <vt:lpstr>Types of Special Needs Plans </vt:lpstr>
      <vt:lpstr>D-SNP eligibility</vt:lpstr>
      <vt:lpstr>Dual Special Needs Plan (D-SNP) Medicaid eligibility categories</vt:lpstr>
      <vt:lpstr>Quartz D-SNP (Plan name: Quartz Dual Eligible with Rx)</vt:lpstr>
      <vt:lpstr>Elements  for success</vt:lpstr>
      <vt:lpstr>PowerPoint Presentation</vt:lpstr>
      <vt:lpstr>D-SNP Model of care</vt:lpstr>
      <vt:lpstr>What is Model of Care?</vt:lpstr>
      <vt:lpstr>Model of Care sections and elements</vt:lpstr>
      <vt:lpstr>Description  of the SNP population  and most vulnerable</vt:lpstr>
      <vt:lpstr>Provider roles and responsibilities</vt:lpstr>
      <vt:lpstr>Health Risk Assessment (HRA)</vt:lpstr>
      <vt:lpstr>Face-to-face encounters with providers</vt:lpstr>
      <vt:lpstr>Elements of face-to-face encounters with providers</vt:lpstr>
      <vt:lpstr>Coding face-to-face encounters with providers</vt:lpstr>
      <vt:lpstr>Individualized Care Plan (ICP)</vt:lpstr>
      <vt:lpstr>Essential components Quartz will include in the ICP</vt:lpstr>
      <vt:lpstr>Provider participation with  Interdisciplinary Care Team (ICT)</vt:lpstr>
      <vt:lpstr>Interdisciplinary Care Team</vt:lpstr>
      <vt:lpstr>Transitions of Care (TOC) elements</vt:lpstr>
      <vt:lpstr>Transitions of Care (TOC) providers</vt:lpstr>
      <vt:lpstr>D-SNP quality measurement and performance improvement</vt:lpstr>
      <vt:lpstr>Attestation of D-SNP training completion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TemplateZuu</dc:creator>
  <cp:lastModifiedBy>Shari Oelke</cp:lastModifiedBy>
  <cp:revision>645</cp:revision>
  <cp:lastPrinted>2022-02-01T20:02:21Z</cp:lastPrinted>
  <dcterms:created xsi:type="dcterms:W3CDTF">2020-01-28T05:25:27Z</dcterms:created>
  <dcterms:modified xsi:type="dcterms:W3CDTF">2025-01-09T14:16:48Z</dcterms:modified>
</cp:coreProperties>
</file>