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5"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300" r:id="rId17"/>
    <p:sldId id="301" r:id="rId18"/>
    <p:sldId id="302"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55489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0457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215102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77100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387201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291746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31541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06286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1000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78737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84006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183777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85228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14753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6316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79646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22179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148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75887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75159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25842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4514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21298788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 Id="rId4" Type="http://schemas.openxmlformats.org/officeDocument/2006/relationships/hyperlink" Target="https://www.flickr.com/photos/17423713@N03/3384348444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0027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D8FA816D-224D-4416-A5AB-813FA69B9488}"/>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Treatment for SAD</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94226FD1-202D-4AD9-8430-5477EC4C8D31}"/>
              </a:ext>
            </a:extLst>
          </p:cNvPr>
          <p:cNvSpPr txBox="1">
            <a:spLocks noChangeArrowheads="1"/>
          </p:cNvSpPr>
          <p:nvPr/>
        </p:nvSpPr>
        <p:spPr>
          <a:xfrm>
            <a:off x="535781" y="1842911"/>
            <a:ext cx="74676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defRPr/>
            </a:pPr>
            <a:r>
              <a:rPr lang="en-US" sz="2800" dirty="0">
                <a:solidFill>
                  <a:prstClr val="black"/>
                </a:solidFill>
                <a:latin typeface="Calibri"/>
              </a:rPr>
              <a:t>Diagnosed by a trained professional, treatment for SAD may include:</a:t>
            </a:r>
          </a:p>
          <a:p>
            <a:pPr marL="0" indent="0">
              <a:lnSpc>
                <a:spcPct val="80000"/>
              </a:lnSpc>
              <a:buFont typeface="Arial" panose="020B0604020202020204" pitchFamily="34" charset="0"/>
              <a:buNone/>
              <a:defRPr/>
            </a:pPr>
            <a:endParaRPr lang="en-US" sz="2800" dirty="0">
              <a:solidFill>
                <a:prstClr val="black"/>
              </a:solidFill>
              <a:latin typeface="Calibri"/>
            </a:endParaRPr>
          </a:p>
          <a:p>
            <a:pPr>
              <a:lnSpc>
                <a:spcPct val="80000"/>
              </a:lnSpc>
              <a:defRPr/>
            </a:pPr>
            <a:r>
              <a:rPr lang="en-US" sz="2800" dirty="0">
                <a:solidFill>
                  <a:prstClr val="black"/>
                </a:solidFill>
                <a:latin typeface="Calibri"/>
              </a:rPr>
              <a:t>Light Therapy</a:t>
            </a:r>
          </a:p>
          <a:p>
            <a:pPr marL="0" indent="0">
              <a:lnSpc>
                <a:spcPct val="80000"/>
              </a:lnSpc>
              <a:buFont typeface="Arial" panose="020B0604020202020204" pitchFamily="34" charset="0"/>
              <a:buNone/>
              <a:defRPr/>
            </a:pPr>
            <a:endParaRPr lang="en-US" sz="2800" dirty="0">
              <a:solidFill>
                <a:prstClr val="black"/>
              </a:solidFill>
              <a:latin typeface="Calibri"/>
            </a:endParaRPr>
          </a:p>
          <a:p>
            <a:pPr>
              <a:lnSpc>
                <a:spcPct val="80000"/>
              </a:lnSpc>
              <a:defRPr/>
            </a:pPr>
            <a:r>
              <a:rPr lang="en-US" sz="2800" dirty="0">
                <a:solidFill>
                  <a:prstClr val="black"/>
                </a:solidFill>
                <a:latin typeface="Calibri"/>
              </a:rPr>
              <a:t>Medications</a:t>
            </a:r>
          </a:p>
          <a:p>
            <a:pPr marL="0" indent="0">
              <a:lnSpc>
                <a:spcPct val="80000"/>
              </a:lnSpc>
              <a:buFont typeface="Arial" panose="020B0604020202020204" pitchFamily="34" charset="0"/>
              <a:buNone/>
              <a:defRPr/>
            </a:pPr>
            <a:endParaRPr lang="en-US" sz="2800" dirty="0">
              <a:solidFill>
                <a:prstClr val="black"/>
              </a:solidFill>
              <a:latin typeface="Calibri"/>
            </a:endParaRPr>
          </a:p>
          <a:p>
            <a:pPr>
              <a:lnSpc>
                <a:spcPct val="80000"/>
              </a:lnSpc>
              <a:defRPr/>
            </a:pPr>
            <a:r>
              <a:rPr lang="en-US" sz="2800" dirty="0">
                <a:solidFill>
                  <a:prstClr val="black"/>
                </a:solidFill>
                <a:latin typeface="Calibri"/>
              </a:rPr>
              <a:t>Counseling</a:t>
            </a:r>
          </a:p>
          <a:p>
            <a:pPr>
              <a:lnSpc>
                <a:spcPct val="80000"/>
              </a:lnSpc>
              <a:buFont typeface="Wingdings" pitchFamily="2" charset="2"/>
              <a:buNone/>
              <a:defRPr/>
            </a:pPr>
            <a:endParaRPr lang="en-US" sz="2400" dirty="0">
              <a:solidFill>
                <a:prstClr val="black"/>
              </a:solidFill>
              <a:latin typeface="Calibri"/>
            </a:endParaRPr>
          </a:p>
          <a:p>
            <a:pPr marL="0" indent="0">
              <a:buFont typeface="Arial" panose="020B0604020202020204" pitchFamily="34" charset="0"/>
              <a:buNone/>
              <a:defRPr/>
            </a:pPr>
            <a:endParaRPr lang="en-US" sz="2000" dirty="0">
              <a:solidFill>
                <a:srgbClr val="014471"/>
              </a:solidFill>
              <a:latin typeface="Minion Pro"/>
            </a:endParaRPr>
          </a:p>
        </p:txBody>
      </p:sp>
    </p:spTree>
    <p:extLst>
      <p:ext uri="{BB962C8B-B14F-4D97-AF65-F5344CB8AC3E}">
        <p14:creationId xmlns:p14="http://schemas.microsoft.com/office/powerpoint/2010/main" val="123803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BAAF4BD0-CC1F-4096-84F2-DAB2788F6CD3}"/>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Treatment for SAD – Light Therapy</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352B7AAE-5868-4255-AE14-4AED85203773}"/>
              </a:ext>
            </a:extLst>
          </p:cNvPr>
          <p:cNvSpPr txBox="1">
            <a:spLocks noChangeArrowheads="1"/>
          </p:cNvSpPr>
          <p:nvPr/>
        </p:nvSpPr>
        <p:spPr>
          <a:xfrm>
            <a:off x="609600" y="1676400"/>
            <a:ext cx="74676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Light is a natural mood elevator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Exposure to light has been reduced due to:</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Spending more time indoors, working and playing; working the night shift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Traveling by car, plane or train vs. walking or riding in the open air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Small or few windows in office or factory buildings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Sunglasses or contact lenses which block near-UV light</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649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F96B7B0C-0272-46D5-A3D3-A2D40A1E1AD0}"/>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Treatment for SAD – Light Therapy</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C96B7C95-E9F7-49D2-B2C3-AC8073F6B9A7}"/>
              </a:ext>
            </a:extLst>
          </p:cNvPr>
          <p:cNvSpPr txBox="1">
            <a:spLocks noChangeArrowheads="1"/>
          </p:cNvSpPr>
          <p:nvPr/>
        </p:nvSpPr>
        <p:spPr>
          <a:xfrm>
            <a:off x="533400" y="1524000"/>
            <a:ext cx="74676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Light Therapy </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Increased exposure to sunlight</a:t>
            </a:r>
          </a:p>
          <a:p>
            <a:pPr marL="1143000" marR="0" lvl="2" indent="-22860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Spend at least a half hour a day outside, even on cloudy days</a:t>
            </a:r>
          </a:p>
          <a:p>
            <a:pPr marL="1143000" marR="0" lvl="2" indent="-22860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Supplement your sources of artificial light with full-spectrum fixtures</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Light Box – special bright fluorescent lamp      (10,000-lux) </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Therapy begins with </a:t>
            </a:r>
            <a:r>
              <a:rPr kumimoji="0" lang="en-US" sz="2400" b="1" i="0" u="none" strike="noStrike" kern="1200" cap="none" spc="0" normalizeH="0" baseline="0" noProof="0">
                <a:ln>
                  <a:noFill/>
                </a:ln>
                <a:solidFill>
                  <a:sysClr val="windowText" lastClr="000000"/>
                </a:solidFill>
                <a:effectLst/>
                <a:uLnTx/>
                <a:uFillTx/>
                <a:latin typeface="Calibri"/>
                <a:ea typeface="+mn-ea"/>
                <a:cs typeface="+mn-cs"/>
              </a:rPr>
              <a:t>daily</a:t>
            </a: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 sessions of 10-15 minutes, which are gradually increased to 30-90 minutes each day during winter months (needs to be done regularly)</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Many health care practitioners propose starting light therapy in the fall</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7563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pic>
        <p:nvPicPr>
          <p:cNvPr id="3" name="Picture 2" descr="mesa_sad_light_box1">
            <a:extLst>
              <a:ext uri="{FF2B5EF4-FFF2-40B4-BE49-F238E27FC236}">
                <a16:creationId xmlns:a16="http://schemas.microsoft.com/office/drawing/2014/main" id="{86B79D34-EF73-4FD0-8E80-77C323946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46" y="1856928"/>
            <a:ext cx="353329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F6EA72E-884D-400F-945D-380BE6A8368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93454" y="2074416"/>
            <a:ext cx="3962400" cy="2971800"/>
          </a:xfrm>
          <a:prstGeom prst="rect">
            <a:avLst/>
          </a:prstGeom>
        </p:spPr>
      </p:pic>
    </p:spTree>
    <p:extLst>
      <p:ext uri="{BB962C8B-B14F-4D97-AF65-F5344CB8AC3E}">
        <p14:creationId xmlns:p14="http://schemas.microsoft.com/office/powerpoint/2010/main" val="136807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FE53259C-40A3-4A69-9041-D5082CFB89F9}"/>
              </a:ext>
            </a:extLst>
          </p:cNvPr>
          <p:cNvSpPr txBox="1">
            <a:spLocks noChangeArrowheads="1"/>
          </p:cNvSpPr>
          <p:nvPr/>
        </p:nvSpPr>
        <p:spPr>
          <a:xfrm>
            <a:off x="302418" y="800453"/>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Treatment for SAD - Medications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F5CCA60F-89AF-4377-B8DF-8C76DEED4243}"/>
              </a:ext>
            </a:extLst>
          </p:cNvPr>
          <p:cNvSpPr txBox="1">
            <a:spLocks noChangeArrowheads="1"/>
          </p:cNvSpPr>
          <p:nvPr/>
        </p:nvSpPr>
        <p:spPr>
          <a:xfrm>
            <a:off x="457200" y="1447800"/>
            <a:ext cx="7467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Antidepressant Medications</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It may take two to six weeks before you feel better</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Antidepressants may cause side effects in some people.  Usually, side effects will go away in a few weeks</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Do  not stop taking your medication or change the dose unless your doctor or nurse tells you to</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Be sure to report to your doctor or nurse whether or not you feel better</a:t>
            </a: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427366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6B5D2EDA-1E2A-49EE-A38B-105E6F8F568A}"/>
              </a:ext>
            </a:extLst>
          </p:cNvPr>
          <p:cNvSpPr txBox="1">
            <a:spLocks noChangeArrowheads="1"/>
          </p:cNvSpPr>
          <p:nvPr/>
        </p:nvSpPr>
        <p:spPr>
          <a:xfrm>
            <a:off x="378618" y="766504"/>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Treatment for SAD - Counseling</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5FD4F0A7-7B71-4917-9212-73E964764888}"/>
              </a:ext>
            </a:extLst>
          </p:cNvPr>
          <p:cNvSpPr txBox="1">
            <a:spLocks noChangeArrowheads="1"/>
          </p:cNvSpPr>
          <p:nvPr/>
        </p:nvSpPr>
        <p:spPr>
          <a:xfrm>
            <a:off x="533400" y="1676400"/>
            <a:ext cx="7467600" cy="480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Psychotherapy</a:t>
            </a:r>
          </a:p>
          <a:p>
            <a:pPr marL="742950" marR="0" lvl="1" indent="-28575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Cognitive behavioral therapy</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(CBT) </a:t>
            </a:r>
          </a:p>
          <a:p>
            <a:pPr marL="1143000" marR="0" lvl="2"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Mood is related to thoughts.</a:t>
            </a:r>
          </a:p>
          <a:p>
            <a:pPr marL="1143000" marR="0" lvl="2"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CBT can help identify and change the thought and behavior patterns that contribute to depression</a:t>
            </a:r>
          </a:p>
          <a:p>
            <a:pPr marL="1600200" marR="0" lvl="3"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Replacing negative thinking</a:t>
            </a:r>
          </a:p>
          <a:p>
            <a:pPr marL="742950" marR="0" lvl="1" indent="-28575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Interpersonal therapy</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a:t>
            </a:r>
          </a:p>
          <a:p>
            <a:pPr marL="1143000" marR="0" lvl="2"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looks at how depression can be connected to and have an impact on relationships. Like cognitive-behavioral therapy, interpersonal therapy has been proven to work well with depression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90867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7D16FBFC-118A-4F27-A3AC-02942ADFE417}"/>
              </a:ext>
            </a:extLst>
          </p:cNvPr>
          <p:cNvSpPr txBox="1">
            <a:spLocks noChangeArrowheads="1"/>
          </p:cNvSpPr>
          <p:nvPr/>
        </p:nvSpPr>
        <p:spPr>
          <a:xfrm>
            <a:off x="378618" y="690304"/>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Activities to Improve Your Spirits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0C540779-0197-42E8-AAF9-AB264DDC3E9C}"/>
              </a:ext>
            </a:extLst>
          </p:cNvPr>
          <p:cNvSpPr txBox="1">
            <a:spLocks noChangeArrowheads="1"/>
          </p:cNvSpPr>
          <p:nvPr/>
        </p:nvSpPr>
        <p:spPr>
          <a:xfrm>
            <a:off x="533400" y="1524000"/>
            <a:ext cx="7467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Get moving!  Do moderate daily exercise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Eat a well-balanced diet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Limit sugar and caffeine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Avoid tobacco, alcohol and drugs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Get at least 7 hours of sleep at night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Practice deep breathing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Surround yourself with positive people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Keep a realistic and optimistic attitude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Take time each day to do something you enjoy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Make time for relaxation: listening to music, meditation or guided imagery, yoga, reading, deep breathing, ...</a:t>
            </a:r>
            <a:endParaRPr kumimoji="0" lang="en-US" sz="24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83482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F870AD37-1056-428A-92E9-AC75EF219405}"/>
              </a:ext>
            </a:extLst>
          </p:cNvPr>
          <p:cNvSpPr txBox="1">
            <a:spLocks noChangeArrowheads="1"/>
          </p:cNvSpPr>
          <p:nvPr/>
        </p:nvSpPr>
        <p:spPr>
          <a:xfrm>
            <a:off x="378618" y="690304"/>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Activities to Improve Your Spirits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7EFCC6DE-0632-4E5C-8AFF-DE3C72A8DFA5}"/>
              </a:ext>
            </a:extLst>
          </p:cNvPr>
          <p:cNvSpPr txBox="1">
            <a:spLocks noChangeArrowheads="1"/>
          </p:cNvSpPr>
          <p:nvPr/>
        </p:nvSpPr>
        <p:spPr>
          <a:xfrm>
            <a:off x="533400" y="1524000"/>
            <a:ext cx="74676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Read novels or magazines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Watch  a favorite TV program or go to a movie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Learn a new craft or hobby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Have lunch with friends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Be with animals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Sing in a group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Cook something you enjoy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Visit a museum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Help out others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Play a musical instrument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Have fun!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2358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5">
            <a:extLst>
              <a:ext uri="{FF2B5EF4-FFF2-40B4-BE49-F238E27FC236}">
                <a16:creationId xmlns:a16="http://schemas.microsoft.com/office/drawing/2014/main" id="{F8398C4D-FFB1-49B5-A079-147ADB096AA8}"/>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4" name="Picture 2" descr="C:\Users\KAH13\AppData\Local\Microsoft\Windows\Temporary Internet Files\Content.IE5\JDS2I6MV\questions[1].jpg">
            <a:extLst>
              <a:ext uri="{FF2B5EF4-FFF2-40B4-BE49-F238E27FC236}">
                <a16:creationId xmlns:a16="http://schemas.microsoft.com/office/drawing/2014/main" id="{CCDE16DA-17CE-4778-BCDB-5BE6A17B2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799"/>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7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pic>
        <p:nvPicPr>
          <p:cNvPr id="9" name="Picture 3" descr="C:\Users\KAH13\AppData\Local\Microsoft\Windows\Temporary Internet Files\Content.IE5\9LZXPGY5\snowflakes-1385669994t0o[1].jpg">
            <a:extLst>
              <a:ext uri="{FF2B5EF4-FFF2-40B4-BE49-F238E27FC236}">
                <a16:creationId xmlns:a16="http://schemas.microsoft.com/office/drawing/2014/main" id="{EDFF92C5-3437-4FE6-8F02-4804A782F584}"/>
              </a:ext>
            </a:extLst>
          </p:cNvPr>
          <p:cNvPicPr>
            <a:picLocks noChangeAspect="1" noChangeArrowheads="1"/>
          </p:cNvPicPr>
          <p:nvPr/>
        </p:nvPicPr>
        <p:blipFill>
          <a:blip r:embed="rId2">
            <a:duotone>
              <a:srgbClr val="EEECE1">
                <a:shade val="45000"/>
                <a:satMod val="135000"/>
              </a:srgbClr>
              <a:prstClr val="white"/>
            </a:duotone>
            <a:extLst>
              <a:ext uri="{BEBA8EAE-BF5A-486C-A8C5-ECC9F3942E4B}">
                <a14:imgProps xmlns:a14="http://schemas.microsoft.com/office/drawing/2010/main">
                  <a14:imgLayer r:embed="rId3">
                    <a14:imgEffect>
                      <a14:sharpenSoften amount="-67000"/>
                    </a14:imgEffect>
                    <a14:imgEffect>
                      <a14:colorTemperature colorTemp="4700"/>
                    </a14:imgEffect>
                    <a14:imgEffect>
                      <a14:saturation sat="70000"/>
                    </a14:imgEffect>
                  </a14:imgLayer>
                </a14:imgProps>
              </a:ext>
              <a:ext uri="{28A0092B-C50C-407E-A947-70E740481C1C}">
                <a14:useLocalDpi xmlns:a14="http://schemas.microsoft.com/office/drawing/2010/main" val="0"/>
              </a:ext>
            </a:extLst>
          </a:blip>
          <a:srcRect/>
          <a:stretch>
            <a:fillRect/>
          </a:stretch>
        </p:blipFill>
        <p:spPr bwMode="auto">
          <a:xfrm>
            <a:off x="0" y="685800"/>
            <a:ext cx="91440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AH13\AppData\Local\Microsoft\Windows\Temporary Internet Files\Content.IE5\9LZXPGY5\snowflakes-1385669994t0o[1].jpg">
            <a:extLst>
              <a:ext uri="{FF2B5EF4-FFF2-40B4-BE49-F238E27FC236}">
                <a16:creationId xmlns:a16="http://schemas.microsoft.com/office/drawing/2014/main" id="{E9E660AC-4F58-45AE-A273-AE468A74BEEB}"/>
              </a:ext>
            </a:extLst>
          </p:cNvPr>
          <p:cNvPicPr>
            <a:picLocks noChangeAspect="1" noChangeArrowheads="1"/>
          </p:cNvPicPr>
          <p:nvPr/>
        </p:nvPicPr>
        <p:blipFill>
          <a:blip r:embed="rId2">
            <a:duotone>
              <a:srgbClr val="EEECE1">
                <a:shade val="45000"/>
                <a:satMod val="135000"/>
              </a:srgbClr>
              <a:prstClr val="white"/>
            </a:duotone>
            <a:extLst>
              <a:ext uri="{BEBA8EAE-BF5A-486C-A8C5-ECC9F3942E4B}">
                <a14:imgProps xmlns:a14="http://schemas.microsoft.com/office/drawing/2010/main">
                  <a14:imgLayer r:embed="rId3">
                    <a14:imgEffect>
                      <a14:sharpenSoften amount="-67000"/>
                    </a14:imgEffect>
                    <a14:imgEffect>
                      <a14:colorTemperature colorTemp="4700"/>
                    </a14:imgEffect>
                    <a14:imgEffect>
                      <a14:saturation sat="70000"/>
                    </a14:imgEffect>
                  </a14:imgLayer>
                </a14:imgProps>
              </a:ext>
              <a:ext uri="{28A0092B-C50C-407E-A947-70E740481C1C}">
                <a14:useLocalDpi xmlns:a14="http://schemas.microsoft.com/office/drawing/2010/main" val="0"/>
              </a:ext>
            </a:extLst>
          </a:blip>
          <a:srcRect/>
          <a:stretch>
            <a:fillRect/>
          </a:stretch>
        </p:blipFill>
        <p:spPr bwMode="auto">
          <a:xfrm>
            <a:off x="0" y="6858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8C3C9E05-C2F2-49C0-90E8-B1E4E562458D}"/>
              </a:ext>
            </a:extLst>
          </p:cNvPr>
          <p:cNvSpPr txBox="1">
            <a:spLocks noChangeArrowheads="1"/>
          </p:cNvSpPr>
          <p:nvPr/>
        </p:nvSpPr>
        <p:spPr>
          <a:xfrm>
            <a:off x="1257300" y="1492250"/>
            <a:ext cx="6629400" cy="1600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900" cap="none" spc="30" normalizeH="0" baseline="0" noProof="0">
                <a:ln>
                  <a:noFill/>
                </a:ln>
                <a:solidFill>
                  <a:sysClr val="windowText" lastClr="000000"/>
                </a:solidFill>
                <a:effectLst/>
                <a:uLnTx/>
                <a:uFillTx/>
                <a:latin typeface="Calibri"/>
                <a:ea typeface="+mj-ea"/>
                <a:cs typeface="+mj-cs"/>
              </a:rPr>
              <a:t>Beating the Winter Blues</a:t>
            </a:r>
            <a:endParaRPr kumimoji="0" lang="en-US" sz="4800" b="1" i="0" u="none" strike="noStrike" kern="900" cap="none" spc="30" normalizeH="0" baseline="0" noProof="0" dirty="0">
              <a:ln>
                <a:noFill/>
              </a:ln>
              <a:solidFill>
                <a:sysClr val="windowText" lastClr="000000"/>
              </a:solidFill>
              <a:effectLst/>
              <a:uLnTx/>
              <a:uFillTx/>
              <a:latin typeface="Minion Pro"/>
              <a:ea typeface="+mj-ea"/>
              <a:cs typeface="+mj-cs"/>
            </a:endParaRPr>
          </a:p>
        </p:txBody>
      </p:sp>
      <p:sp>
        <p:nvSpPr>
          <p:cNvPr id="12" name="Rectangle 11">
            <a:extLst>
              <a:ext uri="{FF2B5EF4-FFF2-40B4-BE49-F238E27FC236}">
                <a16:creationId xmlns:a16="http://schemas.microsoft.com/office/drawing/2014/main" id="{8A855325-3109-4BFC-8819-ED1D30C6B5B6}"/>
              </a:ext>
            </a:extLst>
          </p:cNvPr>
          <p:cNvSpPr/>
          <p:nvPr/>
        </p:nvSpPr>
        <p:spPr>
          <a:xfrm>
            <a:off x="2286000" y="4343400"/>
            <a:ext cx="4572000" cy="646331"/>
          </a:xfrm>
          <a:prstGeom prst="rect">
            <a:avLst/>
          </a:prstGeom>
        </p:spPr>
        <p:txBody>
          <a:bodyPr>
            <a:spAutoFit/>
          </a:bodyPr>
          <a:lstStyle/>
          <a:p>
            <a:pPr algn="ctr"/>
            <a:r>
              <a:rPr lang="en-US" dirty="0">
                <a:solidFill>
                  <a:prstClr val="black"/>
                </a:solidFill>
                <a:latin typeface="Calibri"/>
              </a:rPr>
              <a:t>Kimberly Hein-Beardsley, MS, LMFT, BCC, CHC</a:t>
            </a:r>
          </a:p>
          <a:p>
            <a:pPr algn="ctr"/>
            <a:r>
              <a:rPr lang="en-US" dirty="0">
                <a:solidFill>
                  <a:prstClr val="black"/>
                </a:solidFill>
                <a:latin typeface="Calibri"/>
              </a:rPr>
              <a:t>Quality Management &amp; Population Health</a:t>
            </a:r>
          </a:p>
        </p:txBody>
      </p:sp>
    </p:spTree>
    <p:extLst>
      <p:ext uri="{BB962C8B-B14F-4D97-AF65-F5344CB8AC3E}">
        <p14:creationId xmlns:p14="http://schemas.microsoft.com/office/powerpoint/2010/main" val="19575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5">
            <a:extLst>
              <a:ext uri="{FF2B5EF4-FFF2-40B4-BE49-F238E27FC236}">
                <a16:creationId xmlns:a16="http://schemas.microsoft.com/office/drawing/2014/main" id="{B3E3B214-2D3E-4A76-B454-4A09A7395480}"/>
              </a:ext>
            </a:extLst>
          </p:cNvPr>
          <p:cNvSpPr txBox="1">
            <a:spLocks noChangeArrowheads="1"/>
          </p:cNvSpPr>
          <p:nvPr/>
        </p:nvSpPr>
        <p:spPr>
          <a:xfrm>
            <a:off x="838200" y="14478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“Throughout the centuries, poets have described a sense of sadness, loss and lethargy which can accompany the shortening days of fall and winter…  Many of us notice tiredness, a bit of weight gain, difficulty getting out of bed and bouts of “the blues” as fall turns into winter.”</a:t>
            </a:r>
          </a:p>
          <a:p>
            <a:pPr marL="342900" marR="0" lvl="0" indent="-342900" algn="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Carol E. Watkins, MD</a:t>
            </a:r>
          </a:p>
          <a:p>
            <a:pPr marL="342900" marR="0" lvl="0" indent="-342900" algn="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Northern County Psychiatric Associates, 2004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82674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51A26531-25A9-4C99-9700-D401A0C02FE7}"/>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Objectives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86450B28-B0B1-4CD3-9815-EA39C23CAAF1}"/>
              </a:ext>
            </a:extLst>
          </p:cNvPr>
          <p:cNvSpPr txBox="1">
            <a:spLocks noChangeArrowheads="1"/>
          </p:cNvSpPr>
          <p:nvPr/>
        </p:nvSpPr>
        <p:spPr>
          <a:xfrm>
            <a:off x="1219200" y="19812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Comparison of winter blues and seasonal affective disorder (SAD)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Overview of treatment for SAD</a:t>
            </a:r>
            <a:endParaRPr kumimoji="0" lang="en-US" sz="2800" b="0" i="0" u="none" strike="noStrike" kern="1200" cap="none" spc="0" normalizeH="0" baseline="0" noProof="0">
              <a:ln>
                <a:noFill/>
              </a:ln>
              <a:solidFill>
                <a:srgbClr val="01447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Activities to Improve Your Spirits</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8195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5">
            <a:extLst>
              <a:ext uri="{FF2B5EF4-FFF2-40B4-BE49-F238E27FC236}">
                <a16:creationId xmlns:a16="http://schemas.microsoft.com/office/drawing/2014/main" id="{94E811BD-D153-4409-B6CF-03D614E6E945}"/>
              </a:ext>
            </a:extLst>
          </p:cNvPr>
          <p:cNvSpPr txBox="1">
            <a:spLocks noChangeArrowheads="1"/>
          </p:cNvSpPr>
          <p:nvPr/>
        </p:nvSpPr>
        <p:spPr>
          <a:xfrm>
            <a:off x="762000" y="2209800"/>
            <a:ext cx="7549132" cy="330545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1" u="none" strike="noStrike" kern="1200" cap="none" spc="130" normalizeH="0" baseline="0" noProof="0">
                <a:ln>
                  <a:noFill/>
                </a:ln>
                <a:solidFill>
                  <a:sysClr val="windowText" lastClr="000000"/>
                </a:solidFill>
                <a:effectLst/>
                <a:uLnTx/>
                <a:uFillTx/>
                <a:latin typeface="Calibri"/>
                <a:ea typeface="+mn-ea"/>
                <a:cs typeface="+mn-cs"/>
              </a:rPr>
              <a:t>What changes do you notice in your mood this time of year?</a:t>
            </a:r>
            <a:r>
              <a:rPr kumimoji="0" lang="en-US" sz="4000" b="0" i="1" u="none" strike="noStrike" kern="1200" cap="none" spc="130" normalizeH="0" baseline="0" noProof="0">
                <a:ln>
                  <a:noFill/>
                </a:ln>
                <a:solidFill>
                  <a:sysClr val="windowText" lastClr="000000"/>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13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36386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B4D6F068-AAD7-43C4-9B33-CE73D42E4B54}"/>
              </a:ext>
            </a:extLst>
          </p:cNvPr>
          <p:cNvSpPr txBox="1">
            <a:spLocks noChangeArrowheads="1"/>
          </p:cNvSpPr>
          <p:nvPr/>
        </p:nvSpPr>
        <p:spPr>
          <a:xfrm>
            <a:off x="228601" y="762000"/>
            <a:ext cx="7967662" cy="59029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900" cap="none" spc="30" normalizeH="0" baseline="0" noProof="0" dirty="0">
                <a:ln>
                  <a:noFill/>
                </a:ln>
                <a:solidFill>
                  <a:sysClr val="windowText" lastClr="000000"/>
                </a:solidFill>
                <a:effectLst/>
                <a:uLnTx/>
                <a:uFillTx/>
                <a:latin typeface="Calibri"/>
                <a:ea typeface="+mj-ea"/>
                <a:cs typeface="+mj-cs"/>
              </a:rPr>
              <a:t>Winter Blues or SAD?</a:t>
            </a:r>
            <a:endParaRPr kumimoji="0" lang="en-US" sz="28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A2FF05B4-3ED2-41A6-82CB-0CA85FCC4910}"/>
              </a:ext>
            </a:extLst>
          </p:cNvPr>
          <p:cNvSpPr txBox="1">
            <a:spLocks noChangeArrowheads="1"/>
          </p:cNvSpPr>
          <p:nvPr/>
        </p:nvSpPr>
        <p:spPr>
          <a:xfrm>
            <a:off x="533400" y="1558925"/>
            <a:ext cx="7548563" cy="4765675"/>
          </a:xfrm>
          <a:prstGeom prst="rect">
            <a:avLst/>
          </a:prstGeom>
        </p:spPr>
        <p:txBody>
          <a:bodyPr vert="horz" lIns="0" tIns="0" rIns="0" bIns="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The Winter Blues have milder symptoms, which may include a feeling of gloominess, tiredness, and some weight gain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Seasonal Affective Disorder (SAD) is a specific type of depression that is more severe, and can be more debilitating, than the Winter Blues.   SAD is diagnosed by a trained professional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The most common type of SAD is called winter depression, which often begins in the fall and can last until spring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13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14344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A7176E42-FBEF-4B9D-BBDB-E3B731D74BA5}"/>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Facts about SAD</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C22BBE0C-D453-47A7-92A9-DB10F33D4D89}"/>
              </a:ext>
            </a:extLst>
          </p:cNvPr>
          <p:cNvSpPr txBox="1">
            <a:spLocks noChangeArrowheads="1"/>
          </p:cNvSpPr>
          <p:nvPr/>
        </p:nvSpPr>
        <p:spPr>
          <a:xfrm>
            <a:off x="457200" y="1752600"/>
            <a:ext cx="7467600" cy="4648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800" dirty="0">
                <a:solidFill>
                  <a:prstClr val="black"/>
                </a:solidFill>
                <a:latin typeface="Calibri"/>
              </a:rPr>
              <a:t>SAD is the result of  a biochemical imbalance in the brain due to shorter daylight hours and lack of sunlight in the winter months, which seems to throw off a person’s circadian rhythms (internal body clock)</a:t>
            </a:r>
          </a:p>
          <a:p>
            <a:pPr>
              <a:defRPr/>
            </a:pPr>
            <a:r>
              <a:rPr lang="en-US" sz="2800" dirty="0">
                <a:solidFill>
                  <a:prstClr val="black"/>
                </a:solidFill>
                <a:latin typeface="Calibri"/>
              </a:rPr>
              <a:t>Becomes more common the farther people live north or south of the equator</a:t>
            </a:r>
          </a:p>
          <a:p>
            <a:pPr>
              <a:defRPr/>
            </a:pPr>
            <a:r>
              <a:rPr lang="en-US" sz="2800" dirty="0">
                <a:solidFill>
                  <a:prstClr val="black"/>
                </a:solidFill>
                <a:latin typeface="Calibri"/>
              </a:rPr>
              <a:t>Exact numbers for individuals with SAD is unknown, but estimated to be as many as half a million people in the United States </a:t>
            </a:r>
          </a:p>
          <a:p>
            <a:pPr>
              <a:defRPr/>
            </a:pPr>
            <a:endParaRPr lang="en-US" sz="2000" dirty="0">
              <a:solidFill>
                <a:srgbClr val="014471"/>
              </a:solidFill>
              <a:latin typeface="Minion Pro"/>
            </a:endParaRPr>
          </a:p>
        </p:txBody>
      </p:sp>
    </p:spTree>
    <p:extLst>
      <p:ext uri="{BB962C8B-B14F-4D97-AF65-F5344CB8AC3E}">
        <p14:creationId xmlns:p14="http://schemas.microsoft.com/office/powerpoint/2010/main" val="414737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123A5D72-C703-404C-8A90-2EB03232F33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Symptoms of SAD</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684C23F9-4124-416D-9F90-5E0F5B370AD5}"/>
              </a:ext>
            </a:extLst>
          </p:cNvPr>
          <p:cNvSpPr txBox="1">
            <a:spLocks noChangeArrowheads="1"/>
          </p:cNvSpPr>
          <p:nvPr/>
        </p:nvSpPr>
        <p:spPr>
          <a:xfrm>
            <a:off x="609600" y="19050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US" sz="2800" dirty="0">
                <a:solidFill>
                  <a:prstClr val="black"/>
                </a:solidFill>
                <a:latin typeface="Calibri"/>
              </a:rPr>
              <a:t>Fatigue</a:t>
            </a:r>
          </a:p>
          <a:p>
            <a:pPr>
              <a:lnSpc>
                <a:spcPct val="90000"/>
              </a:lnSpc>
              <a:defRPr/>
            </a:pPr>
            <a:r>
              <a:rPr lang="en-US" sz="2800" dirty="0">
                <a:solidFill>
                  <a:prstClr val="black"/>
                </a:solidFill>
                <a:latin typeface="Calibri"/>
              </a:rPr>
              <a:t>Increased Sleep</a:t>
            </a:r>
          </a:p>
          <a:p>
            <a:pPr>
              <a:lnSpc>
                <a:spcPct val="90000"/>
              </a:lnSpc>
              <a:defRPr/>
            </a:pPr>
            <a:r>
              <a:rPr lang="en-US" sz="2800" dirty="0">
                <a:solidFill>
                  <a:prstClr val="black"/>
                </a:solidFill>
                <a:latin typeface="Calibri"/>
              </a:rPr>
              <a:t>Lack of interest in normal activities</a:t>
            </a:r>
          </a:p>
          <a:p>
            <a:pPr>
              <a:lnSpc>
                <a:spcPct val="90000"/>
              </a:lnSpc>
              <a:defRPr/>
            </a:pPr>
            <a:r>
              <a:rPr lang="en-US" sz="2800" dirty="0">
                <a:solidFill>
                  <a:prstClr val="black"/>
                </a:solidFill>
                <a:latin typeface="Calibri"/>
              </a:rPr>
              <a:t>Social withdrawal</a:t>
            </a:r>
          </a:p>
          <a:p>
            <a:pPr>
              <a:lnSpc>
                <a:spcPct val="90000"/>
              </a:lnSpc>
              <a:defRPr/>
            </a:pPr>
            <a:r>
              <a:rPr lang="en-US" sz="2800" dirty="0">
                <a:solidFill>
                  <a:prstClr val="black"/>
                </a:solidFill>
                <a:latin typeface="Calibri"/>
              </a:rPr>
              <a:t>Craving foods high in carbohydrates</a:t>
            </a:r>
          </a:p>
          <a:p>
            <a:pPr>
              <a:lnSpc>
                <a:spcPct val="90000"/>
              </a:lnSpc>
              <a:defRPr/>
            </a:pPr>
            <a:r>
              <a:rPr lang="en-US" sz="2800" dirty="0">
                <a:solidFill>
                  <a:prstClr val="black"/>
                </a:solidFill>
                <a:latin typeface="Calibri"/>
              </a:rPr>
              <a:t>Increased appetite</a:t>
            </a:r>
          </a:p>
          <a:p>
            <a:pPr>
              <a:lnSpc>
                <a:spcPct val="90000"/>
              </a:lnSpc>
              <a:defRPr/>
            </a:pPr>
            <a:r>
              <a:rPr lang="en-US" sz="2800" dirty="0">
                <a:solidFill>
                  <a:prstClr val="black"/>
                </a:solidFill>
                <a:latin typeface="Calibri"/>
              </a:rPr>
              <a:t>Weight gain</a:t>
            </a:r>
          </a:p>
          <a:p>
            <a:pPr>
              <a:lnSpc>
                <a:spcPct val="90000"/>
              </a:lnSpc>
              <a:defRPr/>
            </a:pPr>
            <a:r>
              <a:rPr lang="en-US" sz="2800" dirty="0">
                <a:solidFill>
                  <a:prstClr val="black"/>
                </a:solidFill>
                <a:latin typeface="Calibri"/>
              </a:rPr>
              <a:t>Irritability</a:t>
            </a:r>
          </a:p>
          <a:p>
            <a:pPr>
              <a:defRPr/>
            </a:pPr>
            <a:endParaRPr lang="en-US" sz="2000" dirty="0">
              <a:solidFill>
                <a:srgbClr val="014471"/>
              </a:solidFill>
              <a:latin typeface="Minion Pro"/>
            </a:endParaRPr>
          </a:p>
        </p:txBody>
      </p:sp>
    </p:spTree>
    <p:extLst>
      <p:ext uri="{BB962C8B-B14F-4D97-AF65-F5344CB8AC3E}">
        <p14:creationId xmlns:p14="http://schemas.microsoft.com/office/powerpoint/2010/main" val="262980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Winter Blues</a:t>
            </a:r>
          </a:p>
        </p:txBody>
      </p:sp>
      <p:sp>
        <p:nvSpPr>
          <p:cNvPr id="3" name="Rectangle 4">
            <a:extLst>
              <a:ext uri="{FF2B5EF4-FFF2-40B4-BE49-F238E27FC236}">
                <a16:creationId xmlns:a16="http://schemas.microsoft.com/office/drawing/2014/main" id="{DBE200D7-213A-4E44-887D-B97141B7C66F}"/>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a:ln>
                  <a:noFill/>
                </a:ln>
                <a:solidFill>
                  <a:sysClr val="windowText" lastClr="000000"/>
                </a:solidFill>
                <a:effectLst/>
                <a:uLnTx/>
                <a:uFillTx/>
                <a:latin typeface="Calibri"/>
                <a:ea typeface="+mj-ea"/>
                <a:cs typeface="+mj-cs"/>
              </a:rPr>
              <a:t>2 Question Depression Screening</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1069392E-19FA-4F24-8B30-C1282BF440CD}"/>
              </a:ext>
            </a:extLst>
          </p:cNvPr>
          <p:cNvSpPr txBox="1">
            <a:spLocks noChangeArrowheads="1"/>
          </p:cNvSpPr>
          <p:nvPr/>
        </p:nvSpPr>
        <p:spPr>
          <a:xfrm>
            <a:off x="797718" y="2057400"/>
            <a:ext cx="7548563" cy="38862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Over the past two weeks have you ever felt down, depressed, or hopeless?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Have you felt little interest or pleasure in doing things?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13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47287110"/>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185</TotalTime>
  <Words>932</Words>
  <Application>Microsoft Office PowerPoint</Application>
  <PresentationFormat>On-screen Show (4:3)</PresentationFormat>
  <Paragraphs>112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Minion Pro</vt:lpstr>
      <vt:lpstr>Minion Pro SmBd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24</cp:revision>
  <dcterms:created xsi:type="dcterms:W3CDTF">2017-07-18T17:52:21Z</dcterms:created>
  <dcterms:modified xsi:type="dcterms:W3CDTF">2021-08-30T19:00:21Z</dcterms:modified>
</cp:coreProperties>
</file>