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5"/>
    <p:sldMasterId id="2147483744" r:id="rId6"/>
  </p:sldMasterIdLst>
  <p:notesMasterIdLst>
    <p:notesMasterId r:id="rId28"/>
  </p:notesMasterIdLst>
  <p:sldIdLst>
    <p:sldId id="277" r:id="rId7"/>
    <p:sldId id="256" r:id="rId8"/>
    <p:sldId id="259" r:id="rId9"/>
    <p:sldId id="260" r:id="rId10"/>
    <p:sldId id="263" r:id="rId11"/>
    <p:sldId id="257" r:id="rId12"/>
    <p:sldId id="258" r:id="rId13"/>
    <p:sldId id="264" r:id="rId14"/>
    <p:sldId id="266" r:id="rId15"/>
    <p:sldId id="267" r:id="rId16"/>
    <p:sldId id="261" r:id="rId17"/>
    <p:sldId id="262" r:id="rId18"/>
    <p:sldId id="265" r:id="rId19"/>
    <p:sldId id="275" r:id="rId20"/>
    <p:sldId id="268" r:id="rId21"/>
    <p:sldId id="273" r:id="rId22"/>
    <p:sldId id="271" r:id="rId23"/>
    <p:sldId id="274" r:id="rId24"/>
    <p:sldId id="272" r:id="rId25"/>
    <p:sldId id="281" r:id="rId26"/>
    <p:sldId id="280"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Wiebe" initials="EAW"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5102"/>
    <a:srgbClr val="FF9D00"/>
    <a:srgbClr val="FF6702"/>
    <a:srgbClr val="FF3305"/>
    <a:srgbClr val="CF3E00"/>
    <a:srgbClr val="236F7A"/>
    <a:srgbClr val="EEB42D"/>
    <a:srgbClr val="570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4" autoAdjust="0"/>
    <p:restoredTop sz="60353" autoAdjust="0"/>
  </p:normalViewPr>
  <p:slideViewPr>
    <p:cSldViewPr>
      <p:cViewPr varScale="1">
        <p:scale>
          <a:sx n="59" d="100"/>
          <a:sy n="59" d="100"/>
        </p:scale>
        <p:origin x="217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AD9AB1-F390-4E66-9D4E-F85A4DA74DB5}" type="datetimeFigureOut">
              <a:rPr lang="en-US" smtClean="0"/>
              <a:pPr/>
              <a:t>8/30/2021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553E9-FA9E-4865-B1D0-C084A2E12AA3}" type="slidenum">
              <a:rPr lang="en-US" smtClean="0"/>
              <a:pPr/>
              <a:t>‹#›</a:t>
            </a:fld>
            <a:endParaRPr lang="en-US"/>
          </a:p>
        </p:txBody>
      </p:sp>
    </p:spTree>
    <p:extLst>
      <p:ext uri="{BB962C8B-B14F-4D97-AF65-F5344CB8AC3E}">
        <p14:creationId xmlns:p14="http://schemas.microsoft.com/office/powerpoint/2010/main" val="98615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A553E9-FA9E-4865-B1D0-C084A2E12AA3}" type="slidenum">
              <a:rPr lang="en-US" smtClean="0"/>
              <a:pPr/>
              <a:t>1</a:t>
            </a:fld>
            <a:endParaRPr lang="en-US"/>
          </a:p>
        </p:txBody>
      </p:sp>
    </p:spTree>
    <p:extLst>
      <p:ext uri="{BB962C8B-B14F-4D97-AF65-F5344CB8AC3E}">
        <p14:creationId xmlns:p14="http://schemas.microsoft.com/office/powerpoint/2010/main" val="3936692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553E9-FA9E-4865-B1D0-C084A2E12AA3}" type="slidenum">
              <a:rPr lang="en-US" smtClean="0"/>
              <a:pPr/>
              <a:t>16</a:t>
            </a:fld>
            <a:endParaRPr lang="en-US"/>
          </a:p>
        </p:txBody>
      </p:sp>
    </p:spTree>
    <p:extLst>
      <p:ext uri="{BB962C8B-B14F-4D97-AF65-F5344CB8AC3E}">
        <p14:creationId xmlns:p14="http://schemas.microsoft.com/office/powerpoint/2010/main" val="2655132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553E9-FA9E-4865-B1D0-C084A2E12AA3}" type="slidenum">
              <a:rPr lang="en-US" smtClean="0"/>
              <a:pPr/>
              <a:t>17</a:t>
            </a:fld>
            <a:endParaRPr lang="en-US"/>
          </a:p>
        </p:txBody>
      </p:sp>
    </p:spTree>
    <p:extLst>
      <p:ext uri="{BB962C8B-B14F-4D97-AF65-F5344CB8AC3E}">
        <p14:creationId xmlns:p14="http://schemas.microsoft.com/office/powerpoint/2010/main" val="397545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553E9-FA9E-4865-B1D0-C084A2E12AA3}" type="slidenum">
              <a:rPr lang="en-US" smtClean="0"/>
              <a:pPr/>
              <a:t>18</a:t>
            </a:fld>
            <a:endParaRPr lang="en-US"/>
          </a:p>
        </p:txBody>
      </p:sp>
    </p:spTree>
    <p:extLst>
      <p:ext uri="{BB962C8B-B14F-4D97-AF65-F5344CB8AC3E}">
        <p14:creationId xmlns:p14="http://schemas.microsoft.com/office/powerpoint/2010/main" val="739575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01F65091-07A6-48F5-B4EB-4E331EAF9A1A}" type="slidenum">
              <a:rPr lang="en-US" smtClean="0"/>
              <a:pPr/>
              <a:t>20</a:t>
            </a:fld>
            <a:endParaRPr lang="en-US"/>
          </a:p>
        </p:txBody>
      </p:sp>
    </p:spTree>
    <p:extLst>
      <p:ext uri="{BB962C8B-B14F-4D97-AF65-F5344CB8AC3E}">
        <p14:creationId xmlns:p14="http://schemas.microsoft.com/office/powerpoint/2010/main" val="415419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553E9-FA9E-4865-B1D0-C084A2E12AA3}" type="slidenum">
              <a:rPr lang="en-US" smtClean="0"/>
              <a:pPr/>
              <a:t>4</a:t>
            </a:fld>
            <a:endParaRPr lang="en-US"/>
          </a:p>
        </p:txBody>
      </p:sp>
    </p:spTree>
    <p:extLst>
      <p:ext uri="{BB962C8B-B14F-4D97-AF65-F5344CB8AC3E}">
        <p14:creationId xmlns:p14="http://schemas.microsoft.com/office/powerpoint/2010/main" val="279293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553E9-FA9E-4865-B1D0-C084A2E12AA3}" type="slidenum">
              <a:rPr lang="en-US" smtClean="0"/>
              <a:pPr/>
              <a:t>5</a:t>
            </a:fld>
            <a:endParaRPr lang="en-US"/>
          </a:p>
        </p:txBody>
      </p:sp>
    </p:spTree>
    <p:extLst>
      <p:ext uri="{BB962C8B-B14F-4D97-AF65-F5344CB8AC3E}">
        <p14:creationId xmlns:p14="http://schemas.microsoft.com/office/powerpoint/2010/main" val="3142387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553E9-FA9E-4865-B1D0-C084A2E12AA3}" type="slidenum">
              <a:rPr lang="en-US" smtClean="0"/>
              <a:pPr/>
              <a:t>7</a:t>
            </a:fld>
            <a:endParaRPr lang="en-US"/>
          </a:p>
        </p:txBody>
      </p:sp>
    </p:spTree>
    <p:extLst>
      <p:ext uri="{BB962C8B-B14F-4D97-AF65-F5344CB8AC3E}">
        <p14:creationId xmlns:p14="http://schemas.microsoft.com/office/powerpoint/2010/main" val="2880850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553E9-FA9E-4865-B1D0-C084A2E12AA3}" type="slidenum">
              <a:rPr lang="en-US" smtClean="0"/>
              <a:pPr/>
              <a:t>8</a:t>
            </a:fld>
            <a:endParaRPr lang="en-US"/>
          </a:p>
        </p:txBody>
      </p:sp>
    </p:spTree>
    <p:extLst>
      <p:ext uri="{BB962C8B-B14F-4D97-AF65-F5344CB8AC3E}">
        <p14:creationId xmlns:p14="http://schemas.microsoft.com/office/powerpoint/2010/main" val="291203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553E9-FA9E-4865-B1D0-C084A2E12AA3}" type="slidenum">
              <a:rPr lang="en-US" smtClean="0"/>
              <a:pPr/>
              <a:t>9</a:t>
            </a:fld>
            <a:endParaRPr lang="en-US"/>
          </a:p>
        </p:txBody>
      </p:sp>
    </p:spTree>
    <p:extLst>
      <p:ext uri="{BB962C8B-B14F-4D97-AF65-F5344CB8AC3E}">
        <p14:creationId xmlns:p14="http://schemas.microsoft.com/office/powerpoint/2010/main" val="341284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553E9-FA9E-4865-B1D0-C084A2E12AA3}" type="slidenum">
              <a:rPr lang="en-US" smtClean="0"/>
              <a:pPr/>
              <a:t>12</a:t>
            </a:fld>
            <a:endParaRPr lang="en-US"/>
          </a:p>
        </p:txBody>
      </p:sp>
    </p:spTree>
    <p:extLst>
      <p:ext uri="{BB962C8B-B14F-4D97-AF65-F5344CB8AC3E}">
        <p14:creationId xmlns:p14="http://schemas.microsoft.com/office/powerpoint/2010/main" val="1040053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553E9-FA9E-4865-B1D0-C084A2E12AA3}" type="slidenum">
              <a:rPr lang="en-US" smtClean="0"/>
              <a:pPr/>
              <a:t>13</a:t>
            </a:fld>
            <a:endParaRPr lang="en-US"/>
          </a:p>
        </p:txBody>
      </p:sp>
    </p:spTree>
    <p:extLst>
      <p:ext uri="{BB962C8B-B14F-4D97-AF65-F5344CB8AC3E}">
        <p14:creationId xmlns:p14="http://schemas.microsoft.com/office/powerpoint/2010/main" val="246141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A553E9-FA9E-4865-B1D0-C084A2E12AA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07447BD-71C8-4E68-A54F-1AF0476E10D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778CF4-668E-4BC3-9546-1F0D8B80B39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50546A-CF34-4750-934F-83EBEFF74C0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763" y="2741904"/>
            <a:ext cx="4128616" cy="1353220"/>
          </a:xfrm>
          <a:prstGeom prst="rect">
            <a:avLst/>
          </a:prstGeom>
          <a:effectLst>
            <a:glow rad="101600">
              <a:srgbClr val="B8112B">
                <a:alpha val="9000"/>
              </a:srgbClr>
            </a:glow>
          </a:effectLst>
        </p:spPr>
      </p:pic>
    </p:spTree>
    <p:extLst>
      <p:ext uri="{BB962C8B-B14F-4D97-AF65-F5344CB8AC3E}">
        <p14:creationId xmlns:p14="http://schemas.microsoft.com/office/powerpoint/2010/main" val="1530909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spTree>
    <p:extLst>
      <p:ext uri="{BB962C8B-B14F-4D97-AF65-F5344CB8AC3E}">
        <p14:creationId xmlns:p14="http://schemas.microsoft.com/office/powerpoint/2010/main" val="194967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07447BD-71C8-4E68-A54F-1AF0476E10D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C11DD-940E-40EE-BCD1-89CD23FC0CE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EC50FD-88E6-4623-8BE7-E6B26868273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967E3F-009C-427D-9511-EC3F04C0E7FA}"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F3A1C0-A670-4054-BC92-896FF511D2A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1D5DBF-1DEC-465D-BF1F-F23D456AD25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C11DD-940E-40EE-BCD1-89CD23FC0CE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F38952-5611-41AC-97FC-0924EEC8852D}"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182966-EF9E-4769-9F4B-2770AB15801D}"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15EC514-4509-499D-8403-67138AF49127}"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778CF4-668E-4BC3-9546-1F0D8B80B39A}"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50546A-CF34-4750-934F-83EBEFF74C0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EC50FD-88E6-4623-8BE7-E6B26868273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967E3F-009C-427D-9511-EC3F04C0E7F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F3A1C0-A670-4054-BC92-896FF511D2A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1D5DBF-1DEC-465D-BF1F-F23D456AD25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F38952-5611-41AC-97FC-0924EEC8852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182966-EF9E-4769-9F4B-2770AB15801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15EC514-4509-499D-8403-67138AF49127}"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B9506B-EFAE-4E31-97DD-9DA77E42E434}"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56" r:id="rId12"/>
    <p:sldLayoutId id="2147483757"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B9506B-EFAE-4E31-97DD-9DA77E42E434}"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www.healthwise.net/"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www.healthwise.net/"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FB5FBF-5A7D-41BA-B516-CD1BBDE64A9B}"/>
              </a:ext>
            </a:extLst>
          </p:cNvPr>
          <p:cNvSpPr txBox="1"/>
          <p:nvPr/>
        </p:nvSpPr>
        <p:spPr>
          <a:xfrm>
            <a:off x="1676400" y="5029200"/>
            <a:ext cx="6248400" cy="738664"/>
          </a:xfrm>
          <a:prstGeom prst="rect">
            <a:avLst/>
          </a:prstGeom>
          <a:noFill/>
        </p:spPr>
        <p:txBody>
          <a:bodyPr wrap="square" rtlCol="0">
            <a:spAutoFit/>
          </a:bodyPr>
          <a:lstStyle/>
          <a:p>
            <a:pPr algn="ctr"/>
            <a:r>
              <a:rPr lang="en-US" sz="1200" i="1" dirty="0">
                <a:solidFill>
                  <a:schemeClr val="bg1"/>
                </a:solidFill>
              </a:rPr>
              <a:t>This PowerPoint is proprietary and may only be distributed with permission from the Quality Management and Population Health (QMPH) Department at Quartz. </a:t>
            </a:r>
            <a:endParaRPr lang="en-US" sz="1200" dirty="0">
              <a:solidFill>
                <a:schemeClr val="bg1"/>
              </a:solidFill>
            </a:endParaRPr>
          </a:p>
          <a:p>
            <a:pPr algn="ctr"/>
            <a:r>
              <a:rPr lang="en-US" sz="1200" i="1" dirty="0">
                <a:solidFill>
                  <a:schemeClr val="bg1"/>
                </a:solidFill>
              </a:rPr>
              <a:t>The QMPH department can be reached at  (866) 884-4601.</a:t>
            </a:r>
            <a:r>
              <a:rPr lang="en-US" i="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40331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1162050"/>
          </a:xfrm>
        </p:spPr>
        <p:txBody>
          <a:bodyPr/>
          <a:lstStyle/>
          <a:p>
            <a:pPr algn="ctr"/>
            <a:r>
              <a:rPr lang="en-US" sz="4000" dirty="0"/>
              <a:t>How You Can Tell You’re Hydrated</a:t>
            </a:r>
          </a:p>
        </p:txBody>
      </p:sp>
      <p:sp>
        <p:nvSpPr>
          <p:cNvPr id="5" name="Text Placeholder 4"/>
          <p:cNvSpPr>
            <a:spLocks noGrp="1"/>
          </p:cNvSpPr>
          <p:nvPr>
            <p:ph type="body" idx="2"/>
          </p:nvPr>
        </p:nvSpPr>
        <p:spPr/>
        <p:txBody>
          <a:bodyPr/>
          <a:lstStyle/>
          <a:p>
            <a:endParaRPr lang="en-US" dirty="0"/>
          </a:p>
        </p:txBody>
      </p:sp>
      <p:pic>
        <p:nvPicPr>
          <p:cNvPr id="1026" name="Picture 2"/>
          <p:cNvPicPr>
            <a:picLocks noGrp="1" noChangeAspect="1" noChangeArrowheads="1"/>
          </p:cNvPicPr>
          <p:nvPr>
            <p:ph sz="half" idx="1"/>
          </p:nvPr>
        </p:nvPicPr>
        <p:blipFill>
          <a:blip r:embed="rId2" cstate="print"/>
          <a:srcRect l="10559" t="10889" r="50683" b="8987"/>
          <a:stretch>
            <a:fillRect/>
          </a:stretch>
        </p:blipFill>
        <p:spPr bwMode="auto">
          <a:xfrm>
            <a:off x="609600" y="1676400"/>
            <a:ext cx="2718391" cy="4495800"/>
          </a:xfrm>
          <a:prstGeom prst="rect">
            <a:avLst/>
          </a:prstGeom>
          <a:noFill/>
          <a:ln w="9525">
            <a:noFill/>
            <a:miter lim="800000"/>
            <a:headEnd/>
            <a:tailEnd/>
          </a:ln>
        </p:spPr>
      </p:pic>
      <p:sp>
        <p:nvSpPr>
          <p:cNvPr id="7" name="TextBox 6"/>
          <p:cNvSpPr txBox="1"/>
          <p:nvPr/>
        </p:nvSpPr>
        <p:spPr>
          <a:xfrm>
            <a:off x="3810000" y="2676704"/>
            <a:ext cx="4648200" cy="7663636"/>
          </a:xfrm>
          <a:prstGeom prst="rect">
            <a:avLst/>
          </a:prstGeom>
          <a:noFill/>
        </p:spPr>
        <p:txBody>
          <a:bodyPr wrap="square" rtlCol="0">
            <a:spAutoFit/>
          </a:bodyPr>
          <a:lstStyle/>
          <a:p>
            <a:pPr>
              <a:lnSpc>
                <a:spcPct val="150000"/>
              </a:lnSpc>
              <a:buFont typeface="Arial" pitchFamily="34" charset="0"/>
              <a:buChar char="•"/>
            </a:pPr>
            <a:r>
              <a:rPr lang="en-US" sz="2400" dirty="0"/>
              <a:t>   Pale yellow or clear color</a:t>
            </a:r>
          </a:p>
          <a:p>
            <a:pPr>
              <a:lnSpc>
                <a:spcPct val="150000"/>
              </a:lnSpc>
              <a:buFont typeface="Arial" pitchFamily="34" charset="0"/>
              <a:buChar char="•"/>
            </a:pPr>
            <a:r>
              <a:rPr lang="en-US" sz="2400" dirty="0"/>
              <a:t>   Regular urination throughout</a:t>
            </a:r>
          </a:p>
          <a:p>
            <a:pPr>
              <a:lnSpc>
                <a:spcPct val="150000"/>
              </a:lnSpc>
            </a:pPr>
            <a:r>
              <a:rPr lang="en-US" sz="2400" dirty="0"/>
              <a:t>     the day</a:t>
            </a:r>
          </a:p>
          <a:p>
            <a:pPr>
              <a:lnSpc>
                <a:spcPct val="150000"/>
              </a:lnSpc>
              <a:buFont typeface="Arial" pitchFamily="34" charset="0"/>
              <a:buChar char="•"/>
            </a:pPr>
            <a:r>
              <a:rPr lang="en-US" sz="2400" dirty="0"/>
              <a:t>   Soft bowel movements</a:t>
            </a:r>
          </a:p>
          <a:p>
            <a:pPr>
              <a:lnSpc>
                <a:spcPct val="150000"/>
              </a:lnSpc>
            </a:pPr>
            <a:endParaRPr lang="en-US" sz="2400" dirty="0"/>
          </a:p>
          <a:p>
            <a:endParaRPr lang="en-US" sz="2400" dirty="0"/>
          </a:p>
          <a:p>
            <a:endParaRPr lang="en-US" sz="2400" dirty="0"/>
          </a:p>
          <a:p>
            <a:endParaRPr lang="en-US" sz="2400" dirty="0"/>
          </a:p>
          <a:p>
            <a:pPr>
              <a:buFont typeface="Arial" pitchFamily="34" charset="0"/>
              <a:buChar char="•"/>
            </a:pP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 </a:t>
            </a:r>
          </a:p>
        </p:txBody>
      </p:sp>
      <p:sp>
        <p:nvSpPr>
          <p:cNvPr id="6" name="TextBox 5"/>
          <p:cNvSpPr txBox="1"/>
          <p:nvPr/>
        </p:nvSpPr>
        <p:spPr>
          <a:xfrm>
            <a:off x="228600" y="6400800"/>
            <a:ext cx="3352800" cy="215444"/>
          </a:xfrm>
          <a:prstGeom prst="rect">
            <a:avLst/>
          </a:prstGeom>
          <a:noFill/>
        </p:spPr>
        <p:txBody>
          <a:bodyPr wrap="square" rtlCol="0">
            <a:spAutoFit/>
          </a:bodyPr>
          <a:lstStyle/>
          <a:p>
            <a:r>
              <a:rPr lang="en-US" sz="800" dirty="0"/>
              <a:t>Source:  http://usachppm.apgea.army.mil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Your Knowledge</a:t>
            </a:r>
          </a:p>
        </p:txBody>
      </p:sp>
      <p:sp>
        <p:nvSpPr>
          <p:cNvPr id="3" name="Content Placeholder 2"/>
          <p:cNvSpPr>
            <a:spLocks noGrp="1"/>
          </p:cNvSpPr>
          <p:nvPr>
            <p:ph idx="1"/>
          </p:nvPr>
        </p:nvSpPr>
        <p:spPr/>
        <p:txBody>
          <a:bodyPr/>
          <a:lstStyle/>
          <a:p>
            <a:r>
              <a:rPr lang="en-US" dirty="0"/>
              <a:t>True or False:</a:t>
            </a:r>
          </a:p>
          <a:p>
            <a:pPr>
              <a:buNone/>
            </a:pPr>
            <a:endParaRPr lang="en-US" dirty="0"/>
          </a:p>
          <a:p>
            <a:pPr>
              <a:buNone/>
            </a:pPr>
            <a:r>
              <a:rPr lang="en-US" dirty="0">
                <a:solidFill>
                  <a:schemeClr val="tx2"/>
                </a:solidFill>
              </a:rPr>
              <a:t>Food can contribute to your hydration level. </a:t>
            </a:r>
          </a:p>
          <a:p>
            <a:pPr marL="514350" indent="-514350">
              <a:buNone/>
            </a:pPr>
            <a:endParaRPr lang="en-US" dirty="0">
              <a:solidFill>
                <a:schemeClr val="tx2"/>
              </a:solidFill>
            </a:endParaRPr>
          </a:p>
          <a:p>
            <a:pPr marL="514350" indent="-514350">
              <a:buNone/>
            </a:pPr>
            <a:endParaRPr lang="en-US"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2743200" cy="1162050"/>
          </a:xfrm>
        </p:spPr>
        <p:txBody>
          <a:bodyPr/>
          <a:lstStyle/>
          <a:p>
            <a:pPr algn="ctr"/>
            <a:r>
              <a:rPr lang="en-US" sz="5400" dirty="0"/>
              <a:t>True!</a:t>
            </a:r>
          </a:p>
        </p:txBody>
      </p:sp>
      <p:sp>
        <p:nvSpPr>
          <p:cNvPr id="3" name="Content Placeholder 2"/>
          <p:cNvSpPr>
            <a:spLocks noGrp="1"/>
          </p:cNvSpPr>
          <p:nvPr>
            <p:ph sz="half" idx="1"/>
          </p:nvPr>
        </p:nvSpPr>
        <p:spPr>
          <a:xfrm>
            <a:off x="3581400" y="2362200"/>
            <a:ext cx="5230648" cy="4100899"/>
          </a:xfrm>
        </p:spPr>
        <p:txBody>
          <a:bodyPr numCol="2" anchor="ctr">
            <a:noAutofit/>
          </a:bodyPr>
          <a:lstStyle/>
          <a:p>
            <a:pPr marL="0" indent="0">
              <a:buNone/>
            </a:pPr>
            <a:endParaRPr lang="en-US" sz="800" dirty="0"/>
          </a:p>
          <a:p>
            <a:pPr lvl="1"/>
            <a:r>
              <a:rPr lang="en-US" sz="2000" dirty="0"/>
              <a:t>Watermelon</a:t>
            </a:r>
          </a:p>
          <a:p>
            <a:pPr lvl="1"/>
            <a:r>
              <a:rPr lang="en-US" sz="2000" dirty="0"/>
              <a:t>Oranges</a:t>
            </a:r>
          </a:p>
          <a:p>
            <a:pPr lvl="1"/>
            <a:r>
              <a:rPr lang="en-US" sz="2000" dirty="0"/>
              <a:t>Cucumbers</a:t>
            </a:r>
          </a:p>
          <a:p>
            <a:pPr lvl="1"/>
            <a:r>
              <a:rPr lang="en-US" sz="2000" dirty="0"/>
              <a:t>Lettuce</a:t>
            </a:r>
          </a:p>
          <a:p>
            <a:pPr lvl="1"/>
            <a:r>
              <a:rPr lang="en-US" sz="2000" dirty="0"/>
              <a:t>Celery </a:t>
            </a:r>
          </a:p>
          <a:p>
            <a:pPr lvl="1"/>
            <a:r>
              <a:rPr lang="en-US" sz="2000" dirty="0"/>
              <a:t>Radishes</a:t>
            </a:r>
          </a:p>
          <a:p>
            <a:pPr lvl="1"/>
            <a:r>
              <a:rPr lang="en-US" sz="2000" dirty="0"/>
              <a:t>Cantaloupe </a:t>
            </a:r>
          </a:p>
          <a:p>
            <a:pPr marL="393192" lvl="1" indent="0">
              <a:buNone/>
            </a:pPr>
            <a:endParaRPr lang="en-US" sz="2000" dirty="0"/>
          </a:p>
          <a:p>
            <a:pPr lvl="1"/>
            <a:endParaRPr lang="en-US" sz="2000" dirty="0"/>
          </a:p>
          <a:p>
            <a:pPr lvl="1"/>
            <a:endParaRPr lang="en-US" sz="2000" dirty="0"/>
          </a:p>
          <a:p>
            <a:pPr marL="393192" lvl="1" indent="0">
              <a:buNone/>
            </a:pPr>
            <a:endParaRPr lang="en-US" sz="1500" dirty="0"/>
          </a:p>
          <a:p>
            <a:pPr lvl="1"/>
            <a:r>
              <a:rPr lang="en-US" sz="2000" dirty="0"/>
              <a:t>Tomatoes</a:t>
            </a:r>
          </a:p>
          <a:p>
            <a:pPr lvl="1"/>
            <a:r>
              <a:rPr lang="en-US" sz="2000" dirty="0"/>
              <a:t>Green peppers</a:t>
            </a:r>
          </a:p>
          <a:p>
            <a:pPr lvl="1"/>
            <a:r>
              <a:rPr lang="en-US" sz="2000" dirty="0"/>
              <a:t>Cauliflower</a:t>
            </a:r>
          </a:p>
          <a:p>
            <a:pPr lvl="1"/>
            <a:r>
              <a:rPr lang="en-US" sz="2000" dirty="0"/>
              <a:t>Strawberries</a:t>
            </a:r>
          </a:p>
          <a:p>
            <a:pPr lvl="1"/>
            <a:r>
              <a:rPr lang="en-US" sz="2000" dirty="0"/>
              <a:t>Broccoli</a:t>
            </a:r>
          </a:p>
          <a:p>
            <a:pPr lvl="1"/>
            <a:r>
              <a:rPr lang="en-US" sz="2000" dirty="0"/>
              <a:t>Grape fruit</a:t>
            </a:r>
          </a:p>
          <a:p>
            <a:pPr lvl="1"/>
            <a:r>
              <a:rPr lang="en-US" sz="2000" dirty="0"/>
              <a:t>Carrots</a:t>
            </a:r>
          </a:p>
        </p:txBody>
      </p:sp>
      <p:pic>
        <p:nvPicPr>
          <p:cNvPr id="5" name="Picture 4" descr="watermelon-water.jpg"/>
          <p:cNvPicPr>
            <a:picLocks noChangeAspect="1"/>
          </p:cNvPicPr>
          <p:nvPr/>
        </p:nvPicPr>
        <p:blipFill>
          <a:blip r:embed="rId3" cstate="print"/>
          <a:srcRect l="3665" t="30971" r="15706" b="33834"/>
          <a:stretch>
            <a:fillRect/>
          </a:stretch>
        </p:blipFill>
        <p:spPr>
          <a:xfrm>
            <a:off x="533400" y="2743200"/>
            <a:ext cx="2895600" cy="1645228"/>
          </a:xfrm>
          <a:prstGeom prst="rect">
            <a:avLst/>
          </a:prstGeom>
        </p:spPr>
      </p:pic>
      <p:sp>
        <p:nvSpPr>
          <p:cNvPr id="6" name="TextBox 5"/>
          <p:cNvSpPr txBox="1"/>
          <p:nvPr/>
        </p:nvSpPr>
        <p:spPr>
          <a:xfrm>
            <a:off x="228600" y="4495800"/>
            <a:ext cx="3733800" cy="253916"/>
          </a:xfrm>
          <a:prstGeom prst="rect">
            <a:avLst/>
          </a:prstGeom>
          <a:noFill/>
        </p:spPr>
        <p:txBody>
          <a:bodyPr wrap="square" rtlCol="0">
            <a:spAutoFit/>
          </a:bodyPr>
          <a:lstStyle/>
          <a:p>
            <a:r>
              <a:rPr lang="en-US" sz="1050" dirty="0"/>
              <a:t>http://www.health.com/health/gallery/0,,20709014,00.html</a:t>
            </a:r>
          </a:p>
        </p:txBody>
      </p:sp>
      <p:sp>
        <p:nvSpPr>
          <p:cNvPr id="4" name="TextBox 3"/>
          <p:cNvSpPr txBox="1"/>
          <p:nvPr/>
        </p:nvSpPr>
        <p:spPr>
          <a:xfrm>
            <a:off x="4114800" y="1143000"/>
            <a:ext cx="4038600" cy="984885"/>
          </a:xfrm>
          <a:prstGeom prst="rect">
            <a:avLst/>
          </a:prstGeom>
          <a:noFill/>
        </p:spPr>
        <p:txBody>
          <a:bodyPr wrap="square" rtlCol="0">
            <a:spAutoFit/>
          </a:bodyPr>
          <a:lstStyle/>
          <a:p>
            <a:r>
              <a:rPr lang="en-US" sz="2000" dirty="0">
                <a:latin typeface="+mn-lt"/>
              </a:rPr>
              <a:t>Foods such as fruits and vegetables help keep us hydrated.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additive="base">
                                        <p:cTn id="6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7" end="17"/>
                                            </p:txEl>
                                          </p:spTgt>
                                        </p:tgtEl>
                                        <p:attrNameLst>
                                          <p:attrName>style.visibility</p:attrName>
                                        </p:attrNameLst>
                                      </p:cBhvr>
                                      <p:to>
                                        <p:strVal val="visible"/>
                                      </p:to>
                                    </p:set>
                                    <p:anim calcmode="lin" valueType="num">
                                      <p:cBhvr additive="base">
                                        <p:cTn id="7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8" end="18"/>
                                            </p:txEl>
                                          </p:spTgt>
                                        </p:tgtEl>
                                        <p:attrNameLst>
                                          <p:attrName>style.visibility</p:attrName>
                                        </p:attrNameLst>
                                      </p:cBhvr>
                                      <p:to>
                                        <p:strVal val="visible"/>
                                      </p:to>
                                    </p:set>
                                    <p:anim calcmode="lin" valueType="num">
                                      <p:cBhvr additive="base">
                                        <p:cTn id="8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grpId="0" nodeType="clickEffect">
                                  <p:stCondLst>
                                    <p:cond delay="0"/>
                                  </p:stCondLst>
                                  <p:childTnLst>
                                    <p:animEffect transition="out" filter="fade">
                                      <p:cBhvr>
                                        <p:cTn id="90" dur="500" tmFilter="0, 0; .2, .5; .8, .5; 1, 0"/>
                                        <p:tgtEl>
                                          <p:spTgt spid="2"/>
                                        </p:tgtEl>
                                      </p:cBhvr>
                                    </p:animEffect>
                                    <p:animScale>
                                      <p:cBhvr>
                                        <p:cTn id="9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a:t>How to Replace What’s Lost</a:t>
            </a:r>
          </a:p>
        </p:txBody>
      </p:sp>
      <p:sp>
        <p:nvSpPr>
          <p:cNvPr id="4" name="Text Placeholder 3"/>
          <p:cNvSpPr>
            <a:spLocks noGrp="1"/>
          </p:cNvSpPr>
          <p:nvPr>
            <p:ph type="body" idx="1"/>
          </p:nvPr>
        </p:nvSpPr>
        <p:spPr>
          <a:xfrm>
            <a:off x="257175" y="1905000"/>
            <a:ext cx="4040188" cy="659352"/>
          </a:xfrm>
        </p:spPr>
        <p:txBody>
          <a:bodyPr/>
          <a:lstStyle/>
          <a:p>
            <a:pPr algn="ctr"/>
            <a:r>
              <a:rPr lang="en-US" u="sng" dirty="0">
                <a:solidFill>
                  <a:schemeClr val="tx2"/>
                </a:solidFill>
              </a:rPr>
              <a:t>What’s Best </a:t>
            </a:r>
          </a:p>
        </p:txBody>
      </p:sp>
      <p:sp>
        <p:nvSpPr>
          <p:cNvPr id="6" name="Text Placeholder 5"/>
          <p:cNvSpPr>
            <a:spLocks noGrp="1"/>
          </p:cNvSpPr>
          <p:nvPr>
            <p:ph type="body" sz="half" idx="3"/>
          </p:nvPr>
        </p:nvSpPr>
        <p:spPr>
          <a:xfrm>
            <a:off x="4648200" y="1905000"/>
            <a:ext cx="4041775" cy="654843"/>
          </a:xfrm>
        </p:spPr>
        <p:txBody>
          <a:bodyPr/>
          <a:lstStyle/>
          <a:p>
            <a:pPr algn="ctr"/>
            <a:r>
              <a:rPr lang="en-US" u="sng" dirty="0">
                <a:solidFill>
                  <a:schemeClr val="tx2"/>
                </a:solidFill>
              </a:rPr>
              <a:t>What Also Works </a:t>
            </a:r>
          </a:p>
        </p:txBody>
      </p:sp>
      <p:sp>
        <p:nvSpPr>
          <p:cNvPr id="5" name="Content Placeholder 4"/>
          <p:cNvSpPr>
            <a:spLocks noGrp="1"/>
          </p:cNvSpPr>
          <p:nvPr>
            <p:ph sz="quarter" idx="2"/>
          </p:nvPr>
        </p:nvSpPr>
        <p:spPr>
          <a:xfrm>
            <a:off x="1295400" y="2489153"/>
            <a:ext cx="2819400" cy="1600200"/>
          </a:xfrm>
        </p:spPr>
        <p:txBody>
          <a:bodyPr>
            <a:normAutofit/>
          </a:bodyPr>
          <a:lstStyle/>
          <a:p>
            <a:r>
              <a:rPr lang="en-US" sz="3200" dirty="0"/>
              <a:t>Water!!!</a:t>
            </a:r>
          </a:p>
          <a:p>
            <a:pPr marL="0" indent="0">
              <a:buNone/>
            </a:pPr>
            <a:endParaRPr lang="en-US" dirty="0"/>
          </a:p>
          <a:p>
            <a:pPr>
              <a:buNone/>
            </a:pPr>
            <a:r>
              <a:rPr lang="en-US" dirty="0">
                <a:solidFill>
                  <a:schemeClr val="tx2"/>
                </a:solidFill>
              </a:rPr>
              <a:t> </a:t>
            </a:r>
            <a:endParaRPr lang="en-US" sz="1800" dirty="0">
              <a:solidFill>
                <a:schemeClr val="tx2"/>
              </a:solidFill>
            </a:endParaRPr>
          </a:p>
        </p:txBody>
      </p:sp>
      <p:sp>
        <p:nvSpPr>
          <p:cNvPr id="7" name="Content Placeholder 6"/>
          <p:cNvSpPr>
            <a:spLocks noGrp="1"/>
          </p:cNvSpPr>
          <p:nvPr>
            <p:ph sz="quarter" idx="4"/>
          </p:nvPr>
        </p:nvSpPr>
        <p:spPr>
          <a:xfrm>
            <a:off x="4645025" y="2514600"/>
            <a:ext cx="4041775" cy="3429000"/>
          </a:xfrm>
        </p:spPr>
        <p:txBody>
          <a:bodyPr/>
          <a:lstStyle/>
          <a:p>
            <a:r>
              <a:rPr lang="en-US" dirty="0"/>
              <a:t>Fruits</a:t>
            </a:r>
          </a:p>
          <a:p>
            <a:r>
              <a:rPr lang="en-US" dirty="0"/>
              <a:t>Vegetables</a:t>
            </a:r>
          </a:p>
          <a:p>
            <a:r>
              <a:rPr lang="en-US" dirty="0"/>
              <a:t>Sports drinks </a:t>
            </a:r>
          </a:p>
          <a:p>
            <a:r>
              <a:rPr lang="en-US" dirty="0"/>
              <a:t>Foods cooked with water</a:t>
            </a:r>
          </a:p>
          <a:p>
            <a:pPr lvl="1"/>
            <a:r>
              <a:rPr lang="en-US" dirty="0"/>
              <a:t>Soup </a:t>
            </a:r>
          </a:p>
          <a:p>
            <a:pPr lvl="1"/>
            <a:r>
              <a:rPr lang="en-US" dirty="0"/>
              <a:t>Oatmeal </a:t>
            </a:r>
          </a:p>
          <a:p>
            <a:pPr marL="393192" lvl="1" indent="0">
              <a:buNone/>
            </a:pPr>
            <a:endParaRPr lang="en-US" dirty="0"/>
          </a:p>
          <a:p>
            <a:pPr lvl="1"/>
            <a:endParaRPr lang="en-US" dirty="0"/>
          </a:p>
        </p:txBody>
      </p:sp>
      <p:sp>
        <p:nvSpPr>
          <p:cNvPr id="8" name="TextBox 7"/>
          <p:cNvSpPr txBox="1"/>
          <p:nvPr/>
        </p:nvSpPr>
        <p:spPr>
          <a:xfrm>
            <a:off x="1311275" y="5096276"/>
            <a:ext cx="2971800" cy="215444"/>
          </a:xfrm>
          <a:prstGeom prst="rect">
            <a:avLst/>
          </a:prstGeom>
          <a:noFill/>
        </p:spPr>
        <p:txBody>
          <a:bodyPr wrap="square" rtlCol="0">
            <a:spAutoFit/>
          </a:bodyPr>
          <a:lstStyle/>
          <a:p>
            <a:r>
              <a:rPr lang="en-US" sz="800" dirty="0"/>
              <a:t>Source:  </a:t>
            </a:r>
            <a:r>
              <a:rPr lang="en-US" sz="800" dirty="0">
                <a:hlinkClick r:id="rId3"/>
              </a:rPr>
              <a:t>http://www.healthwise.net</a:t>
            </a:r>
            <a:r>
              <a:rPr lang="en-US" sz="800" dirty="0"/>
              <a:t>, pixabay.com </a:t>
            </a:r>
          </a:p>
        </p:txBody>
      </p:sp>
      <p:sp>
        <p:nvSpPr>
          <p:cNvPr id="9" name="Text Placeholder 3"/>
          <p:cNvSpPr txBox="1">
            <a:spLocks/>
          </p:cNvSpPr>
          <p:nvPr/>
        </p:nvSpPr>
        <p:spPr>
          <a:xfrm>
            <a:off x="476250" y="3289253"/>
            <a:ext cx="4040188" cy="659352"/>
          </a:xfrm>
          <a:prstGeom prst="rect">
            <a:avLst/>
          </a:prstGeom>
        </p:spPr>
        <p:txBody>
          <a:bodyPr vert="horz" lIns="45720" tIns="0" rIns="45720" bIns="0" anchor="ctr">
            <a:noAutofit/>
          </a:bodyPr>
          <a:lstStyle>
            <a:lvl1pPr marL="0" indent="0" algn="l" rtl="0" eaLnBrk="1" latinLnBrk="0" hangingPunct="1">
              <a:spcBef>
                <a:spcPct val="20000"/>
              </a:spcBef>
              <a:buClr>
                <a:schemeClr val="accent3"/>
              </a:buClr>
              <a:buSzPct val="95000"/>
              <a:buFont typeface="Wingdings 2"/>
              <a:buNone/>
              <a:defRPr kumimoji="0" sz="2400" b="1" kern="1200" cap="none" baseline="0">
                <a:solidFill>
                  <a:schemeClr val="tx2"/>
                </a:solidFill>
                <a:effectLst/>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2000" b="1"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800" b="1"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600" b="1"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600" b="1"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fontAlgn="auto">
              <a:spcAft>
                <a:spcPts val="0"/>
              </a:spcAft>
            </a:pPr>
            <a:endParaRPr lang="en-US" u="sng" dirty="0"/>
          </a:p>
        </p:txBody>
      </p:sp>
      <p:sp>
        <p:nvSpPr>
          <p:cNvPr id="11" name="Content Placeholder 4"/>
          <p:cNvSpPr txBox="1">
            <a:spLocks/>
          </p:cNvSpPr>
          <p:nvPr/>
        </p:nvSpPr>
        <p:spPr>
          <a:xfrm>
            <a:off x="418306" y="3912632"/>
            <a:ext cx="4458494" cy="2792968"/>
          </a:xfrm>
          <a:prstGeom prst="rect">
            <a:avLst/>
          </a:prstGeom>
        </p:spPr>
        <p:txBody>
          <a:bodyPr vert="horz" tIns="0">
            <a:normAutofit/>
          </a:bodyPr>
          <a:lstStyle>
            <a:lvl1pPr marL="274320" indent="-274320" algn="l" rtl="0" eaLnBrk="1" latinLnBrk="0" hangingPunct="1">
              <a:spcBef>
                <a:spcPct val="20000"/>
              </a:spcBef>
              <a:buClr>
                <a:schemeClr val="accent3"/>
              </a:buClr>
              <a:buSzPct val="95000"/>
              <a:buFont typeface="Wingdings 2"/>
              <a:buChar char=""/>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18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6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buFont typeface="Wingdings 2"/>
              <a:buNone/>
            </a:pPr>
            <a:r>
              <a:rPr lang="en-US" dirty="0">
                <a:solidFill>
                  <a:schemeClr val="tx2"/>
                </a:solidFill>
              </a:rPr>
              <a:t> </a:t>
            </a:r>
            <a:endParaRPr lang="en-US" sz="1800" dirty="0">
              <a:solidFill>
                <a:schemeClr val="tx2"/>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394" y="3580829"/>
            <a:ext cx="2247900" cy="149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4600" y="1828800"/>
            <a:ext cx="4040188" cy="659352"/>
          </a:xfrm>
        </p:spPr>
        <p:txBody>
          <a:bodyPr/>
          <a:lstStyle/>
          <a:p>
            <a:pPr algn="ctr"/>
            <a:r>
              <a:rPr lang="en-US" u="sng" dirty="0"/>
              <a:t>What’s NOT Best </a:t>
            </a:r>
          </a:p>
          <a:p>
            <a:endParaRPr lang="en-US" dirty="0"/>
          </a:p>
        </p:txBody>
      </p:sp>
      <p:sp>
        <p:nvSpPr>
          <p:cNvPr id="5" name="Content Placeholder 4"/>
          <p:cNvSpPr>
            <a:spLocks noGrp="1"/>
          </p:cNvSpPr>
          <p:nvPr>
            <p:ph sz="quarter" idx="2"/>
          </p:nvPr>
        </p:nvSpPr>
        <p:spPr>
          <a:xfrm>
            <a:off x="2362200" y="2286000"/>
            <a:ext cx="4040188" cy="3845720"/>
          </a:xfrm>
        </p:spPr>
        <p:txBody>
          <a:bodyPr>
            <a:normAutofit fontScale="70000" lnSpcReduction="20000"/>
          </a:bodyPr>
          <a:lstStyle/>
          <a:p>
            <a:pPr fontAlgn="auto">
              <a:spcAft>
                <a:spcPts val="0"/>
              </a:spcAft>
            </a:pPr>
            <a:r>
              <a:rPr lang="en-US" sz="4000" dirty="0"/>
              <a:t>Caffeine </a:t>
            </a:r>
          </a:p>
          <a:p>
            <a:pPr lvl="1" fontAlgn="auto">
              <a:spcAft>
                <a:spcPts val="0"/>
              </a:spcAft>
            </a:pPr>
            <a:r>
              <a:rPr lang="en-US" sz="2900" dirty="0"/>
              <a:t>While some experts say that caffeine doesn’t always dehydrate you, it’s best to stay away if you have concerns about dehydration (i.e. you know you will be outside all day on a hot summer day) </a:t>
            </a:r>
          </a:p>
          <a:p>
            <a:pPr fontAlgn="auto">
              <a:spcAft>
                <a:spcPts val="0"/>
              </a:spcAft>
            </a:pPr>
            <a:r>
              <a:rPr lang="en-US" sz="4000" dirty="0"/>
              <a:t>Fruit juices and sugary drinks</a:t>
            </a:r>
          </a:p>
          <a:p>
            <a:pPr lvl="1" fontAlgn="auto">
              <a:spcAft>
                <a:spcPts val="0"/>
              </a:spcAft>
            </a:pPr>
            <a:r>
              <a:rPr lang="en-US" sz="2900" dirty="0"/>
              <a:t>These can be hard on your stomach if you’re dehydrated </a:t>
            </a:r>
          </a:p>
          <a:p>
            <a:pPr marL="0" indent="0">
              <a:buNone/>
            </a:pPr>
            <a:endParaRPr lang="en-US" dirty="0"/>
          </a:p>
        </p:txBody>
      </p:sp>
      <p:sp>
        <p:nvSpPr>
          <p:cNvPr id="7" name="Title 1"/>
          <p:cNvSpPr>
            <a:spLocks noGrp="1"/>
          </p:cNvSpPr>
          <p:nvPr>
            <p:ph type="title"/>
          </p:nvPr>
        </p:nvSpPr>
        <p:spPr>
          <a:xfrm>
            <a:off x="457200" y="533400"/>
            <a:ext cx="8229600" cy="1143000"/>
          </a:xfrm>
        </p:spPr>
        <p:txBody>
          <a:bodyPr>
            <a:normAutofit/>
          </a:bodyPr>
          <a:lstStyle/>
          <a:p>
            <a:pPr algn="ctr"/>
            <a:r>
              <a:rPr lang="en-US" sz="4500" dirty="0"/>
              <a:t>How to Replace What’s Lost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590800"/>
            <a:ext cx="1809949" cy="1460026"/>
          </a:xfrm>
          <a:prstGeom prst="rect">
            <a:avLst/>
          </a:prstGeom>
        </p:spPr>
      </p:pic>
      <p:sp>
        <p:nvSpPr>
          <p:cNvPr id="4" name="TextBox 3"/>
          <p:cNvSpPr txBox="1"/>
          <p:nvPr/>
        </p:nvSpPr>
        <p:spPr>
          <a:xfrm>
            <a:off x="457200" y="4050826"/>
            <a:ext cx="2286000" cy="246221"/>
          </a:xfrm>
          <a:prstGeom prst="rect">
            <a:avLst/>
          </a:prstGeom>
          <a:noFill/>
        </p:spPr>
        <p:txBody>
          <a:bodyPr wrap="square" rtlCol="0">
            <a:spAutoFit/>
          </a:bodyPr>
          <a:lstStyle/>
          <a:p>
            <a:r>
              <a:rPr lang="en-US" sz="1000" dirty="0"/>
              <a:t>Source: commons.wikimedia.org/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495800"/>
            <a:ext cx="2019296" cy="1472404"/>
          </a:xfrm>
          <a:prstGeom prst="rect">
            <a:avLst/>
          </a:prstGeom>
        </p:spPr>
      </p:pic>
      <p:sp>
        <p:nvSpPr>
          <p:cNvPr id="8" name="TextBox 7"/>
          <p:cNvSpPr txBox="1"/>
          <p:nvPr/>
        </p:nvSpPr>
        <p:spPr>
          <a:xfrm>
            <a:off x="6858000" y="4297047"/>
            <a:ext cx="2133600" cy="246221"/>
          </a:xfrm>
          <a:prstGeom prst="rect">
            <a:avLst/>
          </a:prstGeom>
          <a:noFill/>
        </p:spPr>
        <p:txBody>
          <a:bodyPr wrap="square" rtlCol="0">
            <a:spAutoFit/>
          </a:bodyPr>
          <a:lstStyle/>
          <a:p>
            <a:r>
              <a:rPr lang="en-US" sz="1000" dirty="0"/>
              <a:t>Source: consumerreports.org</a:t>
            </a:r>
          </a:p>
        </p:txBody>
      </p:sp>
    </p:spTree>
    <p:extLst>
      <p:ext uri="{BB962C8B-B14F-4D97-AF65-F5344CB8AC3E}">
        <p14:creationId xmlns:p14="http://schemas.microsoft.com/office/powerpoint/2010/main" val="32286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8229600" cy="1143000"/>
          </a:xfrm>
        </p:spPr>
        <p:txBody>
          <a:bodyPr>
            <a:normAutofit fontScale="90000"/>
          </a:bodyPr>
          <a:lstStyle/>
          <a:p>
            <a:pPr algn="ctr"/>
            <a:r>
              <a:rPr lang="en-US" dirty="0"/>
              <a:t>Dehydration: Excessive loss of Body Fluids</a:t>
            </a:r>
          </a:p>
        </p:txBody>
      </p:sp>
      <p:sp>
        <p:nvSpPr>
          <p:cNvPr id="6" name="Content Placeholder 5"/>
          <p:cNvSpPr>
            <a:spLocks noGrp="1"/>
          </p:cNvSpPr>
          <p:nvPr>
            <p:ph idx="1"/>
          </p:nvPr>
        </p:nvSpPr>
        <p:spPr>
          <a:xfrm>
            <a:off x="457200" y="2100352"/>
            <a:ext cx="8229600" cy="4389120"/>
          </a:xfrm>
        </p:spPr>
        <p:txBody>
          <a:bodyPr/>
          <a:lstStyle/>
          <a:p>
            <a:r>
              <a:rPr lang="en-US" dirty="0"/>
              <a:t>Fatigue</a:t>
            </a:r>
          </a:p>
          <a:p>
            <a:r>
              <a:rPr lang="en-US" dirty="0"/>
              <a:t>Loss of appetite</a:t>
            </a:r>
          </a:p>
          <a:p>
            <a:r>
              <a:rPr lang="en-US" dirty="0"/>
              <a:t>Flushed skin</a:t>
            </a:r>
          </a:p>
          <a:p>
            <a:r>
              <a:rPr lang="en-US" dirty="0"/>
              <a:t>Heat intolerance</a:t>
            </a:r>
          </a:p>
          <a:p>
            <a:r>
              <a:rPr lang="en-US" dirty="0"/>
              <a:t>Light-headedness</a:t>
            </a:r>
          </a:p>
          <a:p>
            <a:r>
              <a:rPr lang="en-US" dirty="0"/>
              <a:t>Dark-colored urine</a:t>
            </a:r>
          </a:p>
          <a:p>
            <a:r>
              <a:rPr lang="en-US" dirty="0"/>
              <a:t>Dry cough </a:t>
            </a:r>
          </a:p>
        </p:txBody>
      </p:sp>
      <p:sp>
        <p:nvSpPr>
          <p:cNvPr id="4" name="TextBox 3"/>
          <p:cNvSpPr txBox="1"/>
          <p:nvPr/>
        </p:nvSpPr>
        <p:spPr>
          <a:xfrm>
            <a:off x="228600" y="5453935"/>
            <a:ext cx="5410200" cy="215444"/>
          </a:xfrm>
          <a:prstGeom prst="rect">
            <a:avLst/>
          </a:prstGeom>
          <a:noFill/>
        </p:spPr>
        <p:txBody>
          <a:bodyPr wrap="square" rtlCol="0">
            <a:spAutoFit/>
          </a:bodyPr>
          <a:lstStyle/>
          <a:p>
            <a:r>
              <a:rPr lang="en-US" sz="800" dirty="0"/>
              <a:t>Source: http://my.clevelandclinic.org/health/diseases_conditions/hic_avoiding_dehydration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762" y="2514600"/>
            <a:ext cx="3655237" cy="2806700"/>
          </a:xfrm>
          <a:prstGeom prst="rect">
            <a:avLst/>
          </a:prstGeom>
        </p:spPr>
      </p:pic>
      <p:sp>
        <p:nvSpPr>
          <p:cNvPr id="3" name="TextBox 2"/>
          <p:cNvSpPr txBox="1"/>
          <p:nvPr/>
        </p:nvSpPr>
        <p:spPr>
          <a:xfrm>
            <a:off x="5994399" y="5330825"/>
            <a:ext cx="2133600" cy="246221"/>
          </a:xfrm>
          <a:prstGeom prst="rect">
            <a:avLst/>
          </a:prstGeom>
          <a:noFill/>
        </p:spPr>
        <p:txBody>
          <a:bodyPr wrap="square" rtlCol="0">
            <a:spAutoFit/>
          </a:bodyPr>
          <a:lstStyle/>
          <a:p>
            <a:r>
              <a:rPr lang="en-US" sz="1000" dirty="0"/>
              <a:t>Source: crossfitrgtc.com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Sports Drinks</a:t>
            </a:r>
          </a:p>
        </p:txBody>
      </p:sp>
      <p:sp>
        <p:nvSpPr>
          <p:cNvPr id="3" name="Content Placeholder 2"/>
          <p:cNvSpPr>
            <a:spLocks noGrp="1"/>
          </p:cNvSpPr>
          <p:nvPr>
            <p:ph idx="1"/>
          </p:nvPr>
        </p:nvSpPr>
        <p:spPr>
          <a:xfrm>
            <a:off x="457200" y="1935480"/>
            <a:ext cx="8229600" cy="4312920"/>
          </a:xfrm>
        </p:spPr>
        <p:txBody>
          <a:bodyPr/>
          <a:lstStyle/>
          <a:p>
            <a:r>
              <a:rPr lang="en-US" dirty="0"/>
              <a:t>Purpose </a:t>
            </a:r>
          </a:p>
          <a:p>
            <a:pPr lvl="1"/>
            <a:r>
              <a:rPr lang="en-US" dirty="0"/>
              <a:t>Designed to replace electrolytes athletes lose during training and competition  </a:t>
            </a:r>
          </a:p>
          <a:p>
            <a:r>
              <a:rPr lang="en-US" dirty="0"/>
              <a:t>Appropriate Use of Sports Drinks </a:t>
            </a:r>
          </a:p>
          <a:p>
            <a:pPr lvl="1"/>
            <a:r>
              <a:rPr lang="en-US" dirty="0"/>
              <a:t>Most people don’t need sports drinks</a:t>
            </a:r>
          </a:p>
          <a:p>
            <a:pPr lvl="1"/>
            <a:r>
              <a:rPr lang="en-US" dirty="0"/>
              <a:t>Moderate to intense exercise for more than 60 minutes</a:t>
            </a:r>
          </a:p>
          <a:p>
            <a:r>
              <a:rPr lang="en-US" dirty="0"/>
              <a:t>Sports drinks have a high sugar and calorie content </a:t>
            </a:r>
          </a:p>
          <a:p>
            <a:pPr lvl="1"/>
            <a:r>
              <a:rPr lang="en-US" dirty="0"/>
              <a:t>Not intended to be sipped on all day or replace water </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a:t>Hydration Tips and Tricks</a:t>
            </a:r>
          </a:p>
        </p:txBody>
      </p:sp>
      <p:sp>
        <p:nvSpPr>
          <p:cNvPr id="3" name="Content Placeholder 2"/>
          <p:cNvSpPr>
            <a:spLocks noGrp="1"/>
          </p:cNvSpPr>
          <p:nvPr>
            <p:ph idx="1"/>
          </p:nvPr>
        </p:nvSpPr>
        <p:spPr>
          <a:xfrm>
            <a:off x="457200" y="1828800"/>
            <a:ext cx="8229600" cy="4267200"/>
          </a:xfrm>
        </p:spPr>
        <p:txBody>
          <a:bodyPr>
            <a:normAutofit fontScale="92500"/>
          </a:bodyPr>
          <a:lstStyle/>
          <a:p>
            <a:r>
              <a:rPr lang="en-US" dirty="0"/>
              <a:t>Start your day with a glass of water</a:t>
            </a:r>
          </a:p>
          <a:p>
            <a:r>
              <a:rPr lang="en-US" dirty="0"/>
              <a:t>Before eating, drink a glass of water </a:t>
            </a:r>
          </a:p>
          <a:p>
            <a:r>
              <a:rPr lang="en-US" dirty="0"/>
              <a:t>If you feel hungry, drink water. Sometimes, hunger can be confused with thirst. </a:t>
            </a:r>
          </a:p>
          <a:p>
            <a:r>
              <a:rPr lang="en-US" dirty="0"/>
              <a:t>Drink a glass of water before, during and after you exercise</a:t>
            </a:r>
          </a:p>
          <a:p>
            <a:r>
              <a:rPr lang="en-US" dirty="0"/>
              <a:t>If you’re having a hard time remembering to drink water, drink on a schedule (i.e. upon waking up, before each meal and in the evening)</a:t>
            </a:r>
          </a:p>
          <a:p>
            <a:r>
              <a:rPr lang="en-US" dirty="0"/>
              <a:t>If you’re up at night going to the bathroom, try to get your fluid intake during the day</a:t>
            </a:r>
          </a:p>
          <a:p>
            <a:endParaRPr lang="en-US" dirty="0"/>
          </a:p>
        </p:txBody>
      </p:sp>
      <p:sp>
        <p:nvSpPr>
          <p:cNvPr id="4" name="TextBox 3"/>
          <p:cNvSpPr txBox="1"/>
          <p:nvPr/>
        </p:nvSpPr>
        <p:spPr>
          <a:xfrm>
            <a:off x="4495800" y="5592480"/>
            <a:ext cx="1828800" cy="276999"/>
          </a:xfrm>
          <a:prstGeom prst="rect">
            <a:avLst/>
          </a:prstGeom>
          <a:noFill/>
        </p:spPr>
        <p:txBody>
          <a:bodyPr wrap="square" rtlCol="0">
            <a:spAutoFit/>
          </a:bodyPr>
          <a:lstStyle/>
          <a:p>
            <a:r>
              <a:rPr lang="en-US" sz="1200" dirty="0"/>
              <a:t>Source: familydoctor.org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Hydration Tips and Tricks</a:t>
            </a:r>
          </a:p>
        </p:txBody>
      </p:sp>
      <p:sp>
        <p:nvSpPr>
          <p:cNvPr id="3" name="Content Placeholder 2"/>
          <p:cNvSpPr>
            <a:spLocks noGrp="1"/>
          </p:cNvSpPr>
          <p:nvPr>
            <p:ph idx="1"/>
          </p:nvPr>
        </p:nvSpPr>
        <p:spPr>
          <a:xfrm>
            <a:off x="457200" y="1828800"/>
            <a:ext cx="8229600" cy="4617720"/>
          </a:xfrm>
        </p:spPr>
        <p:txBody>
          <a:bodyPr>
            <a:normAutofit lnSpcReduction="10000"/>
          </a:bodyPr>
          <a:lstStyle/>
          <a:p>
            <a:r>
              <a:rPr lang="en-US" dirty="0"/>
              <a:t>Flavor your water with fruit, herbs or vegetables</a:t>
            </a:r>
          </a:p>
          <a:p>
            <a:pPr lvl="1"/>
            <a:r>
              <a:rPr lang="en-US" dirty="0"/>
              <a:t>i.e. oranges, mint, cucumber </a:t>
            </a:r>
          </a:p>
          <a:p>
            <a:r>
              <a:rPr lang="en-US" dirty="0"/>
              <a:t>Carry a water bottle with you throughout the day</a:t>
            </a:r>
          </a:p>
          <a:p>
            <a:r>
              <a:rPr lang="en-US" dirty="0"/>
              <a:t>Buy a larger water bottle </a:t>
            </a:r>
          </a:p>
          <a:p>
            <a:r>
              <a:rPr lang="en-US" dirty="0"/>
              <a:t>Start a hydration challenge with a co-worker</a:t>
            </a:r>
          </a:p>
          <a:p>
            <a:r>
              <a:rPr lang="en-US" dirty="0"/>
              <a:t>Drink water at restaurants – it’s free! </a:t>
            </a:r>
          </a:p>
          <a:p>
            <a:r>
              <a:rPr lang="en-US" dirty="0"/>
              <a:t>Limit caffeine and alcohol</a:t>
            </a:r>
          </a:p>
          <a:p>
            <a:pPr lvl="1"/>
            <a:r>
              <a:rPr lang="en-US" dirty="0"/>
              <a:t>These increase urine output </a:t>
            </a:r>
          </a:p>
          <a:p>
            <a:pPr marL="393192" lvl="1" indent="0">
              <a:buNone/>
            </a:pPr>
            <a:r>
              <a:rPr lang="en-US" dirty="0"/>
              <a:t>   and may increase dehydration</a:t>
            </a:r>
          </a:p>
          <a:p>
            <a:r>
              <a:rPr lang="en-US" dirty="0"/>
              <a:t>Use an infuser </a:t>
            </a:r>
          </a:p>
        </p:txBody>
      </p:sp>
      <p:sp>
        <p:nvSpPr>
          <p:cNvPr id="6" name="TextBox 5"/>
          <p:cNvSpPr txBox="1"/>
          <p:nvPr/>
        </p:nvSpPr>
        <p:spPr>
          <a:xfrm>
            <a:off x="6324600" y="5616403"/>
            <a:ext cx="1478757" cy="261610"/>
          </a:xfrm>
          <a:prstGeom prst="rect">
            <a:avLst/>
          </a:prstGeom>
          <a:noFill/>
        </p:spPr>
        <p:txBody>
          <a:bodyPr wrap="square" rtlCol="0">
            <a:spAutoFit/>
          </a:bodyPr>
          <a:lstStyle/>
          <a:p>
            <a:r>
              <a:rPr lang="en-US" sz="1100" dirty="0"/>
              <a:t>Source: </a:t>
            </a:r>
            <a:r>
              <a:rPr lang="en-US" sz="1100" dirty="0" err="1"/>
              <a:t>pinterest</a:t>
            </a:r>
            <a:endParaRPr lang="en-US" sz="11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038600"/>
            <a:ext cx="1981200" cy="157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1000" y="6347518"/>
            <a:ext cx="1828800" cy="276999"/>
          </a:xfrm>
          <a:prstGeom prst="rect">
            <a:avLst/>
          </a:prstGeom>
          <a:noFill/>
        </p:spPr>
        <p:txBody>
          <a:bodyPr wrap="square" rtlCol="0">
            <a:spAutoFit/>
          </a:bodyPr>
          <a:lstStyle/>
          <a:p>
            <a:r>
              <a:rPr lang="en-US" sz="1200" dirty="0"/>
              <a:t>Source: familydoctor.org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Start a Water Challenge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828800"/>
            <a:ext cx="3962399" cy="469138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36D5-DA5E-4E78-A8F7-EC78ECF29C76}"/>
              </a:ext>
            </a:extLst>
          </p:cNvPr>
          <p:cNvSpPr>
            <a:spLocks noGrp="1"/>
          </p:cNvSpPr>
          <p:nvPr>
            <p:ph type="title"/>
          </p:nvPr>
        </p:nvSpPr>
        <p:spPr>
          <a:xfrm>
            <a:off x="457200" y="1219200"/>
            <a:ext cx="8305800" cy="4419600"/>
          </a:xfrm>
        </p:spPr>
        <p:txBody>
          <a:bodyPr/>
          <a:lstStyle/>
          <a:p>
            <a:pPr algn="ctr"/>
            <a:r>
              <a:rPr lang="en-US" sz="8800" dirty="0"/>
              <a:t>Hydration</a:t>
            </a:r>
            <a:br>
              <a:rPr lang="en-US" dirty="0"/>
            </a:br>
            <a:br>
              <a:rPr lang="en-US" dirty="0"/>
            </a:br>
            <a:endParaRPr lang="en-US" dirty="0"/>
          </a:p>
        </p:txBody>
      </p:sp>
      <p:sp>
        <p:nvSpPr>
          <p:cNvPr id="3" name="Subtitle 2"/>
          <p:cNvSpPr>
            <a:spLocks noGrp="1"/>
          </p:cNvSpPr>
          <p:nvPr>
            <p:ph type="subTitle" idx="4294967295"/>
          </p:nvPr>
        </p:nvSpPr>
        <p:spPr>
          <a:xfrm>
            <a:off x="381000" y="5181600"/>
            <a:ext cx="8382000" cy="1143000"/>
          </a:xfrm>
        </p:spPr>
        <p:txBody>
          <a:bodyPr>
            <a:normAutofit/>
          </a:bodyPr>
          <a:lstStyle/>
          <a:p>
            <a:pPr marL="0" indent="0" algn="ctr">
              <a:buNone/>
            </a:pPr>
            <a:r>
              <a:rPr lang="en-US" dirty="0"/>
              <a:t>Laura Wenman, BS</a:t>
            </a:r>
            <a:br>
              <a:rPr lang="en-US" dirty="0"/>
            </a:br>
            <a:r>
              <a:rPr lang="en-US" dirty="0"/>
              <a:t>Quality Management &amp; Population Health Specialist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685800" y="457200"/>
            <a:ext cx="2057400" cy="366713"/>
          </a:xfrm>
          <a:prstGeom prst="rect">
            <a:avLst/>
          </a:prstGeom>
          <a:noFill/>
          <a:ln w="9525">
            <a:noFill/>
            <a:miter lim="800000"/>
            <a:headEnd/>
            <a:tailEnd/>
          </a:ln>
          <a:effectLst/>
        </p:spPr>
        <p:txBody>
          <a:bodyPr>
            <a:spAutoFit/>
          </a:bodyPr>
          <a:lstStyle/>
          <a:p>
            <a:pPr>
              <a:spcBef>
                <a:spcPct val="50000"/>
              </a:spcBef>
            </a:pPr>
            <a:endParaRPr lang="en-US"/>
          </a:p>
        </p:txBody>
      </p:sp>
    </p:spTree>
    <p:extLst>
      <p:ext uri="{BB962C8B-B14F-4D97-AF65-F5344CB8AC3E}">
        <p14:creationId xmlns:p14="http://schemas.microsoft.com/office/powerpoint/2010/main" val="2286716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81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Your Knowledge</a:t>
            </a:r>
          </a:p>
        </p:txBody>
      </p:sp>
      <p:sp>
        <p:nvSpPr>
          <p:cNvPr id="3" name="Content Placeholder 2"/>
          <p:cNvSpPr>
            <a:spLocks noGrp="1"/>
          </p:cNvSpPr>
          <p:nvPr>
            <p:ph idx="1"/>
          </p:nvPr>
        </p:nvSpPr>
        <p:spPr/>
        <p:txBody>
          <a:bodyPr/>
          <a:lstStyle/>
          <a:p>
            <a:pPr>
              <a:buNone/>
            </a:pPr>
            <a:endParaRPr lang="en-US" dirty="0"/>
          </a:p>
          <a:p>
            <a:pPr>
              <a:buNone/>
            </a:pPr>
            <a:r>
              <a:rPr lang="en-US" sz="3200" dirty="0">
                <a:solidFill>
                  <a:schemeClr val="tx2"/>
                </a:solidFill>
              </a:rPr>
              <a:t>What percent of your entire body is water?</a:t>
            </a:r>
          </a:p>
          <a:p>
            <a:pPr marL="880110" lvl="1" indent="-514350">
              <a:buFont typeface="+mj-lt"/>
              <a:buAutoNum type="alphaUcPeriod"/>
            </a:pPr>
            <a:r>
              <a:rPr lang="en-US" sz="3200" dirty="0">
                <a:solidFill>
                  <a:schemeClr val="tx2"/>
                </a:solidFill>
              </a:rPr>
              <a:t>25%</a:t>
            </a:r>
          </a:p>
          <a:p>
            <a:pPr marL="880110" lvl="1" indent="-514350">
              <a:buFont typeface="+mj-lt"/>
              <a:buAutoNum type="alphaUcPeriod"/>
            </a:pPr>
            <a:r>
              <a:rPr lang="en-US" sz="3200" dirty="0">
                <a:solidFill>
                  <a:schemeClr val="tx2"/>
                </a:solidFill>
              </a:rPr>
              <a:t>80%</a:t>
            </a:r>
          </a:p>
          <a:p>
            <a:pPr marL="880110" lvl="1" indent="-514350">
              <a:buFont typeface="+mj-lt"/>
              <a:buAutoNum type="alphaUcPeriod"/>
            </a:pPr>
            <a:r>
              <a:rPr lang="en-US" sz="3200" dirty="0">
                <a:solidFill>
                  <a:schemeClr val="tx2"/>
                </a:solidFill>
              </a:rPr>
              <a:t>60%</a:t>
            </a:r>
          </a:p>
          <a:p>
            <a:pPr marL="880110" lvl="1" indent="-514350">
              <a:buFont typeface="+mj-lt"/>
              <a:buAutoNum type="alphaUcPeriod"/>
            </a:pPr>
            <a:r>
              <a:rPr lang="en-US" sz="3200" dirty="0">
                <a:solidFill>
                  <a:schemeClr val="tx2"/>
                </a:solidFill>
              </a:rPr>
              <a:t>75%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 60%</a:t>
            </a:r>
          </a:p>
        </p:txBody>
      </p:sp>
      <p:sp>
        <p:nvSpPr>
          <p:cNvPr id="3" name="Content Placeholder 2"/>
          <p:cNvSpPr>
            <a:spLocks noGrp="1"/>
          </p:cNvSpPr>
          <p:nvPr>
            <p:ph sz="half" idx="1"/>
          </p:nvPr>
        </p:nvSpPr>
        <p:spPr/>
        <p:txBody>
          <a:bodyPr anchor="ctr"/>
          <a:lstStyle/>
          <a:p>
            <a:r>
              <a:rPr lang="en-US" dirty="0"/>
              <a:t>The human body is about 60% water </a:t>
            </a:r>
          </a:p>
          <a:p>
            <a:r>
              <a:rPr lang="en-US" dirty="0"/>
              <a:t>Some parts of our bodies have higher amounts of water than others</a:t>
            </a:r>
          </a:p>
          <a:p>
            <a:pPr>
              <a:buNone/>
            </a:pPr>
            <a:endParaRPr lang="en-US" dirty="0"/>
          </a:p>
        </p:txBody>
      </p:sp>
      <p:pic>
        <p:nvPicPr>
          <p:cNvPr id="5" name="Picture 4" descr="body.png"/>
          <p:cNvPicPr>
            <a:picLocks noChangeAspect="1"/>
          </p:cNvPicPr>
          <p:nvPr/>
        </p:nvPicPr>
        <p:blipFill>
          <a:blip r:embed="rId3" cstate="print"/>
          <a:stretch>
            <a:fillRect/>
          </a:stretch>
        </p:blipFill>
        <p:spPr>
          <a:xfrm>
            <a:off x="457200" y="2133600"/>
            <a:ext cx="3034602" cy="2980023"/>
          </a:xfrm>
          <a:prstGeom prst="ellipse">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Hydration Benefits</a:t>
            </a:r>
          </a:p>
        </p:txBody>
      </p:sp>
      <p:sp>
        <p:nvSpPr>
          <p:cNvPr id="7" name="Content Placeholder 6"/>
          <p:cNvSpPr>
            <a:spLocks noGrp="1"/>
          </p:cNvSpPr>
          <p:nvPr>
            <p:ph idx="1"/>
          </p:nvPr>
        </p:nvSpPr>
        <p:spPr>
          <a:xfrm>
            <a:off x="457200" y="1935480"/>
            <a:ext cx="8153400" cy="4084320"/>
          </a:xfrm>
        </p:spPr>
        <p:txBody>
          <a:bodyPr>
            <a:normAutofit fontScale="92500" lnSpcReduction="10000"/>
          </a:bodyPr>
          <a:lstStyle/>
          <a:p>
            <a:pPr lvl="0"/>
            <a:r>
              <a:rPr lang="en-US" dirty="0"/>
              <a:t>Water is an essential nutrient</a:t>
            </a:r>
          </a:p>
          <a:p>
            <a:pPr lvl="1"/>
            <a:r>
              <a:rPr lang="en-US" dirty="0"/>
              <a:t>Our bodies can’t make it </a:t>
            </a:r>
          </a:p>
          <a:p>
            <a:pPr lvl="0"/>
            <a:r>
              <a:rPr lang="en-US" dirty="0"/>
              <a:t>Helps the heart deliver blood to organs more easily</a:t>
            </a:r>
          </a:p>
          <a:p>
            <a:pPr lvl="0"/>
            <a:r>
              <a:rPr lang="en-US" dirty="0"/>
              <a:t>Helps the muscles work more efficiently </a:t>
            </a:r>
          </a:p>
          <a:p>
            <a:pPr lvl="0"/>
            <a:r>
              <a:rPr lang="en-US" dirty="0"/>
              <a:t>Helps get rid of waste </a:t>
            </a:r>
          </a:p>
          <a:p>
            <a:pPr lvl="0"/>
            <a:r>
              <a:rPr lang="en-US" dirty="0"/>
              <a:t>Regulates body temperature</a:t>
            </a:r>
          </a:p>
          <a:p>
            <a:pPr lvl="0"/>
            <a:r>
              <a:rPr lang="en-US" dirty="0"/>
              <a:t>Can prevent constipation</a:t>
            </a:r>
          </a:p>
          <a:p>
            <a:pPr lvl="0"/>
            <a:r>
              <a:rPr lang="en-US" dirty="0"/>
              <a:t>Can prevent kidney stones </a:t>
            </a:r>
          </a:p>
          <a:p>
            <a:pPr lvl="0"/>
            <a:r>
              <a:rPr lang="en-US" dirty="0"/>
              <a:t>Can help you lose weight </a:t>
            </a:r>
          </a:p>
          <a:p>
            <a:pPr lvl="1"/>
            <a:r>
              <a:rPr lang="en-US" dirty="0"/>
              <a:t>Drink a glass of water before eating to help you feel full  </a:t>
            </a:r>
          </a:p>
          <a:p>
            <a:pPr>
              <a:buNone/>
            </a:pPr>
            <a:endParaRPr lang="en-US" dirty="0"/>
          </a:p>
          <a:p>
            <a:endParaRPr lang="en-US" dirty="0"/>
          </a:p>
        </p:txBody>
      </p:sp>
      <p:sp>
        <p:nvSpPr>
          <p:cNvPr id="8" name="TextBox 7"/>
          <p:cNvSpPr txBox="1"/>
          <p:nvPr/>
        </p:nvSpPr>
        <p:spPr>
          <a:xfrm>
            <a:off x="228600" y="5809639"/>
            <a:ext cx="5181600" cy="215444"/>
          </a:xfrm>
          <a:prstGeom prst="rect">
            <a:avLst/>
          </a:prstGeom>
          <a:noFill/>
        </p:spPr>
        <p:txBody>
          <a:bodyPr wrap="square" rtlCol="0">
            <a:spAutoFit/>
          </a:bodyPr>
          <a:lstStyle/>
          <a:p>
            <a:r>
              <a:rPr lang="en-US" sz="800" dirty="0"/>
              <a:t>Source:  </a:t>
            </a:r>
            <a:r>
              <a:rPr lang="en-US" sz="800" dirty="0">
                <a:hlinkClick r:id="rId3"/>
              </a:rPr>
              <a:t>www.healthwise.net</a:t>
            </a:r>
            <a:r>
              <a:rPr lang="en-US" sz="800" dirty="0"/>
              <a:t>, www.heart.org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Your Knowledge</a:t>
            </a:r>
          </a:p>
        </p:txBody>
      </p:sp>
      <p:sp>
        <p:nvSpPr>
          <p:cNvPr id="7" name="Content Placeholder 6"/>
          <p:cNvSpPr>
            <a:spLocks noGrp="1"/>
          </p:cNvSpPr>
          <p:nvPr>
            <p:ph idx="1"/>
          </p:nvPr>
        </p:nvSpPr>
        <p:spPr/>
        <p:txBody>
          <a:bodyPr>
            <a:normAutofit/>
          </a:bodyPr>
          <a:lstStyle/>
          <a:p>
            <a:r>
              <a:rPr lang="en-US" sz="3200" dirty="0"/>
              <a:t>True or False:  </a:t>
            </a:r>
          </a:p>
          <a:p>
            <a:pPr>
              <a:buNone/>
            </a:pPr>
            <a:endParaRPr lang="en-US" sz="3200" dirty="0"/>
          </a:p>
          <a:p>
            <a:pPr>
              <a:buNone/>
            </a:pPr>
            <a:r>
              <a:rPr lang="en-US" sz="3200" dirty="0">
                <a:solidFill>
                  <a:schemeClr val="tx2"/>
                </a:solidFill>
              </a:rPr>
              <a:t>The average individual loses </a:t>
            </a:r>
            <a:r>
              <a:rPr lang="en-US" sz="3200" dirty="0">
                <a:solidFill>
                  <a:schemeClr val="accent4">
                    <a:lumMod val="50000"/>
                  </a:schemeClr>
                </a:solidFill>
              </a:rPr>
              <a:t>1,000-2,000 ml (4-8 cups) </a:t>
            </a:r>
            <a:r>
              <a:rPr lang="en-US" sz="3200" dirty="0">
                <a:solidFill>
                  <a:schemeClr val="tx2"/>
                </a:solidFill>
              </a:rPr>
              <a:t>of fluid during 1 hour of moderate exercise.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2743200" cy="1162050"/>
          </a:xfrm>
        </p:spPr>
        <p:txBody>
          <a:bodyPr/>
          <a:lstStyle/>
          <a:p>
            <a:r>
              <a:rPr lang="en-US" sz="4800" dirty="0"/>
              <a:t>TRUE!</a:t>
            </a:r>
          </a:p>
        </p:txBody>
      </p:sp>
      <p:sp>
        <p:nvSpPr>
          <p:cNvPr id="5" name="Content Placeholder 4"/>
          <p:cNvSpPr>
            <a:spLocks noGrp="1"/>
          </p:cNvSpPr>
          <p:nvPr>
            <p:ph sz="half" idx="1"/>
          </p:nvPr>
        </p:nvSpPr>
        <p:spPr/>
        <p:txBody>
          <a:bodyPr anchor="ctr"/>
          <a:lstStyle/>
          <a:p>
            <a:r>
              <a:rPr lang="en-US" dirty="0"/>
              <a:t>1,000-2,000 ml is 4-8 cups or 33-67 ounces of fluid </a:t>
            </a:r>
          </a:p>
          <a:p>
            <a:r>
              <a:rPr lang="en-US" dirty="0"/>
              <a:t>Just over a half gallon of liquid</a:t>
            </a:r>
          </a:p>
          <a:p>
            <a:r>
              <a:rPr lang="en-US" dirty="0"/>
              <a:t>It’s not just sweat, it’s breath, too </a:t>
            </a:r>
          </a:p>
          <a:p>
            <a:pPr>
              <a:buNone/>
            </a:pPr>
            <a:endParaRPr lang="en-US" dirty="0"/>
          </a:p>
          <a:p>
            <a:pPr>
              <a:buNone/>
            </a:pPr>
            <a:endParaRPr lang="en-US" dirty="0"/>
          </a:p>
        </p:txBody>
      </p:sp>
      <p:pic>
        <p:nvPicPr>
          <p:cNvPr id="8" name="Picture 7" descr="half%20gallon%20milk%20jug.jpg"/>
          <p:cNvPicPr>
            <a:picLocks noChangeAspect="1"/>
          </p:cNvPicPr>
          <p:nvPr/>
        </p:nvPicPr>
        <p:blipFill>
          <a:blip r:embed="rId3" cstate="print"/>
          <a:srcRect l="26502" t="11557" r="13428" b="4717"/>
          <a:stretch>
            <a:fillRect/>
          </a:stretch>
        </p:blipFill>
        <p:spPr>
          <a:xfrm>
            <a:off x="685800" y="1666875"/>
            <a:ext cx="2438400" cy="3860028"/>
          </a:xfrm>
          <a:prstGeom prst="rect">
            <a:avLst/>
          </a:prstGeom>
          <a:ln>
            <a:solidFill>
              <a:schemeClr val="accent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Water is Lost</a:t>
            </a:r>
          </a:p>
        </p:txBody>
      </p:sp>
      <p:sp>
        <p:nvSpPr>
          <p:cNvPr id="3" name="Content Placeholder 2"/>
          <p:cNvSpPr>
            <a:spLocks noGrp="1"/>
          </p:cNvSpPr>
          <p:nvPr>
            <p:ph idx="1"/>
          </p:nvPr>
        </p:nvSpPr>
        <p:spPr/>
        <p:txBody>
          <a:bodyPr/>
          <a:lstStyle/>
          <a:p>
            <a:r>
              <a:rPr lang="en-US" dirty="0"/>
              <a:t>Water is lost throughout the day through:</a:t>
            </a:r>
          </a:p>
          <a:p>
            <a:pPr lvl="1"/>
            <a:r>
              <a:rPr lang="en-US" dirty="0"/>
              <a:t>Breath: about 350ml (1.5 cups)</a:t>
            </a:r>
          </a:p>
          <a:p>
            <a:pPr lvl="1"/>
            <a:r>
              <a:rPr lang="en-US" dirty="0"/>
              <a:t>Sweat:  about 500-800 ml/day (2-3 ½ cups)</a:t>
            </a:r>
          </a:p>
          <a:p>
            <a:pPr lvl="1"/>
            <a:r>
              <a:rPr lang="en-US" dirty="0"/>
              <a:t>Urine:  about 1,500 ml/day (6 cups)</a:t>
            </a:r>
          </a:p>
          <a:p>
            <a:pPr lvl="1"/>
            <a:r>
              <a:rPr lang="en-US" dirty="0"/>
              <a:t>Bowel movements:  about 100 ml/day (1/2 cup)</a:t>
            </a:r>
          </a:p>
          <a:p>
            <a:pPr lvl="1"/>
            <a:r>
              <a:rPr lang="en-US" dirty="0"/>
              <a:t>Moderate Exercise </a:t>
            </a:r>
          </a:p>
          <a:p>
            <a:pPr lvl="2"/>
            <a:r>
              <a:rPr lang="en-US" dirty="0"/>
              <a:t>1,000-2,000 ml (4-8 cups) every hour </a:t>
            </a:r>
          </a:p>
        </p:txBody>
      </p:sp>
      <p:sp>
        <p:nvSpPr>
          <p:cNvPr id="4" name="TextBox 3"/>
          <p:cNvSpPr txBox="1"/>
          <p:nvPr/>
        </p:nvSpPr>
        <p:spPr>
          <a:xfrm>
            <a:off x="0" y="6553200"/>
            <a:ext cx="6324600" cy="215444"/>
          </a:xfrm>
          <a:prstGeom prst="rect">
            <a:avLst/>
          </a:prstGeom>
          <a:noFill/>
        </p:spPr>
        <p:txBody>
          <a:bodyPr wrap="square" rtlCol="0">
            <a:spAutoFit/>
          </a:bodyPr>
          <a:lstStyle/>
          <a:p>
            <a:r>
              <a:rPr lang="en-US" sz="800" dirty="0"/>
              <a:t>Sources:  http://en.wikipedia.org/wiki/Fluid_balance, http://en.wikipedia.org/wiki/Dehydration</a:t>
            </a:r>
          </a:p>
        </p:txBody>
      </p:sp>
      <p:sp>
        <p:nvSpPr>
          <p:cNvPr id="5" name="TextBox 4"/>
          <p:cNvSpPr txBox="1"/>
          <p:nvPr/>
        </p:nvSpPr>
        <p:spPr>
          <a:xfrm>
            <a:off x="685800" y="5410200"/>
            <a:ext cx="7772400" cy="707886"/>
          </a:xfrm>
          <a:prstGeom prst="rect">
            <a:avLst/>
          </a:prstGeom>
          <a:noFill/>
        </p:spPr>
        <p:txBody>
          <a:bodyPr wrap="square" rtlCol="0">
            <a:spAutoFit/>
          </a:bodyPr>
          <a:lstStyle/>
          <a:p>
            <a:pPr algn="ctr"/>
            <a:r>
              <a:rPr lang="en-US" sz="2000" dirty="0">
                <a:latin typeface="+mn-lt"/>
              </a:rPr>
              <a:t>“If you’re thirsty, you are already dehydrated.” </a:t>
            </a:r>
          </a:p>
          <a:p>
            <a:pPr algn="ctr"/>
            <a:r>
              <a:rPr lang="en-US" sz="2000" dirty="0">
                <a:latin typeface="+mn-lt"/>
              </a:rPr>
              <a:t>–Dr. John Batson via heart.org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Much Water is Enough</a:t>
            </a:r>
          </a:p>
        </p:txBody>
      </p:sp>
      <p:sp>
        <p:nvSpPr>
          <p:cNvPr id="5" name="Content Placeholder 4"/>
          <p:cNvSpPr>
            <a:spLocks noGrp="1"/>
          </p:cNvSpPr>
          <p:nvPr>
            <p:ph sz="quarter" idx="2"/>
          </p:nvPr>
        </p:nvSpPr>
        <p:spPr>
          <a:xfrm>
            <a:off x="457200" y="1905000"/>
            <a:ext cx="8153400" cy="4419600"/>
          </a:xfrm>
        </p:spPr>
        <p:txBody>
          <a:bodyPr>
            <a:normAutofit fontScale="92500" lnSpcReduction="20000"/>
          </a:bodyPr>
          <a:lstStyle/>
          <a:p>
            <a:r>
              <a:rPr lang="en-US" dirty="0"/>
              <a:t>There’s no clear cut answer</a:t>
            </a:r>
          </a:p>
          <a:p>
            <a:r>
              <a:rPr lang="en-US" dirty="0"/>
              <a:t>Many variables</a:t>
            </a:r>
          </a:p>
          <a:p>
            <a:pPr lvl="1"/>
            <a:r>
              <a:rPr lang="en-US" dirty="0"/>
              <a:t>Where you live, clothing, intensity and duration of a workout, if you have a medical condition, if you have an illness, what other foods you eat, if you’re breast-feeding </a:t>
            </a:r>
          </a:p>
          <a:p>
            <a:r>
              <a:rPr lang="en-US" dirty="0"/>
              <a:t>Pay attention to the color of your urine </a:t>
            </a:r>
          </a:p>
          <a:p>
            <a:r>
              <a:rPr lang="en-US" dirty="0"/>
              <a:t>Pay attention to your own body </a:t>
            </a:r>
          </a:p>
          <a:p>
            <a:r>
              <a:rPr lang="en-US" dirty="0"/>
              <a:t>According to the Institute of Medicine, an adequate intake is:  </a:t>
            </a:r>
          </a:p>
          <a:p>
            <a:pPr lvl="1"/>
            <a:r>
              <a:rPr lang="en-US" dirty="0"/>
              <a:t>roughly 13 cups or 3 liters for men </a:t>
            </a:r>
          </a:p>
          <a:p>
            <a:pPr lvl="1"/>
            <a:r>
              <a:rPr lang="en-US" dirty="0"/>
              <a:t>roughly 9 cups or 2.2 liters for women </a:t>
            </a:r>
          </a:p>
          <a:p>
            <a:pPr lvl="1"/>
            <a:r>
              <a:rPr lang="en-US" dirty="0"/>
              <a:t>8 cups is 1.9 liters </a:t>
            </a:r>
          </a:p>
          <a:p>
            <a:r>
              <a:rPr lang="en-US" dirty="0"/>
              <a:t>Other suggestions include:</a:t>
            </a:r>
          </a:p>
          <a:p>
            <a:pPr lvl="1"/>
            <a:r>
              <a:rPr lang="en-US" dirty="0"/>
              <a:t>Drink a glass of water before every meal</a:t>
            </a:r>
          </a:p>
          <a:p>
            <a:pPr lvl="1"/>
            <a:r>
              <a:rPr lang="en-US" dirty="0"/>
              <a:t>Drink water before, during and after exercise</a:t>
            </a:r>
          </a:p>
        </p:txBody>
      </p:sp>
      <p:sp>
        <p:nvSpPr>
          <p:cNvPr id="9" name="TextBox 8"/>
          <p:cNvSpPr txBox="1"/>
          <p:nvPr/>
        </p:nvSpPr>
        <p:spPr>
          <a:xfrm>
            <a:off x="228600" y="5809639"/>
            <a:ext cx="5486400" cy="215444"/>
          </a:xfrm>
          <a:prstGeom prst="rect">
            <a:avLst/>
          </a:prstGeom>
          <a:noFill/>
        </p:spPr>
        <p:txBody>
          <a:bodyPr wrap="square" rtlCol="0">
            <a:spAutoFit/>
          </a:bodyPr>
          <a:lstStyle/>
          <a:p>
            <a:r>
              <a:rPr lang="en-US" sz="800" dirty="0"/>
              <a:t>Source:  http://www.healthwise.net/unityhealth/Content/StdDocument.aspx?DOCHWID=abk5466</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TP001072121</AuthoringAssetId>
    <AssetId xmlns="145c5697-5eb5-440b-b2f1-a8273fb59250">TS001072121</AssetId>
  </documentManagement>
</p:properties>
</file>

<file path=customXml/item4.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4B5C4F-507C-4DDC-8A7F-F8D4856F6D92}">
  <ds:schemaRefs>
    <ds:schemaRef ds:uri="http://schemas.microsoft.com/office/2006/metadata/longProperties"/>
  </ds:schemaRefs>
</ds:datastoreItem>
</file>

<file path=customXml/itemProps2.xml><?xml version="1.0" encoding="utf-8"?>
<ds:datastoreItem xmlns:ds="http://schemas.openxmlformats.org/officeDocument/2006/customXml" ds:itemID="{28AF269A-1051-445F-9076-597C0B5190DD}">
  <ds:schemaRefs>
    <ds:schemaRef ds:uri="http://schemas.microsoft.com/sharepoint/v3/contenttype/forms"/>
  </ds:schemaRefs>
</ds:datastoreItem>
</file>

<file path=customXml/itemProps3.xml><?xml version="1.0" encoding="utf-8"?>
<ds:datastoreItem xmlns:ds="http://schemas.openxmlformats.org/officeDocument/2006/customXml" ds:itemID="{0B3F4BAB-49C5-4025-8586-9516A61F5C2E}">
  <ds:schemaRefs>
    <ds:schemaRef ds:uri="http://schemas.microsoft.com/office/2006/documentManagement/types"/>
    <ds:schemaRef ds:uri="http://purl.org/dc/elements/1.1/"/>
    <ds:schemaRef ds:uri="145c5697-5eb5-440b-b2f1-a8273fb59250"/>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1EDACF48-7FA0-4183-86A8-9C8CD81CBC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3163</TotalTime>
  <Words>974</Words>
  <Application>Microsoft Office PowerPoint</Application>
  <PresentationFormat>On-screen Show (4:3)</PresentationFormat>
  <Paragraphs>182</Paragraphs>
  <Slides>21</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Constantia</vt:lpstr>
      <vt:lpstr>Wingdings 2</vt:lpstr>
      <vt:lpstr>Flow</vt:lpstr>
      <vt:lpstr>1_Flow</vt:lpstr>
      <vt:lpstr>PowerPoint Presentation</vt:lpstr>
      <vt:lpstr>Hydration  </vt:lpstr>
      <vt:lpstr>Test Your Knowledge</vt:lpstr>
      <vt:lpstr>C. 60%</vt:lpstr>
      <vt:lpstr>Hydration Benefits</vt:lpstr>
      <vt:lpstr>Test Your Knowledge</vt:lpstr>
      <vt:lpstr>TRUE!</vt:lpstr>
      <vt:lpstr>How Water is Lost</vt:lpstr>
      <vt:lpstr>How Much Water is Enough</vt:lpstr>
      <vt:lpstr>How You Can Tell You’re Hydrated</vt:lpstr>
      <vt:lpstr>Test Your Knowledge</vt:lpstr>
      <vt:lpstr>True!</vt:lpstr>
      <vt:lpstr>How to Replace What’s Lost</vt:lpstr>
      <vt:lpstr>How to Replace What’s Lost</vt:lpstr>
      <vt:lpstr>Dehydration: Excessive loss of Body Fluids</vt:lpstr>
      <vt:lpstr>Sports Drinks</vt:lpstr>
      <vt:lpstr>Hydration Tips and Tricks</vt:lpstr>
      <vt:lpstr>Hydration Tips and Tricks</vt:lpstr>
      <vt:lpstr>Start a Water Challenge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Blue-green cave design template</dc:title>
  <dc:creator>Alyssa Maiers</dc:creator>
  <cp:lastModifiedBy>Tammy Sullivan</cp:lastModifiedBy>
  <cp:revision>333</cp:revision>
  <cp:lastPrinted>1601-01-01T00:00:00Z</cp:lastPrinted>
  <dcterms:created xsi:type="dcterms:W3CDTF">1601-01-01T00:00:00Z</dcterms:created>
  <dcterms:modified xsi:type="dcterms:W3CDTF">2021-08-30T18:53:11Z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
  </property>
  <property fmtid="{D5CDD505-2E9C-101B-9397-08002B2CF9AE}" pid="3" name="BugNumber">
    <vt:lpwstr>460420L</vt:lpwstr>
  </property>
  <property fmtid="{D5CDD505-2E9C-101B-9397-08002B2CF9AE}" pid="4" name="TPInstallLocation">
    <vt:lpwstr>{Document Themes}</vt:lpwstr>
  </property>
  <property fmtid="{D5CDD505-2E9C-101B-9397-08002B2CF9AE}" pid="5" name="PrimaryImageGen">
    <vt:lpwstr>1</vt:lpwstr>
  </property>
  <property fmtid="{D5CDD505-2E9C-101B-9397-08002B2CF9AE}" pid="6" name="display_urn:schemas-microsoft-com:office:office#APAuthor">
    <vt:lpwstr>REDMOND\cynvey</vt:lpwstr>
  </property>
  <property fmtid="{D5CDD505-2E9C-101B-9397-08002B2CF9AE}" pid="7" name="APAuthor">
    <vt:lpwstr>191</vt:lpwstr>
  </property>
  <property fmtid="{D5CDD505-2E9C-101B-9397-08002B2CF9AE}" pid="8" name="Milestone">
    <vt:lpwstr>Continuous</vt:lpwstr>
  </property>
  <property fmtid="{D5CDD505-2E9C-101B-9397-08002B2CF9AE}" pid="9" name="TPAppVersion">
    <vt:lpwstr>11</vt:lpwstr>
  </property>
  <property fmtid="{D5CDD505-2E9C-101B-9397-08002B2CF9AE}" pid="10" name="TPCommandLine">
    <vt:lpwstr>{PP} {FilePath}</vt:lpwstr>
  </property>
  <property fmtid="{D5CDD505-2E9C-101B-9397-08002B2CF9AE}" pid="11" name="IsSearchable">
    <vt:lpwstr>0</vt:lpwstr>
  </property>
  <property fmtid="{D5CDD505-2E9C-101B-9397-08002B2CF9AE}" pid="12" name="NumericId">
    <vt:lpwstr>-1.00000000000000</vt:lpwstr>
  </property>
  <property fmtid="{D5CDD505-2E9C-101B-9397-08002B2CF9AE}" pid="13" name="PublishTargets">
    <vt:lpwstr>OfficeOnline</vt:lpwstr>
  </property>
  <property fmtid="{D5CDD505-2E9C-101B-9397-08002B2CF9AE}" pid="14" name="TPLaunchHelpLinkType">
    <vt:lpwstr>Template</vt:lpwstr>
  </property>
  <property fmtid="{D5CDD505-2E9C-101B-9397-08002B2CF9AE}" pid="15" name="TPFriendlyName">
    <vt:lpwstr>Blue-green cave design template</vt:lpwstr>
  </property>
  <property fmtid="{D5CDD505-2E9C-101B-9397-08002B2CF9AE}" pid="16" name="display_urn:schemas-microsoft-com:office:office#APEditor">
    <vt:lpwstr>REDMOND\v-luannv</vt:lpwstr>
  </property>
  <property fmtid="{D5CDD505-2E9C-101B-9397-08002B2CF9AE}" pid="17" name="APEditor">
    <vt:lpwstr>92</vt:lpwstr>
  </property>
  <property fmtid="{D5CDD505-2E9C-101B-9397-08002B2CF9AE}" pid="18" name="Provider">
    <vt:lpwstr>EY006220130</vt:lpwstr>
  </property>
  <property fmtid="{D5CDD505-2E9C-101B-9397-08002B2CF9AE}" pid="19" name="SourceTitle">
    <vt:lpwstr>Blue-green cave design template</vt:lpwstr>
  </property>
  <property fmtid="{D5CDD505-2E9C-101B-9397-08002B2CF9AE}" pid="20" name="TPApplication">
    <vt:lpwstr>PowerPoint</vt:lpwstr>
  </property>
  <property fmtid="{D5CDD505-2E9C-101B-9397-08002B2CF9AE}" pid="21" name="TPLaunchHelpLink">
    <vt:lpwstr/>
  </property>
  <property fmtid="{D5CDD505-2E9C-101B-9397-08002B2CF9AE}" pid="22" name="OpenTemplate">
    <vt:lpwstr>1</vt:lpwstr>
  </property>
  <property fmtid="{D5CDD505-2E9C-101B-9397-08002B2CF9AE}" pid="23" name="UACurrentWords">
    <vt:lpwstr>0</vt:lpwstr>
  </property>
  <property fmtid="{D5CDD505-2E9C-101B-9397-08002B2CF9AE}" pid="24" name="UALocRecommendation">
    <vt:lpwstr>Localize</vt:lpwstr>
  </property>
  <property fmtid="{D5CDD505-2E9C-101B-9397-08002B2CF9AE}" pid="25" name="Applications">
    <vt:lpwstr>65;#Microsoft Office PowerPoint 2007;#182;#Office XP;#64;#PowerPoint 2003;#67;#PowerPoint - Design Templt 12;#184;#Office 2000;#66;#PowerPoint - Design Templt 2003;#79;#Template 12</vt:lpwstr>
  </property>
  <property fmtid="{D5CDD505-2E9C-101B-9397-08002B2CF9AE}" pid="26" name="TemplateStatus">
    <vt:lpwstr>Complete</vt:lpwstr>
  </property>
  <property fmtid="{D5CDD505-2E9C-101B-9397-08002B2CF9AE}" pid="27" name="ContentTypeId">
    <vt:lpwstr>0x0101006025706CF4CD034688BEBAE97A2E701D020200C3831ACA17D8814887A164412888521E</vt:lpwstr>
  </property>
  <property fmtid="{D5CDD505-2E9C-101B-9397-08002B2CF9AE}" pid="28" name="IsDeleted">
    <vt:lpwstr>0</vt:lpwstr>
  </property>
  <property fmtid="{D5CDD505-2E9C-101B-9397-08002B2CF9AE}" pid="29" name="ShowIn">
    <vt:lpwstr>Show everywhere</vt:lpwstr>
  </property>
  <property fmtid="{D5CDD505-2E9C-101B-9397-08002B2CF9AE}" pid="30" name="UANotes">
    <vt:lpwstr>429034L. June 2003 retrofit</vt:lpwstr>
  </property>
  <property fmtid="{D5CDD505-2E9C-101B-9397-08002B2CF9AE}" pid="31" name="PublishStatusLookup">
    <vt:lpwstr>256732</vt:lpwstr>
  </property>
  <property fmtid="{D5CDD505-2E9C-101B-9397-08002B2CF9AE}" pid="32" name="_Category">
    <vt:lpwstr/>
  </property>
  <property fmtid="{D5CDD505-2E9C-101B-9397-08002B2CF9AE}" pid="33" name="Categories">
    <vt:lpwstr/>
  </property>
  <property fmtid="{D5CDD505-2E9C-101B-9397-08002B2CF9AE}" pid="34" name="Approval Level">
    <vt:lpwstr/>
  </property>
  <property fmtid="{D5CDD505-2E9C-101B-9397-08002B2CF9AE}" pid="35" name="Keywords">
    <vt:lpwstr/>
  </property>
  <property fmtid="{D5CDD505-2E9C-101B-9397-08002B2CF9AE}" pid="36" name="_Status">
    <vt:lpwstr/>
  </property>
  <property fmtid="{D5CDD505-2E9C-101B-9397-08002B2CF9AE}" pid="37" name="_Author">
    <vt:lpwstr/>
  </property>
  <property fmtid="{D5CDD505-2E9C-101B-9397-08002B2CF9AE}" pid="38" name="Slides">
    <vt:lpwstr>0</vt:lpwstr>
  </property>
  <property fmtid="{D5CDD505-2E9C-101B-9397-08002B2CF9AE}" pid="39" name="_Comments">
    <vt:lpwstr/>
  </property>
  <property fmtid="{D5CDD505-2E9C-101B-9397-08002B2CF9AE}" pid="40" name="Assigned To">
    <vt:lpwstr/>
  </property>
  <property fmtid="{D5CDD505-2E9C-101B-9397-08002B2CF9AE}" pid="41" name="Subject">
    <vt:lpwstr/>
  </property>
  <property fmtid="{D5CDD505-2E9C-101B-9397-08002B2CF9AE}" pid="42" name="TPComponent">
    <vt:lpwstr>PPTFiles</vt:lpwstr>
  </property>
  <property fmtid="{D5CDD505-2E9C-101B-9397-08002B2CF9AE}" pid="43" name="TPNamespace">
    <vt:lpwstr>POWERPNT</vt:lpwstr>
  </property>
  <property fmtid="{D5CDD505-2E9C-101B-9397-08002B2CF9AE}" pid="44" name="TPClientViewer">
    <vt:lpwstr>Microsoft Office PowerPoint</vt:lpwstr>
  </property>
  <property fmtid="{D5CDD505-2E9C-101B-9397-08002B2CF9AE}" pid="45" name="APTrustLevel">
    <vt:lpwstr>1.00000000000000</vt:lpwstr>
  </property>
  <property fmtid="{D5CDD505-2E9C-101B-9397-08002B2CF9AE}" pid="46" name="TrustLevel">
    <vt:lpwstr>Microsoft Managed Content</vt:lpwstr>
  </property>
  <property fmtid="{D5CDD505-2E9C-101B-9397-08002B2CF9AE}" pid="47" name="Content Type">
    <vt:lpwstr>OOFile</vt:lpwstr>
  </property>
</Properties>
</file>