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23"/>
  </p:notesMasterIdLst>
  <p:sldIdLst>
    <p:sldId id="265" r:id="rId3"/>
    <p:sldId id="316" r:id="rId4"/>
    <p:sldId id="317" r:id="rId5"/>
    <p:sldId id="318" r:id="rId6"/>
    <p:sldId id="319" r:id="rId7"/>
    <p:sldId id="320" r:id="rId8"/>
    <p:sldId id="321" r:id="rId9"/>
    <p:sldId id="297"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D24"/>
    <a:srgbClr val="AAAAA8"/>
    <a:srgbClr val="B4B4B5"/>
    <a:srgbClr val="B4B4BC"/>
    <a:srgbClr val="B4B4B2"/>
    <a:srgbClr val="B4B4B9"/>
    <a:srgbClr val="BEBEBC"/>
    <a:srgbClr val="C10E25"/>
    <a:srgbClr val="9F0DC1"/>
    <a:srgbClr val="25C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84795" autoAdjust="0"/>
  </p:normalViewPr>
  <p:slideViewPr>
    <p:cSldViewPr snapToGrid="0" snapToObjects="1">
      <p:cViewPr varScale="1">
        <p:scale>
          <a:sx n="83" d="100"/>
          <a:sy n="83" d="100"/>
        </p:scale>
        <p:origin x="1723"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en-US">
                <a:latin typeface="Verdana" pitchFamily="34" charset="0"/>
              </a:rPr>
              <a:t>Digestion Rate</a:t>
            </a:r>
          </a:p>
        </c:rich>
      </c:tx>
      <c:overlay val="0"/>
    </c:title>
    <c:autoTitleDeleted val="0"/>
    <c:plotArea>
      <c:layout/>
      <c:lineChart>
        <c:grouping val="standard"/>
        <c:varyColors val="0"/>
        <c:ser>
          <c:idx val="1"/>
          <c:order val="0"/>
          <c:tx>
            <c:strRef>
              <c:f>Sheet1!$A$10</c:f>
              <c:strCache>
                <c:ptCount val="1"/>
                <c:pt idx="0">
                  <c:v>Sugar</c:v>
                </c:pt>
              </c:strCache>
            </c:strRef>
          </c:tx>
          <c:cat>
            <c:numRef>
              <c:f>Sheet1!$B$9:$AX$9</c:f>
              <c:numCache>
                <c:formatCode>General</c:formatCode>
                <c:ptCount val="4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numCache>
            </c:numRef>
          </c:cat>
          <c:val>
            <c:numRef>
              <c:f>Sheet1!$B$10:$AX$10</c:f>
              <c:numCache>
                <c:formatCode>General</c:formatCode>
                <c:ptCount val="49"/>
                <c:pt idx="0">
                  <c:v>0</c:v>
                </c:pt>
                <c:pt idx="1">
                  <c:v>2</c:v>
                </c:pt>
                <c:pt idx="2">
                  <c:v>6</c:v>
                </c:pt>
                <c:pt idx="3">
                  <c:v>10</c:v>
                </c:pt>
                <c:pt idx="4">
                  <c:v>14</c:v>
                </c:pt>
                <c:pt idx="5">
                  <c:v>18</c:v>
                </c:pt>
                <c:pt idx="6">
                  <c:v>20</c:v>
                </c:pt>
                <c:pt idx="7">
                  <c:v>22</c:v>
                </c:pt>
                <c:pt idx="8">
                  <c:v>20</c:v>
                </c:pt>
                <c:pt idx="9">
                  <c:v>18</c:v>
                </c:pt>
                <c:pt idx="10">
                  <c:v>14</c:v>
                </c:pt>
                <c:pt idx="11">
                  <c:v>10</c:v>
                </c:pt>
                <c:pt idx="12">
                  <c:v>6</c:v>
                </c:pt>
                <c:pt idx="13">
                  <c:v>2</c:v>
                </c:pt>
                <c:pt idx="14">
                  <c:v>0</c:v>
                </c:pt>
              </c:numCache>
            </c:numRef>
          </c:val>
          <c:smooth val="0"/>
          <c:extLst>
            <c:ext xmlns:c16="http://schemas.microsoft.com/office/drawing/2014/chart" uri="{C3380CC4-5D6E-409C-BE32-E72D297353CC}">
              <c16:uniqueId val="{00000000-AFCC-4099-810C-399A1DDF6749}"/>
            </c:ext>
          </c:extLst>
        </c:ser>
        <c:ser>
          <c:idx val="2"/>
          <c:order val="1"/>
          <c:tx>
            <c:strRef>
              <c:f>Sheet1!$A$11</c:f>
              <c:strCache>
                <c:ptCount val="1"/>
                <c:pt idx="0">
                  <c:v>Starch</c:v>
                </c:pt>
              </c:strCache>
            </c:strRef>
          </c:tx>
          <c:cat>
            <c:numRef>
              <c:f>Sheet1!$B$9:$AX$9</c:f>
              <c:numCache>
                <c:formatCode>General</c:formatCode>
                <c:ptCount val="4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numCache>
            </c:numRef>
          </c:cat>
          <c:val>
            <c:numRef>
              <c:f>Sheet1!$B$11:$AX$11</c:f>
              <c:numCache>
                <c:formatCode>General</c:formatCode>
                <c:ptCount val="49"/>
                <c:pt idx="0">
                  <c:v>0</c:v>
                </c:pt>
                <c:pt idx="1">
                  <c:v>1</c:v>
                </c:pt>
                <c:pt idx="2">
                  <c:v>1.25</c:v>
                </c:pt>
                <c:pt idx="3">
                  <c:v>1.5</c:v>
                </c:pt>
                <c:pt idx="4">
                  <c:v>1.7500000000000022</c:v>
                </c:pt>
                <c:pt idx="5">
                  <c:v>4</c:v>
                </c:pt>
                <c:pt idx="6">
                  <c:v>6</c:v>
                </c:pt>
                <c:pt idx="7">
                  <c:v>10</c:v>
                </c:pt>
                <c:pt idx="8">
                  <c:v>14</c:v>
                </c:pt>
                <c:pt idx="9">
                  <c:v>18</c:v>
                </c:pt>
                <c:pt idx="10">
                  <c:v>20</c:v>
                </c:pt>
                <c:pt idx="11">
                  <c:v>22</c:v>
                </c:pt>
                <c:pt idx="12">
                  <c:v>20</c:v>
                </c:pt>
                <c:pt idx="13">
                  <c:v>18</c:v>
                </c:pt>
                <c:pt idx="14">
                  <c:v>14</c:v>
                </c:pt>
                <c:pt idx="15">
                  <c:v>10</c:v>
                </c:pt>
                <c:pt idx="16">
                  <c:v>6</c:v>
                </c:pt>
                <c:pt idx="17">
                  <c:v>2</c:v>
                </c:pt>
                <c:pt idx="18">
                  <c:v>2</c:v>
                </c:pt>
                <c:pt idx="19">
                  <c:v>2</c:v>
                </c:pt>
              </c:numCache>
            </c:numRef>
          </c:val>
          <c:smooth val="0"/>
          <c:extLst>
            <c:ext xmlns:c16="http://schemas.microsoft.com/office/drawing/2014/chart" uri="{C3380CC4-5D6E-409C-BE32-E72D297353CC}">
              <c16:uniqueId val="{00000001-AFCC-4099-810C-399A1DDF6749}"/>
            </c:ext>
          </c:extLst>
        </c:ser>
        <c:ser>
          <c:idx val="3"/>
          <c:order val="2"/>
          <c:tx>
            <c:strRef>
              <c:f>Sheet1!$A$12</c:f>
              <c:strCache>
                <c:ptCount val="1"/>
                <c:pt idx="0">
                  <c:v>Protein</c:v>
                </c:pt>
              </c:strCache>
            </c:strRef>
          </c:tx>
          <c:cat>
            <c:numRef>
              <c:f>Sheet1!$B$9:$AX$9</c:f>
              <c:numCache>
                <c:formatCode>General</c:formatCode>
                <c:ptCount val="4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numCache>
            </c:numRef>
          </c:cat>
          <c:val>
            <c:numRef>
              <c:f>Sheet1!$B$12:$AX$12</c:f>
              <c:numCache>
                <c:formatCode>General</c:formatCode>
                <c:ptCount val="49"/>
                <c:pt idx="0">
                  <c:v>0</c:v>
                </c:pt>
                <c:pt idx="1">
                  <c:v>1</c:v>
                </c:pt>
                <c:pt idx="2">
                  <c:v>1.25</c:v>
                </c:pt>
                <c:pt idx="3">
                  <c:v>1.5</c:v>
                </c:pt>
                <c:pt idx="4">
                  <c:v>1.7500000000000022</c:v>
                </c:pt>
                <c:pt idx="5">
                  <c:v>2</c:v>
                </c:pt>
                <c:pt idx="6">
                  <c:v>3</c:v>
                </c:pt>
                <c:pt idx="7">
                  <c:v>4</c:v>
                </c:pt>
                <c:pt idx="8">
                  <c:v>5</c:v>
                </c:pt>
                <c:pt idx="9">
                  <c:v>6</c:v>
                </c:pt>
                <c:pt idx="10">
                  <c:v>7</c:v>
                </c:pt>
                <c:pt idx="11">
                  <c:v>8</c:v>
                </c:pt>
                <c:pt idx="12">
                  <c:v>10</c:v>
                </c:pt>
                <c:pt idx="13">
                  <c:v>14</c:v>
                </c:pt>
                <c:pt idx="14">
                  <c:v>18</c:v>
                </c:pt>
                <c:pt idx="15">
                  <c:v>20</c:v>
                </c:pt>
                <c:pt idx="16">
                  <c:v>22</c:v>
                </c:pt>
                <c:pt idx="17">
                  <c:v>22</c:v>
                </c:pt>
                <c:pt idx="18">
                  <c:v>22</c:v>
                </c:pt>
                <c:pt idx="19">
                  <c:v>22</c:v>
                </c:pt>
                <c:pt idx="20">
                  <c:v>22</c:v>
                </c:pt>
                <c:pt idx="21">
                  <c:v>22</c:v>
                </c:pt>
                <c:pt idx="22">
                  <c:v>22</c:v>
                </c:pt>
                <c:pt idx="23">
                  <c:v>22</c:v>
                </c:pt>
                <c:pt idx="24">
                  <c:v>20</c:v>
                </c:pt>
                <c:pt idx="25">
                  <c:v>18</c:v>
                </c:pt>
                <c:pt idx="26">
                  <c:v>14</c:v>
                </c:pt>
                <c:pt idx="27">
                  <c:v>10</c:v>
                </c:pt>
                <c:pt idx="28">
                  <c:v>8</c:v>
                </c:pt>
                <c:pt idx="29">
                  <c:v>7</c:v>
                </c:pt>
                <c:pt idx="30">
                  <c:v>6</c:v>
                </c:pt>
                <c:pt idx="31">
                  <c:v>5</c:v>
                </c:pt>
                <c:pt idx="32">
                  <c:v>4</c:v>
                </c:pt>
                <c:pt idx="33">
                  <c:v>3</c:v>
                </c:pt>
                <c:pt idx="34">
                  <c:v>2</c:v>
                </c:pt>
                <c:pt idx="35">
                  <c:v>2</c:v>
                </c:pt>
                <c:pt idx="36">
                  <c:v>2</c:v>
                </c:pt>
                <c:pt idx="37">
                  <c:v>2</c:v>
                </c:pt>
              </c:numCache>
            </c:numRef>
          </c:val>
          <c:smooth val="0"/>
          <c:extLst>
            <c:ext xmlns:c16="http://schemas.microsoft.com/office/drawing/2014/chart" uri="{C3380CC4-5D6E-409C-BE32-E72D297353CC}">
              <c16:uniqueId val="{00000002-AFCC-4099-810C-399A1DDF6749}"/>
            </c:ext>
          </c:extLst>
        </c:ser>
        <c:ser>
          <c:idx val="4"/>
          <c:order val="3"/>
          <c:tx>
            <c:strRef>
              <c:f>Sheet1!$A$13</c:f>
              <c:strCache>
                <c:ptCount val="1"/>
                <c:pt idx="0">
                  <c:v>Fat</c:v>
                </c:pt>
              </c:strCache>
            </c:strRef>
          </c:tx>
          <c:cat>
            <c:numRef>
              <c:f>Sheet1!$B$9:$AX$9</c:f>
              <c:numCache>
                <c:formatCode>General</c:formatCode>
                <c:ptCount val="49"/>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numCache>
            </c:numRef>
          </c:cat>
          <c:val>
            <c:numRef>
              <c:f>Sheet1!$B$13:$AX$13</c:f>
              <c:numCache>
                <c:formatCode>General</c:formatCode>
                <c:ptCount val="49"/>
                <c:pt idx="0">
                  <c:v>0</c:v>
                </c:pt>
                <c:pt idx="1">
                  <c:v>0</c:v>
                </c:pt>
                <c:pt idx="2">
                  <c:v>0.5</c:v>
                </c:pt>
                <c:pt idx="3">
                  <c:v>0.5</c:v>
                </c:pt>
                <c:pt idx="4">
                  <c:v>0.75000000000000133</c:v>
                </c:pt>
                <c:pt idx="5">
                  <c:v>1</c:v>
                </c:pt>
                <c:pt idx="6">
                  <c:v>1.25</c:v>
                </c:pt>
                <c:pt idx="7">
                  <c:v>1.5</c:v>
                </c:pt>
                <c:pt idx="8">
                  <c:v>1.7500000000000022</c:v>
                </c:pt>
                <c:pt idx="9">
                  <c:v>1.7500000000000022</c:v>
                </c:pt>
                <c:pt idx="10">
                  <c:v>1.85</c:v>
                </c:pt>
                <c:pt idx="11">
                  <c:v>1.9500000000000004</c:v>
                </c:pt>
                <c:pt idx="12">
                  <c:v>2</c:v>
                </c:pt>
                <c:pt idx="13">
                  <c:v>2.5</c:v>
                </c:pt>
                <c:pt idx="14">
                  <c:v>3</c:v>
                </c:pt>
                <c:pt idx="15">
                  <c:v>3.5</c:v>
                </c:pt>
                <c:pt idx="16">
                  <c:v>4</c:v>
                </c:pt>
                <c:pt idx="17">
                  <c:v>5</c:v>
                </c:pt>
                <c:pt idx="18">
                  <c:v>6</c:v>
                </c:pt>
                <c:pt idx="19">
                  <c:v>7</c:v>
                </c:pt>
                <c:pt idx="20">
                  <c:v>8</c:v>
                </c:pt>
                <c:pt idx="21">
                  <c:v>10</c:v>
                </c:pt>
                <c:pt idx="22">
                  <c:v>12</c:v>
                </c:pt>
                <c:pt idx="23">
                  <c:v>14</c:v>
                </c:pt>
                <c:pt idx="24">
                  <c:v>16</c:v>
                </c:pt>
                <c:pt idx="25">
                  <c:v>18</c:v>
                </c:pt>
                <c:pt idx="26">
                  <c:v>20</c:v>
                </c:pt>
                <c:pt idx="27">
                  <c:v>22</c:v>
                </c:pt>
                <c:pt idx="28">
                  <c:v>22</c:v>
                </c:pt>
                <c:pt idx="29">
                  <c:v>22</c:v>
                </c:pt>
                <c:pt idx="30">
                  <c:v>22</c:v>
                </c:pt>
                <c:pt idx="31">
                  <c:v>22</c:v>
                </c:pt>
                <c:pt idx="32">
                  <c:v>22</c:v>
                </c:pt>
                <c:pt idx="33">
                  <c:v>22</c:v>
                </c:pt>
                <c:pt idx="34">
                  <c:v>22</c:v>
                </c:pt>
                <c:pt idx="35">
                  <c:v>22</c:v>
                </c:pt>
                <c:pt idx="36">
                  <c:v>22</c:v>
                </c:pt>
                <c:pt idx="37">
                  <c:v>22</c:v>
                </c:pt>
                <c:pt idx="38">
                  <c:v>22</c:v>
                </c:pt>
                <c:pt idx="39">
                  <c:v>22</c:v>
                </c:pt>
                <c:pt idx="40">
                  <c:v>22</c:v>
                </c:pt>
                <c:pt idx="41">
                  <c:v>22</c:v>
                </c:pt>
                <c:pt idx="42">
                  <c:v>20</c:v>
                </c:pt>
                <c:pt idx="43">
                  <c:v>18</c:v>
                </c:pt>
                <c:pt idx="44">
                  <c:v>10</c:v>
                </c:pt>
                <c:pt idx="45">
                  <c:v>5</c:v>
                </c:pt>
                <c:pt idx="46">
                  <c:v>0</c:v>
                </c:pt>
                <c:pt idx="47">
                  <c:v>0</c:v>
                </c:pt>
                <c:pt idx="48">
                  <c:v>0</c:v>
                </c:pt>
              </c:numCache>
            </c:numRef>
          </c:val>
          <c:smooth val="0"/>
          <c:extLst>
            <c:ext xmlns:c16="http://schemas.microsoft.com/office/drawing/2014/chart" uri="{C3380CC4-5D6E-409C-BE32-E72D297353CC}">
              <c16:uniqueId val="{00000003-AFCC-4099-810C-399A1DDF6749}"/>
            </c:ext>
          </c:extLst>
        </c:ser>
        <c:dLbls>
          <c:showLegendKey val="0"/>
          <c:showVal val="0"/>
          <c:showCatName val="0"/>
          <c:showSerName val="0"/>
          <c:showPercent val="0"/>
          <c:showBubbleSize val="0"/>
        </c:dLbls>
        <c:marker val="1"/>
        <c:smooth val="0"/>
        <c:axId val="105108992"/>
        <c:axId val="105110912"/>
      </c:lineChart>
      <c:catAx>
        <c:axId val="105108992"/>
        <c:scaling>
          <c:orientation val="minMax"/>
        </c:scaling>
        <c:delete val="1"/>
        <c:axPos val="b"/>
        <c:title>
          <c:tx>
            <c:rich>
              <a:bodyPr/>
              <a:lstStyle/>
              <a:p>
                <a:pPr>
                  <a:defRPr sz="1200">
                    <a:latin typeface="Verdana" pitchFamily="34" charset="0"/>
                  </a:defRPr>
                </a:pPr>
                <a:r>
                  <a:rPr lang="en-US" sz="1000" dirty="0">
                    <a:latin typeface="Verdana" pitchFamily="34" charset="0"/>
                  </a:rPr>
                  <a:t>30 min.                                                                                                                                 4 hrs</a:t>
                </a:r>
              </a:p>
            </c:rich>
          </c:tx>
          <c:layout>
            <c:manualLayout>
              <c:xMode val="edge"/>
              <c:yMode val="edge"/>
              <c:x val="5.5656167979002732E-2"/>
              <c:y val="0.94141865499121358"/>
            </c:manualLayout>
          </c:layout>
          <c:overlay val="0"/>
        </c:title>
        <c:numFmt formatCode="General" sourceLinked="1"/>
        <c:majorTickMark val="out"/>
        <c:minorTickMark val="none"/>
        <c:tickLblPos val="none"/>
        <c:crossAx val="105110912"/>
        <c:crosses val="autoZero"/>
        <c:auto val="1"/>
        <c:lblAlgn val="ctr"/>
        <c:lblOffset val="100"/>
        <c:tickLblSkip val="20"/>
        <c:noMultiLvlLbl val="0"/>
      </c:catAx>
      <c:valAx>
        <c:axId val="105110912"/>
        <c:scaling>
          <c:orientation val="minMax"/>
        </c:scaling>
        <c:delete val="1"/>
        <c:axPos val="l"/>
        <c:majorGridlines/>
        <c:numFmt formatCode="General" sourceLinked="1"/>
        <c:majorTickMark val="out"/>
        <c:minorTickMark val="none"/>
        <c:tickLblPos val="none"/>
        <c:crossAx val="105108992"/>
        <c:crosses val="autoZero"/>
        <c:crossBetween val="between"/>
      </c:valAx>
    </c:plotArea>
    <c:legend>
      <c:legendPos val="r"/>
      <c:overlay val="0"/>
    </c:legend>
    <c:plotVisOnly val="1"/>
    <c:dispBlanksAs val="gap"/>
    <c:showDLblsOverMax val="0"/>
  </c:chart>
  <c:spPr>
    <a:ln w="25400"/>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E7D13-8600-BF4F-8814-C0FAB6810B79}" type="datetimeFigureOut">
              <a:rPr lang="en-US" smtClean="0"/>
              <a:pPr/>
              <a:t>8/30/2021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61778-6E7F-4B47-8A00-23F72BE98B3A}" type="slidenum">
              <a:rPr lang="en-US" smtClean="0"/>
              <a:pPr/>
              <a:t>‹#›</a:t>
            </a:fld>
            <a:endParaRPr lang="en-US"/>
          </a:p>
        </p:txBody>
      </p:sp>
    </p:spTree>
    <p:extLst>
      <p:ext uri="{BB962C8B-B14F-4D97-AF65-F5344CB8AC3E}">
        <p14:creationId xmlns:p14="http://schemas.microsoft.com/office/powerpoint/2010/main" val="27207525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C61778-6E7F-4B47-8A00-23F72BE98B3A}" type="slidenum">
              <a:rPr lang="en-US" smtClean="0"/>
              <a:pPr/>
              <a:t>8</a:t>
            </a:fld>
            <a:endParaRPr lang="en-US"/>
          </a:p>
        </p:txBody>
      </p:sp>
    </p:spTree>
    <p:extLst>
      <p:ext uri="{BB962C8B-B14F-4D97-AF65-F5344CB8AC3E}">
        <p14:creationId xmlns:p14="http://schemas.microsoft.com/office/powerpoint/2010/main" val="992790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7.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741904"/>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118090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30671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656620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51744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1712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341693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47922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spTree>
    <p:extLst>
      <p:ext uri="{BB962C8B-B14F-4D97-AF65-F5344CB8AC3E}">
        <p14:creationId xmlns:p14="http://schemas.microsoft.com/office/powerpoint/2010/main" val="252191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120144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2698514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pPr/>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12" name="Picture 11" descr="Quartz-Logo-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87680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Partnership Lin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pic>
        <p:nvPicPr>
          <p:cNvPr id="5" name="Picture 4" descr="Affiliate 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27544"/>
            <a:ext cx="9144000" cy="384048"/>
          </a:xfrm>
          <a:prstGeom prst="rect">
            <a:avLst/>
          </a:prstGeom>
        </p:spPr>
      </p:pic>
    </p:spTree>
    <p:extLst>
      <p:ext uri="{BB962C8B-B14F-4D97-AF65-F5344CB8AC3E}">
        <p14:creationId xmlns:p14="http://schemas.microsoft.com/office/powerpoint/2010/main" val="3869283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rotWithShape="1">
            <a:blip r:embed="rId4"/>
            <a:stretch>
              <a:fillRect/>
            </a:stretch>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46001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rotWithShape="1">
            <a:blip r:embed="rId4"/>
            <a:stretch>
              <a:fillRect/>
            </a:stretch>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142663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rotWithShape="1">
            <a:blip r:embed="rId4"/>
            <a:stretch>
              <a:fillRect/>
            </a:stretch>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rotWithShape="1">
            <a:blip r:embed="rId5"/>
            <a:stretch>
              <a:fillRect/>
            </a:stretch>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descr="Quartz-Logo-Revers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71255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27938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spTree>
    <p:extLst>
      <p:ext uri="{BB962C8B-B14F-4D97-AF65-F5344CB8AC3E}">
        <p14:creationId xmlns:p14="http://schemas.microsoft.com/office/powerpoint/2010/main" val="202705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46717" y="2026065"/>
            <a:ext cx="5050567" cy="2805871"/>
          </a:xfrm>
          <a:prstGeom prst="rect">
            <a:avLst/>
          </a:prstGeom>
          <a:effectLst>
            <a:glow rad="101600">
              <a:srgbClr val="B8112B">
                <a:alpha val="9000"/>
              </a:srgbClr>
            </a:glow>
          </a:effectLst>
        </p:spPr>
      </p:pic>
    </p:spTree>
    <p:extLst>
      <p:ext uri="{BB962C8B-B14F-4D97-AF65-F5344CB8AC3E}">
        <p14:creationId xmlns:p14="http://schemas.microsoft.com/office/powerpoint/2010/main" val="327872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1593" y="0"/>
            <a:ext cx="4169345"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1AC48422-5884-4383-8676-B1FC64D5EA9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774789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7491"/>
            <a:ext cx="4146935" cy="6875492"/>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9B2C81C5-69B8-4780-91F2-0342E655EF2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2940068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5314"/>
            <a:ext cx="4146936"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9DF3A201-A7F4-4657-9E44-57158C0BE53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3688950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2441"/>
            <a:ext cx="4146935" cy="6881074"/>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61DAC5C7-8E14-4D33-A851-3DD2A0D7607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290235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Lockup">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grpSp>
        <p:nvGrpSpPr>
          <p:cNvPr id="13" name="Group 12"/>
          <p:cNvGrpSpPr/>
          <p:nvPr userDrawn="1"/>
        </p:nvGrpSpPr>
        <p:grpSpPr>
          <a:xfrm>
            <a:off x="3034974" y="4184909"/>
            <a:ext cx="3276799" cy="747893"/>
            <a:chOff x="2904718" y="4161692"/>
            <a:chExt cx="3407055" cy="777623"/>
          </a:xfrm>
        </p:grpSpPr>
        <p:pic>
          <p:nvPicPr>
            <p:cNvPr id="2" name="Picture 1" descr="Gundersen Logo-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4718" y="4281386"/>
              <a:ext cx="1507155" cy="617514"/>
            </a:xfrm>
            <a:prstGeom prst="rect">
              <a:avLst/>
            </a:prstGeom>
          </p:spPr>
        </p:pic>
        <p:pic>
          <p:nvPicPr>
            <p:cNvPr id="4" name="Picture 3" descr="Unity Logo-Revers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887" y="4161692"/>
              <a:ext cx="1270886" cy="723698"/>
            </a:xfrm>
            <a:prstGeom prst="rect">
              <a:avLst/>
            </a:prstGeom>
          </p:spPr>
        </p:pic>
        <p:cxnSp>
          <p:nvCxnSpPr>
            <p:cNvPr id="8" name="Straight Connector 7"/>
            <p:cNvCxnSpPr/>
            <p:nvPr userDrawn="1"/>
          </p:nvCxnSpPr>
          <p:spPr>
            <a:xfrm>
              <a:off x="4719867" y="4220309"/>
              <a:ext cx="0" cy="719006"/>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2527228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79996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6D3DF4F7-26A6-4702-BEFD-19C7A9399DE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69752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a:extLst>
              <a:ext uri="{FF2B5EF4-FFF2-40B4-BE49-F238E27FC236}">
                <a16:creationId xmlns:a16="http://schemas.microsoft.com/office/drawing/2014/main" id="{76313BE4-AB1C-45F6-9FB8-AB49668720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721331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F0567BA1-A351-444D-B423-AE47B7D0796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1443185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8837F5A7-DAF3-42BD-B79E-18906CC1BEA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451102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1" name="Picture 10">
            <a:extLst>
              <a:ext uri="{FF2B5EF4-FFF2-40B4-BE49-F238E27FC236}">
                <a16:creationId xmlns:a16="http://schemas.microsoft.com/office/drawing/2014/main" id="{D69A06DA-150F-44E4-9574-89F50A58782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algn="ctr" rotWithShape="0">
              <a:schemeClr val="tx1">
                <a:alpha val="59000"/>
              </a:schemeClr>
            </a:outerShdw>
          </a:effectLst>
        </p:spPr>
      </p:pic>
    </p:spTree>
    <p:extLst>
      <p:ext uri="{BB962C8B-B14F-4D97-AF65-F5344CB8AC3E}">
        <p14:creationId xmlns:p14="http://schemas.microsoft.com/office/powerpoint/2010/main" val="2715762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395CEBEA-E7F7-4D1B-8C1D-4AB3F1299C4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4009629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0" name="Picture 9">
            <a:extLst>
              <a:ext uri="{FF2B5EF4-FFF2-40B4-BE49-F238E27FC236}">
                <a16:creationId xmlns:a16="http://schemas.microsoft.com/office/drawing/2014/main" id="{58BFB94B-25F2-4103-81C7-B255CA42980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3516567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pic>
        <p:nvPicPr>
          <p:cNvPr id="3" name="Picture 2">
            <a:extLst>
              <a:ext uri="{FF2B5EF4-FFF2-40B4-BE49-F238E27FC236}">
                <a16:creationId xmlns:a16="http://schemas.microsoft.com/office/drawing/2014/main" id="{F14255D9-B910-4A74-883D-6CDA4AC99F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3" cy="813902"/>
          </a:xfrm>
          <a:prstGeom prst="rect">
            <a:avLst/>
          </a:prstGeom>
        </p:spPr>
      </p:pic>
    </p:spTree>
    <p:extLst>
      <p:ext uri="{BB962C8B-B14F-4D97-AF65-F5344CB8AC3E}">
        <p14:creationId xmlns:p14="http://schemas.microsoft.com/office/powerpoint/2010/main" val="4286385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4" name="Picture 3">
            <a:extLst>
              <a:ext uri="{FF2B5EF4-FFF2-40B4-BE49-F238E27FC236}">
                <a16:creationId xmlns:a16="http://schemas.microsoft.com/office/drawing/2014/main" id="{3BD2CD5A-0E06-4D27-981C-1298E0FC5CC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391236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descr="Wellfinity PPT Images sized-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48327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3" name="Picture 2">
            <a:extLst>
              <a:ext uri="{FF2B5EF4-FFF2-40B4-BE49-F238E27FC236}">
                <a16:creationId xmlns:a16="http://schemas.microsoft.com/office/drawing/2014/main" id="{A9C3DBDC-6234-485A-B291-82C03C23C0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3893691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9" name="Picture 8">
            <a:extLst>
              <a:ext uri="{FF2B5EF4-FFF2-40B4-BE49-F238E27FC236}">
                <a16:creationId xmlns:a16="http://schemas.microsoft.com/office/drawing/2014/main" id="{CAF6FB24-EFEB-4492-A034-CA68D9B016E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3054675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dpi="0" rotWithShape="1">
            <a:blip r:embed="rId4" cstate="email">
              <a:extLst>
                <a:ext uri="{28A0092B-C50C-407E-A947-70E740481C1C}">
                  <a14:useLocalDpi xmlns:a14="http://schemas.microsoft.com/office/drawing/2010/main" val="0"/>
                </a:ext>
              </a:extLst>
            </a:blip>
            <a:srcRect/>
            <a:tile tx="-444500" ty="0" sx="100000" sy="100000" flip="none" algn="ctr"/>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B49F5C50-5A94-4A64-BCAE-0A6C2F1F8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3194089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dpi="0" rotWithShape="1">
            <a:blip r:embed="rId4" cstate="email">
              <a:extLst>
                <a:ext uri="{28A0092B-C50C-407E-A947-70E740481C1C}">
                  <a14:useLocalDpi xmlns:a14="http://schemas.microsoft.com/office/drawing/2010/main" val="0"/>
                </a:ext>
              </a:extLst>
            </a:blip>
            <a:srcRect/>
            <a:tile tx="-666750" ty="0" sx="80000" sy="80000" flip="none" algn="ctr"/>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77DC2D20-FA11-4C40-8825-CB1F1132EC2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3458839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dpi="0" rotWithShape="1">
            <a:blip r:embed="rId4" cstate="email">
              <a:extLst>
                <a:ext uri="{28A0092B-C50C-407E-A947-70E740481C1C}">
                  <a14:useLocalDpi xmlns:a14="http://schemas.microsoft.com/office/drawing/2010/main" val="0"/>
                </a:ext>
              </a:extLst>
            </a:blip>
            <a:srcRect/>
            <a:tile tx="184150" ty="12700" sx="100000" sy="100000" flip="none" algn="ctr"/>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dpi="0" rotWithShape="1">
            <a:blip r:embed="rId5" cstate="email">
              <a:extLst>
                <a:ext uri="{28A0092B-C50C-407E-A947-70E740481C1C}">
                  <a14:useLocalDpi xmlns:a14="http://schemas.microsoft.com/office/drawing/2010/main" val="0"/>
                </a:ext>
              </a:extLst>
            </a:blip>
            <a:srcRect/>
            <a:tile tx="-273050" ty="292100" sx="100000" sy="100000" flip="none" algn="ctr"/>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a:extLst>
              <a:ext uri="{FF2B5EF4-FFF2-40B4-BE49-F238E27FC236}">
                <a16:creationId xmlns:a16="http://schemas.microsoft.com/office/drawing/2014/main" id="{CDF8C834-B6DF-45C0-AA9A-D0D7F37304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117146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extLst>
                <a:ext uri="{28A0092B-C50C-407E-A947-70E740481C1C}">
                  <a14:useLocalDpi xmlns:a14="http://schemas.microsoft.com/office/drawing/2010/main" val="0"/>
                </a:ext>
              </a:extLst>
            </a:blip>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1" name="Picture 10">
            <a:extLst>
              <a:ext uri="{FF2B5EF4-FFF2-40B4-BE49-F238E27FC236}">
                <a16:creationId xmlns:a16="http://schemas.microsoft.com/office/drawing/2014/main" id="{E9FD1BA3-E5E8-42FB-A24C-8F8474D7024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3623482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pic>
        <p:nvPicPr>
          <p:cNvPr id="5" name="Picture 4">
            <a:extLst>
              <a:ext uri="{FF2B5EF4-FFF2-40B4-BE49-F238E27FC236}">
                <a16:creationId xmlns:a16="http://schemas.microsoft.com/office/drawing/2014/main" id="{54723D1F-5BEF-4C12-A109-85C4354DC69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73019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3"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01877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descr="Wellfinity PPT Images sized-Titl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4"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204802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descr="Wellfinity PPT Images sized-Titl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57304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Tree>
    <p:extLst>
      <p:ext uri="{BB962C8B-B14F-4D97-AF65-F5344CB8AC3E}">
        <p14:creationId xmlns:p14="http://schemas.microsoft.com/office/powerpoint/2010/main" val="77293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Tree>
    <p:extLst>
      <p:ext uri="{BB962C8B-B14F-4D97-AF65-F5344CB8AC3E}">
        <p14:creationId xmlns:p14="http://schemas.microsoft.com/office/powerpoint/2010/main" val="255293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pPr/>
              <a:t>8/30/2021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pPr/>
              <a:t>‹#›</a:t>
            </a:fld>
            <a:endParaRPr lang="en-US"/>
          </a:p>
        </p:txBody>
      </p:sp>
    </p:spTree>
    <p:extLst>
      <p:ext uri="{BB962C8B-B14F-4D97-AF65-F5344CB8AC3E}">
        <p14:creationId xmlns:p14="http://schemas.microsoft.com/office/powerpoint/2010/main" val="277376417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81" r:id="rId3"/>
    <p:sldLayoutId id="2147483655" r:id="rId4"/>
    <p:sldLayoutId id="2147483676" r:id="rId5"/>
    <p:sldLayoutId id="2147483670" r:id="rId6"/>
    <p:sldLayoutId id="2147483671" r:id="rId7"/>
    <p:sldLayoutId id="2147483660" r:id="rId8"/>
    <p:sldLayoutId id="2147483661" r:id="rId9"/>
    <p:sldLayoutId id="2147483662" r:id="rId10"/>
    <p:sldLayoutId id="2147483663" r:id="rId11"/>
    <p:sldLayoutId id="2147483677" r:id="rId12"/>
    <p:sldLayoutId id="2147483678" r:id="rId13"/>
    <p:sldLayoutId id="2147483679" r:id="rId14"/>
    <p:sldLayoutId id="2147483680" r:id="rId15"/>
    <p:sldLayoutId id="2147483672" r:id="rId16"/>
    <p:sldLayoutId id="2147483673" r:id="rId17"/>
    <p:sldLayoutId id="2147483674" r:id="rId18"/>
    <p:sldLayoutId id="2147483654" r:id="rId19"/>
    <p:sldLayoutId id="2147483667" r:id="rId20"/>
    <p:sldLayoutId id="2147483668" r:id="rId21"/>
    <p:sldLayoutId id="2147483669" r:id="rId22"/>
    <p:sldLayoutId id="2147483682" r:id="rId23"/>
    <p:sldLayoutId id="2147483675"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t>8/30/2021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t>‹#›</a:t>
            </a:fld>
            <a:endParaRPr lang="en-US"/>
          </a:p>
        </p:txBody>
      </p:sp>
    </p:spTree>
    <p:extLst>
      <p:ext uri="{BB962C8B-B14F-4D97-AF65-F5344CB8AC3E}">
        <p14:creationId xmlns:p14="http://schemas.microsoft.com/office/powerpoint/2010/main" val="8367786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8.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hyperlink" Target="http://en.wikipedia.org/wiki/File:Single_apple.png" TargetMode="External"/><Relationship Id="rId18" Type="http://schemas.openxmlformats.org/officeDocument/2006/relationships/image" Target="../media/image57.jpg"/><Relationship Id="rId3" Type="http://schemas.openxmlformats.org/officeDocument/2006/relationships/hyperlink" Target="http://freshideen.com/trends/lebensmitteln-mit-kalzium-vitamin-d.html" TargetMode="External"/><Relationship Id="rId21" Type="http://schemas.openxmlformats.org/officeDocument/2006/relationships/hyperlink" Target="http://www.dietando.it/5727/la-pasta-integrale-fa-ingrassare-facciamo-chiarezza" TargetMode="External"/><Relationship Id="rId7" Type="http://schemas.openxmlformats.org/officeDocument/2006/relationships/hyperlink" Target="http://www.iculinaria.es/productos/3150-pepino" TargetMode="External"/><Relationship Id="rId12" Type="http://schemas.openxmlformats.org/officeDocument/2006/relationships/image" Target="../media/image54.png"/><Relationship Id="rId17" Type="http://schemas.openxmlformats.org/officeDocument/2006/relationships/hyperlink" Target="http://goodfoodie-keith.blogspot.com/2012/01/oatmeal-why-you-should-eat-it.html" TargetMode="External"/><Relationship Id="rId2" Type="http://schemas.openxmlformats.org/officeDocument/2006/relationships/image" Target="../media/image49.jpg"/><Relationship Id="rId16" Type="http://schemas.openxmlformats.org/officeDocument/2006/relationships/image" Target="../media/image56.jpg"/><Relationship Id="rId20" Type="http://schemas.openxmlformats.org/officeDocument/2006/relationships/image" Target="../media/image58.jpg"/><Relationship Id="rId1" Type="http://schemas.openxmlformats.org/officeDocument/2006/relationships/slideLayout" Target="../slideLayouts/slideLayout38.xml"/><Relationship Id="rId6" Type="http://schemas.openxmlformats.org/officeDocument/2006/relationships/image" Target="../media/image51.jpg"/><Relationship Id="rId11" Type="http://schemas.openxmlformats.org/officeDocument/2006/relationships/hyperlink" Target="http://commons.wikimedia.org/wiki/File:Orange-Fruit-Pieces.jpg" TargetMode="External"/><Relationship Id="rId5" Type="http://schemas.openxmlformats.org/officeDocument/2006/relationships/hyperlink" Target="http://boingboing.net/2013/03/25/the-case-of-the-poison-potato.html" TargetMode="External"/><Relationship Id="rId15" Type="http://schemas.openxmlformats.org/officeDocument/2006/relationships/hyperlink" Target="http://commons.wikimedia.org/wiki/File:Vegan_Nine_Grain_Whole_Wheat_Bread.jpg" TargetMode="External"/><Relationship Id="rId10" Type="http://schemas.openxmlformats.org/officeDocument/2006/relationships/image" Target="../media/image53.jpg"/><Relationship Id="rId19" Type="http://schemas.openxmlformats.org/officeDocument/2006/relationships/hyperlink" Target="https://diaryofafitnessjunkieblog.wordpress.com/2015/11/22/clean-turkey-bowl/" TargetMode="External"/><Relationship Id="rId4" Type="http://schemas.openxmlformats.org/officeDocument/2006/relationships/image" Target="../media/image50.jpg"/><Relationship Id="rId9" Type="http://schemas.openxmlformats.org/officeDocument/2006/relationships/hyperlink" Target="http://www.dietando.it/2260/che-cose-la-dieta-della-banana-e-come-funziona" TargetMode="External"/><Relationship Id="rId14" Type="http://schemas.openxmlformats.org/officeDocument/2006/relationships/image" Target="../media/image5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hyperlink" Target="http://cooking.stackexchange.com/questions/50259/when-is-an-avocado-considered-bad" TargetMode="External"/><Relationship Id="rId7" Type="http://schemas.openxmlformats.org/officeDocument/2006/relationships/hyperlink" Target="http://byricardomarcenaro.blogspot.com/2009/08/colorante-para-salmones-de-un-curso-de.html" TargetMode="External"/><Relationship Id="rId2" Type="http://schemas.openxmlformats.org/officeDocument/2006/relationships/image" Target="../media/image59.jpg"/><Relationship Id="rId1" Type="http://schemas.openxmlformats.org/officeDocument/2006/relationships/slideLayout" Target="../slideLayouts/slideLayout38.xml"/><Relationship Id="rId6" Type="http://schemas.openxmlformats.org/officeDocument/2006/relationships/image" Target="../media/image61.jpg"/><Relationship Id="rId5" Type="http://schemas.openxmlformats.org/officeDocument/2006/relationships/hyperlink" Target="http://alleideen.com/selber-machen/04/diat-rezept-kalorienarmes-essen.html" TargetMode="Externa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hyperlink" Target="http://www.weightymatters.ca/2012/09/brown-bagging-weight-management.html" TargetMode="External"/><Relationship Id="rId2" Type="http://schemas.openxmlformats.org/officeDocument/2006/relationships/image" Target="../media/image41.jp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hyperlink" Target="http://www.weightymatters.ca/2012/09/brown-bagging-weight-management.html" TargetMode="External"/><Relationship Id="rId2" Type="http://schemas.openxmlformats.org/officeDocument/2006/relationships/image" Target="../media/image41.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om/imgres?q=tiny+big+mac+fries+and+soda&amp;hl=en&amp;gbv=2&amp;biw=1013&amp;bih=655&amp;tbm=isch&amp;tbnid=cBaczhDVU0uuRM:&amp;imgrefurl=http://www.meetmissjones.com/66/real-food-wednesday-journey-to-real-food/&amp;docid=L9cDJ6yk2c1YmM&amp;imgurl=http://www.meetmissjones.com/wp-content/uploads/2010/04/big-mac2.jpg&amp;w=398&amp;h=370&amp;ei=eJJOT_XKNOSwiQLmkP2FCw&amp;zoom=1" TargetMode="Externa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B0269-6E3D-4FBD-9158-7C9CDC2EA0AC}"/>
              </a:ext>
            </a:extLst>
          </p:cNvPr>
          <p:cNvSpPr/>
          <p:nvPr/>
        </p:nvSpPr>
        <p:spPr>
          <a:xfrm>
            <a:off x="1860698" y="5312987"/>
            <a:ext cx="5890437"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2020 Quartz Health Solutions, Inc. This PowerPoint is considered confidential and proprietary, and may only be distributed with prior written permission from the Quality Management and Population Health (QMPH) and Legal Departments at Quartz Health Solutions, Inc. The QMPH department can be reached at (866) 884-4601. Statements contained in these materials do not constitute medical advice. Individuals should consult with their doctor for healthcare questions and advice. Quartz is a management and administrative services company which provides services for Quartz Health Benefit Plans Corporation, Quartz Health Plan Corporation, Quartz Health Plan MN Corporation, and Quartz Health Insurance Corporation.</a:t>
            </a:r>
            <a:endParaRPr kumimoji="0" lang="en-US" sz="9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0331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BBA7C3-4AE0-44B4-9569-96F0ADB057E7}"/>
              </a:ext>
            </a:extLst>
          </p:cNvPr>
          <p:cNvSpPr txBox="1">
            <a:spLocks/>
          </p:cNvSpPr>
          <p:nvPr/>
        </p:nvSpPr>
        <p:spPr>
          <a:xfrm>
            <a:off x="640080" y="68826"/>
            <a:ext cx="8172752" cy="894735"/>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40" normalizeH="0" baseline="0" noProof="0" dirty="0">
                <a:ln>
                  <a:noFill/>
                </a:ln>
                <a:solidFill>
                  <a:srgbClr val="C71425"/>
                </a:solidFill>
                <a:effectLst/>
                <a:uLnTx/>
                <a:uFillTx/>
                <a:latin typeface="Arial"/>
                <a:ea typeface="+mj-ea"/>
                <a:cs typeface="+mj-cs"/>
              </a:rPr>
              <a:t>Healthy Lunch Must Haves</a:t>
            </a:r>
          </a:p>
        </p:txBody>
      </p:sp>
      <p:sp>
        <p:nvSpPr>
          <p:cNvPr id="6" name="TextBox 5">
            <a:extLst>
              <a:ext uri="{FF2B5EF4-FFF2-40B4-BE49-F238E27FC236}">
                <a16:creationId xmlns:a16="http://schemas.microsoft.com/office/drawing/2014/main" id="{4B08440B-E54B-4AF0-BD10-1A448A962965}"/>
              </a:ext>
            </a:extLst>
          </p:cNvPr>
          <p:cNvSpPr txBox="1"/>
          <p:nvPr/>
        </p:nvSpPr>
        <p:spPr>
          <a:xfrm>
            <a:off x="485624" y="1043731"/>
            <a:ext cx="8172751" cy="477053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Complex Carbohydrates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kern="0" dirty="0">
              <a:solidFill>
                <a:prstClr val="black"/>
              </a:solidFill>
            </a:endParaRPr>
          </a:p>
          <a:p>
            <a:pPr marR="0" lvl="0" defTabSz="914400" eaLnBrk="1" fontAlgn="auto" latinLnBrk="0" hangingPunct="1">
              <a:lnSpc>
                <a:spcPct val="100000"/>
              </a:lnSpc>
              <a:spcBef>
                <a:spcPts val="0"/>
              </a:spcBef>
              <a:spcAft>
                <a:spcPts val="0"/>
              </a:spcAft>
              <a:buClrTx/>
              <a:buSzTx/>
              <a:tabLst/>
              <a:defRPr/>
            </a:pPr>
            <a:endParaRPr kumimoji="0" lang="en-US"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Lean Protein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kern="0" dirty="0">
              <a:solidFill>
                <a:prstClr val="black"/>
              </a:solidFill>
            </a:endParaRPr>
          </a:p>
          <a:p>
            <a:pPr marR="0" lvl="0" defTabSz="9144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prstClr val="black"/>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Healthy Fat </a:t>
            </a:r>
          </a:p>
          <a:p>
            <a:pPr marR="0" lvl="0" defTabSz="914400" eaLnBrk="1" fontAlgn="auto" latinLnBrk="0" hangingPunct="1">
              <a:lnSpc>
                <a:spcPct val="100000"/>
              </a:lnSpc>
              <a:spcBef>
                <a:spcPts val="0"/>
              </a:spcBef>
              <a:spcAft>
                <a:spcPts val="0"/>
              </a:spcAft>
              <a:buClrTx/>
              <a:buSzTx/>
              <a:tabLst/>
              <a:defRPr/>
            </a:pPr>
            <a:endParaRPr kumimoji="0" lang="en-US" sz="2800" b="0" i="0" u="none" strike="noStrike" kern="0" cap="none" spc="0" normalizeH="0" baseline="0" noProof="0" dirty="0">
              <a:ln>
                <a:noFill/>
              </a:ln>
              <a:solidFill>
                <a:prstClr val="black"/>
              </a:solidFill>
              <a:effectLst/>
              <a:uLnTx/>
              <a:uFillTx/>
            </a:endParaRPr>
          </a:p>
        </p:txBody>
      </p:sp>
      <p:pic>
        <p:nvPicPr>
          <p:cNvPr id="7" name="Picture 6" descr="http://www.bodybuilding.com/fun/images/2008/simple_carb_loading_a.jpg">
            <a:extLst>
              <a:ext uri="{FF2B5EF4-FFF2-40B4-BE49-F238E27FC236}">
                <a16:creationId xmlns:a16="http://schemas.microsoft.com/office/drawing/2014/main" id="{8339EFBB-8FB2-4950-99A7-31EB34E2B64F}"/>
              </a:ext>
            </a:extLst>
          </p:cNvPr>
          <p:cNvPicPr>
            <a:picLocks noChangeAspect="1" noChangeArrowheads="1"/>
          </p:cNvPicPr>
          <p:nvPr/>
        </p:nvPicPr>
        <p:blipFill>
          <a:blip r:embed="rId2" cstate="print"/>
          <a:srcRect/>
          <a:stretch>
            <a:fillRect/>
          </a:stretch>
        </p:blipFill>
        <p:spPr bwMode="auto">
          <a:xfrm>
            <a:off x="4992148" y="1043731"/>
            <a:ext cx="2480367" cy="1679402"/>
          </a:xfrm>
          <a:prstGeom prst="rect">
            <a:avLst/>
          </a:prstGeom>
          <a:noFill/>
          <a:ln w="9525">
            <a:noFill/>
            <a:miter lim="800000"/>
            <a:headEnd/>
            <a:tailEnd/>
          </a:ln>
        </p:spPr>
      </p:pic>
      <p:pic>
        <p:nvPicPr>
          <p:cNvPr id="8" name="Picture 7" descr="http://www.superbproteindiet.com/wp-content/uploads/2012/01/what-foods-are-high-in-protein.jpg">
            <a:extLst>
              <a:ext uri="{FF2B5EF4-FFF2-40B4-BE49-F238E27FC236}">
                <a16:creationId xmlns:a16="http://schemas.microsoft.com/office/drawing/2014/main" id="{4B982FE4-C997-4F01-B517-9D3D8BC458AD}"/>
              </a:ext>
            </a:extLst>
          </p:cNvPr>
          <p:cNvPicPr>
            <a:picLocks noChangeAspect="1" noChangeArrowheads="1"/>
          </p:cNvPicPr>
          <p:nvPr/>
        </p:nvPicPr>
        <p:blipFill>
          <a:blip r:embed="rId3" cstate="print"/>
          <a:srcRect/>
          <a:stretch>
            <a:fillRect/>
          </a:stretch>
        </p:blipFill>
        <p:spPr bwMode="auto">
          <a:xfrm>
            <a:off x="4992148" y="3041700"/>
            <a:ext cx="2480367" cy="1685413"/>
          </a:xfrm>
          <a:prstGeom prst="rect">
            <a:avLst/>
          </a:prstGeom>
          <a:noFill/>
          <a:ln w="9525">
            <a:noFill/>
            <a:miter lim="800000"/>
            <a:headEnd/>
            <a:tailEnd/>
          </a:ln>
        </p:spPr>
      </p:pic>
      <p:pic>
        <p:nvPicPr>
          <p:cNvPr id="9" name="Picture 6" descr="http://peopletopeopleblogs.com/_media/uploads/images/april_avocado.jpg">
            <a:extLst>
              <a:ext uri="{FF2B5EF4-FFF2-40B4-BE49-F238E27FC236}">
                <a16:creationId xmlns:a16="http://schemas.microsoft.com/office/drawing/2014/main" id="{F2F8330B-C490-4916-8FF9-C7C0EC0DBD75}"/>
              </a:ext>
            </a:extLst>
          </p:cNvPr>
          <p:cNvPicPr>
            <a:picLocks noChangeAspect="1" noChangeArrowheads="1"/>
          </p:cNvPicPr>
          <p:nvPr/>
        </p:nvPicPr>
        <p:blipFill>
          <a:blip r:embed="rId4" cstate="print"/>
          <a:srcRect/>
          <a:stretch>
            <a:fillRect/>
          </a:stretch>
        </p:blipFill>
        <p:spPr bwMode="auto">
          <a:xfrm>
            <a:off x="3068846" y="4855623"/>
            <a:ext cx="1503154" cy="1917289"/>
          </a:xfrm>
          <a:prstGeom prst="rect">
            <a:avLst/>
          </a:prstGeom>
          <a:noFill/>
          <a:ln w="9525">
            <a:noFill/>
            <a:miter lim="800000"/>
            <a:headEnd/>
            <a:tailEnd/>
          </a:ln>
        </p:spPr>
      </p:pic>
    </p:spTree>
    <p:extLst>
      <p:ext uri="{BB962C8B-B14F-4D97-AF65-F5344CB8AC3E}">
        <p14:creationId xmlns:p14="http://schemas.microsoft.com/office/powerpoint/2010/main" val="255925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DFF748D-D662-43A4-88EF-9604201623BB}"/>
              </a:ext>
            </a:extLst>
          </p:cNvPr>
          <p:cNvSpPr txBox="1">
            <a:spLocks/>
          </p:cNvSpPr>
          <p:nvPr/>
        </p:nvSpPr>
        <p:spPr>
          <a:xfrm>
            <a:off x="2660117" y="0"/>
            <a:ext cx="4531688" cy="845575"/>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40" normalizeH="0" baseline="0" noProof="0" dirty="0">
                <a:ln>
                  <a:noFill/>
                </a:ln>
                <a:solidFill>
                  <a:srgbClr val="C71425"/>
                </a:solidFill>
                <a:effectLst/>
                <a:uLnTx/>
                <a:uFillTx/>
                <a:latin typeface="Arial"/>
                <a:ea typeface="+mj-ea"/>
                <a:cs typeface="+mj-cs"/>
              </a:rPr>
              <a:t>The Breakdown</a:t>
            </a:r>
          </a:p>
        </p:txBody>
      </p:sp>
      <p:graphicFrame>
        <p:nvGraphicFramePr>
          <p:cNvPr id="6" name="Content Placeholder 9">
            <a:extLst>
              <a:ext uri="{FF2B5EF4-FFF2-40B4-BE49-F238E27FC236}">
                <a16:creationId xmlns:a16="http://schemas.microsoft.com/office/drawing/2014/main" id="{97002059-34A3-46DC-A75F-CD4BA0524F38}"/>
              </a:ext>
            </a:extLst>
          </p:cNvPr>
          <p:cNvGraphicFramePr>
            <a:graphicFrameLocks/>
          </p:cNvGraphicFramePr>
          <p:nvPr>
            <p:extLst>
              <p:ext uri="{D42A27DB-BD31-4B8C-83A1-F6EECF244321}">
                <p14:modId xmlns:p14="http://schemas.microsoft.com/office/powerpoint/2010/main" val="1855136824"/>
              </p:ext>
            </p:extLst>
          </p:nvPr>
        </p:nvGraphicFramePr>
        <p:xfrm>
          <a:off x="656303" y="1600200"/>
          <a:ext cx="7831394" cy="42991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5081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265F7E-D4B9-4322-9A49-B6C56E79A345}"/>
              </a:ext>
            </a:extLst>
          </p:cNvPr>
          <p:cNvSpPr txBox="1">
            <a:spLocks/>
          </p:cNvSpPr>
          <p:nvPr/>
        </p:nvSpPr>
        <p:spPr>
          <a:xfrm>
            <a:off x="1377499" y="135083"/>
            <a:ext cx="6203172" cy="848143"/>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40" normalizeH="0" baseline="0" noProof="0">
                <a:ln>
                  <a:noFill/>
                </a:ln>
                <a:solidFill>
                  <a:srgbClr val="C71425"/>
                </a:solidFill>
                <a:effectLst/>
                <a:uLnTx/>
                <a:uFillTx/>
                <a:latin typeface="Arial"/>
                <a:ea typeface="+mj-ea"/>
                <a:cs typeface="+mj-cs"/>
              </a:rPr>
              <a:t>Complex Carbohydrates</a:t>
            </a:r>
            <a:endParaRPr kumimoji="0" lang="en-US" sz="3600" b="0" i="0" u="none" strike="noStrike" kern="1200" cap="none" spc="140" normalizeH="0" baseline="0" noProof="0" dirty="0">
              <a:ln>
                <a:noFill/>
              </a:ln>
              <a:solidFill>
                <a:srgbClr val="C71425"/>
              </a:solidFill>
              <a:effectLst/>
              <a:uLnTx/>
              <a:uFillTx/>
              <a:latin typeface="Arial"/>
              <a:ea typeface="+mj-ea"/>
              <a:cs typeface="+mj-cs"/>
            </a:endParaRPr>
          </a:p>
        </p:txBody>
      </p:sp>
      <p:pic>
        <p:nvPicPr>
          <p:cNvPr id="6" name="Picture 5">
            <a:extLst>
              <a:ext uri="{FF2B5EF4-FFF2-40B4-BE49-F238E27FC236}">
                <a16:creationId xmlns:a16="http://schemas.microsoft.com/office/drawing/2014/main" id="{FCAFC24E-6F54-48FD-A483-22BF2825C7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17613" y="1363622"/>
            <a:ext cx="1358479" cy="1102309"/>
          </a:xfrm>
          <a:prstGeom prst="rect">
            <a:avLst/>
          </a:prstGeom>
        </p:spPr>
      </p:pic>
      <p:pic>
        <p:nvPicPr>
          <p:cNvPr id="7" name="Picture 6">
            <a:extLst>
              <a:ext uri="{FF2B5EF4-FFF2-40B4-BE49-F238E27FC236}">
                <a16:creationId xmlns:a16="http://schemas.microsoft.com/office/drawing/2014/main" id="{782E5BC9-1084-4F19-B5DB-0D730CC8ED0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825953" y="1186659"/>
            <a:ext cx="1306263" cy="1306263"/>
          </a:xfrm>
          <a:prstGeom prst="rect">
            <a:avLst/>
          </a:prstGeom>
        </p:spPr>
      </p:pic>
      <p:pic>
        <p:nvPicPr>
          <p:cNvPr id="8" name="Picture 7">
            <a:extLst>
              <a:ext uri="{FF2B5EF4-FFF2-40B4-BE49-F238E27FC236}">
                <a16:creationId xmlns:a16="http://schemas.microsoft.com/office/drawing/2014/main" id="{3453D507-DAB7-4F04-B599-B8F554C4406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026894" y="1263575"/>
            <a:ext cx="1711708" cy="1161679"/>
          </a:xfrm>
          <a:prstGeom prst="rect">
            <a:avLst/>
          </a:prstGeom>
        </p:spPr>
      </p:pic>
      <p:pic>
        <p:nvPicPr>
          <p:cNvPr id="9" name="Picture 8">
            <a:extLst>
              <a:ext uri="{FF2B5EF4-FFF2-40B4-BE49-F238E27FC236}">
                <a16:creationId xmlns:a16="http://schemas.microsoft.com/office/drawing/2014/main" id="{0917327E-6803-41BA-9725-70F10D2E126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454803" y="2835047"/>
            <a:ext cx="1619867" cy="1187903"/>
          </a:xfrm>
          <a:prstGeom prst="rect">
            <a:avLst/>
          </a:prstGeom>
        </p:spPr>
      </p:pic>
      <p:pic>
        <p:nvPicPr>
          <p:cNvPr id="10" name="Picture 9">
            <a:extLst>
              <a:ext uri="{FF2B5EF4-FFF2-40B4-BE49-F238E27FC236}">
                <a16:creationId xmlns:a16="http://schemas.microsoft.com/office/drawing/2014/main" id="{C9FCBF56-5070-4362-921D-F9BD540C0B57}"/>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649895" y="2936071"/>
            <a:ext cx="1658378" cy="1064754"/>
          </a:xfrm>
          <a:prstGeom prst="rect">
            <a:avLst/>
          </a:prstGeom>
        </p:spPr>
      </p:pic>
      <p:pic>
        <p:nvPicPr>
          <p:cNvPr id="11" name="Picture 10">
            <a:extLst>
              <a:ext uri="{FF2B5EF4-FFF2-40B4-BE49-F238E27FC236}">
                <a16:creationId xmlns:a16="http://schemas.microsoft.com/office/drawing/2014/main" id="{C1F591D7-5C4F-45EF-9803-9D4F5800AA0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381824" y="2975739"/>
            <a:ext cx="889285" cy="906517"/>
          </a:xfrm>
          <a:prstGeom prst="rect">
            <a:avLst/>
          </a:prstGeom>
        </p:spPr>
      </p:pic>
      <p:pic>
        <p:nvPicPr>
          <p:cNvPr id="12" name="Picture 11">
            <a:extLst>
              <a:ext uri="{FF2B5EF4-FFF2-40B4-BE49-F238E27FC236}">
                <a16:creationId xmlns:a16="http://schemas.microsoft.com/office/drawing/2014/main" id="{112001FB-BE4E-48B4-98D7-D183D6E34477}"/>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844344" y="4604721"/>
            <a:ext cx="1355944" cy="903962"/>
          </a:xfrm>
          <a:prstGeom prst="rect">
            <a:avLst/>
          </a:prstGeom>
        </p:spPr>
      </p:pic>
      <p:pic>
        <p:nvPicPr>
          <p:cNvPr id="13" name="Picture 12">
            <a:extLst>
              <a:ext uri="{FF2B5EF4-FFF2-40B4-BE49-F238E27FC236}">
                <a16:creationId xmlns:a16="http://schemas.microsoft.com/office/drawing/2014/main" id="{876F85F5-1047-4AE1-8512-2228DEAF0138}"/>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3074670" y="4604720"/>
            <a:ext cx="1286270" cy="964703"/>
          </a:xfrm>
          <a:prstGeom prst="rect">
            <a:avLst/>
          </a:prstGeom>
        </p:spPr>
      </p:pic>
      <p:pic>
        <p:nvPicPr>
          <p:cNvPr id="14" name="Picture 13">
            <a:extLst>
              <a:ext uri="{FF2B5EF4-FFF2-40B4-BE49-F238E27FC236}">
                <a16:creationId xmlns:a16="http://schemas.microsoft.com/office/drawing/2014/main" id="{032ABBF5-5B2C-4ADE-9B1A-B9D05CD5F3AE}"/>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5144169" y="4604720"/>
            <a:ext cx="1178661" cy="924517"/>
          </a:xfrm>
          <a:prstGeom prst="rect">
            <a:avLst/>
          </a:prstGeom>
        </p:spPr>
      </p:pic>
      <p:pic>
        <p:nvPicPr>
          <p:cNvPr id="15" name="Picture 14">
            <a:extLst>
              <a:ext uri="{FF2B5EF4-FFF2-40B4-BE49-F238E27FC236}">
                <a16:creationId xmlns:a16="http://schemas.microsoft.com/office/drawing/2014/main" id="{825763B3-6942-4D3C-912C-ECD83BB187DF}"/>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7197213" y="4575276"/>
            <a:ext cx="1102443" cy="1025501"/>
          </a:xfrm>
          <a:prstGeom prst="rect">
            <a:avLst/>
          </a:prstGeom>
        </p:spPr>
      </p:pic>
    </p:spTree>
    <p:extLst>
      <p:ext uri="{BB962C8B-B14F-4D97-AF65-F5344CB8AC3E}">
        <p14:creationId xmlns:p14="http://schemas.microsoft.com/office/powerpoint/2010/main" val="2103952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995609-95F6-4853-8D0A-D65D24A0253A}"/>
              </a:ext>
            </a:extLst>
          </p:cNvPr>
          <p:cNvSpPr txBox="1">
            <a:spLocks/>
          </p:cNvSpPr>
          <p:nvPr/>
        </p:nvSpPr>
        <p:spPr>
          <a:xfrm>
            <a:off x="2713702" y="93518"/>
            <a:ext cx="3500284" cy="634069"/>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40" normalizeH="0" baseline="0" noProof="0" dirty="0">
                <a:ln>
                  <a:noFill/>
                </a:ln>
                <a:solidFill>
                  <a:srgbClr val="C71425"/>
                </a:solidFill>
                <a:effectLst/>
                <a:uLnTx/>
                <a:uFillTx/>
                <a:latin typeface="Arial"/>
                <a:ea typeface="+mj-ea"/>
                <a:cs typeface="+mj-cs"/>
              </a:rPr>
              <a:t>Healthy Proteins</a:t>
            </a:r>
          </a:p>
        </p:txBody>
      </p:sp>
      <p:sp>
        <p:nvSpPr>
          <p:cNvPr id="6" name="TextBox 5">
            <a:extLst>
              <a:ext uri="{FF2B5EF4-FFF2-40B4-BE49-F238E27FC236}">
                <a16:creationId xmlns:a16="http://schemas.microsoft.com/office/drawing/2014/main" id="{82B0CF30-3FA7-469C-9C47-4B34D837CCB7}"/>
              </a:ext>
            </a:extLst>
          </p:cNvPr>
          <p:cNvSpPr txBox="1"/>
          <p:nvPr/>
        </p:nvSpPr>
        <p:spPr>
          <a:xfrm>
            <a:off x="363682" y="766732"/>
            <a:ext cx="8354291" cy="5324535"/>
          </a:xfrm>
          <a:prstGeom prst="rect">
            <a:avLst/>
          </a:prstGeom>
          <a:noFill/>
        </p:spPr>
        <p:txBody>
          <a:bodyPr wrap="square" rtlCol="0">
            <a:spAutoFit/>
          </a:bodyPr>
          <a:lstStyle/>
          <a:p>
            <a:pPr marL="1143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Fish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	- Fish-offers heart-healthy omega-3 fatty acids </a:t>
            </a:r>
          </a:p>
          <a:p>
            <a:pPr marL="1143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endParaRPr>
          </a:p>
          <a:p>
            <a:pPr marL="1143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Poultry</a:t>
            </a:r>
          </a:p>
          <a:p>
            <a:pPr marL="758952"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  - Chicken, turkey, duck and other birds </a:t>
            </a:r>
          </a:p>
          <a:p>
            <a:pPr marL="758952" marR="0" lvl="1" indent="0"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2000" b="0" i="0" u="none" strike="noStrike" kern="0" cap="none" spc="0" normalizeH="0" baseline="0" noProof="0" dirty="0">
              <a:ln>
                <a:noFill/>
              </a:ln>
              <a:solidFill>
                <a:prstClr val="black"/>
              </a:solidFill>
              <a:effectLst/>
              <a:uLnTx/>
              <a:uFillTx/>
            </a:endParaRPr>
          </a:p>
          <a:p>
            <a:pPr marL="1143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Beans/Lentils</a:t>
            </a:r>
          </a:p>
          <a:p>
            <a:pPr marL="758952"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  - Beans contain more protein than any other vegetable protein. </a:t>
            </a:r>
          </a:p>
          <a:p>
            <a:pPr marL="758952" marR="0" lvl="1" indent="0" defTabSz="914400" eaLnBrk="1" fontAlgn="auto" latinLnBrk="0" hangingPunct="1">
              <a:lnSpc>
                <a:spcPct val="100000"/>
              </a:lnSpc>
              <a:spcBef>
                <a:spcPts val="0"/>
              </a:spcBef>
              <a:spcAft>
                <a:spcPts val="0"/>
              </a:spcAft>
              <a:buClrTx/>
              <a:buSzTx/>
              <a:buFont typeface="Wingdings 2" pitchFamily="18" charset="2"/>
              <a:buNone/>
              <a:tabLst/>
              <a:defRPr/>
            </a:pPr>
            <a:endParaRPr kumimoji="0" lang="en-US" sz="2000" b="0" i="0" u="none" strike="noStrike" kern="0" cap="none" spc="0" normalizeH="0" baseline="0" noProof="0" dirty="0">
              <a:ln>
                <a:noFill/>
              </a:ln>
              <a:solidFill>
                <a:prstClr val="black"/>
              </a:solidFill>
              <a:effectLst/>
              <a:uLnTx/>
              <a:uFillTx/>
            </a:endParaRPr>
          </a:p>
          <a:p>
            <a:pPr marL="1143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Nuts</a:t>
            </a:r>
          </a:p>
          <a:p>
            <a:pPr marL="758952"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  - One ounce (1/4 cup or palm full) of almonds gives you 6 grams   </a:t>
            </a:r>
          </a:p>
          <a:p>
            <a:pPr marL="758952" marR="0" lvl="1"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rPr>
              <a:t>    </a:t>
            </a:r>
            <a:r>
              <a:rPr kumimoji="0" lang="en-US" sz="2000" b="0" i="0" u="none" strike="noStrike" kern="0" cap="none" spc="0" normalizeH="0" baseline="0" noProof="0" dirty="0">
                <a:ln>
                  <a:noFill/>
                </a:ln>
                <a:solidFill>
                  <a:prstClr val="black"/>
                </a:solidFill>
                <a:effectLst/>
                <a:uLnTx/>
                <a:uFillTx/>
              </a:rPr>
              <a:t>of protein </a:t>
            </a:r>
          </a:p>
          <a:p>
            <a:pPr marL="758952" marR="0" lvl="1"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a:p>
            <a:pPr marL="1143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rPr>
              <a:t>100 % Whole grains </a:t>
            </a:r>
          </a:p>
          <a:p>
            <a:pPr marL="758952"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  - A slice of whole wheat bread gives you 3 grams of protein and </a:t>
            </a:r>
          </a:p>
          <a:p>
            <a:pPr marL="758952" marR="0" lvl="1" indent="0" defTabSz="914400" eaLnBrk="1" fontAlgn="auto" latinLnBrk="0" hangingPunct="1">
              <a:lnSpc>
                <a:spcPct val="100000"/>
              </a:lnSpc>
              <a:spcBef>
                <a:spcPts val="0"/>
              </a:spcBef>
              <a:spcAft>
                <a:spcPts val="0"/>
              </a:spcAft>
              <a:buClrTx/>
              <a:buSzTx/>
              <a:buFontTx/>
              <a:buNone/>
              <a:tabLst/>
              <a:defRPr/>
            </a:pPr>
            <a:r>
              <a:rPr lang="en-US" sz="2000" kern="0" dirty="0">
                <a:solidFill>
                  <a:prstClr val="black"/>
                </a:solidFill>
              </a:rPr>
              <a:t>    </a:t>
            </a:r>
            <a:r>
              <a:rPr kumimoji="0" lang="en-US" sz="2000" b="0" i="0" u="none" strike="noStrike" kern="0" cap="none" spc="0" normalizeH="0" baseline="0" noProof="0" dirty="0">
                <a:ln>
                  <a:noFill/>
                </a:ln>
                <a:solidFill>
                  <a:prstClr val="black"/>
                </a:solidFill>
                <a:effectLst/>
                <a:uLnTx/>
                <a:uFillTx/>
              </a:rPr>
              <a:t>5 grams of fiber.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90031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013" y="83553"/>
            <a:ext cx="3067664" cy="703028"/>
          </a:xfrm>
        </p:spPr>
        <p:txBody>
          <a:bodyPr>
            <a:normAutofit/>
          </a:bodyPr>
          <a:lstStyle/>
          <a:p>
            <a:r>
              <a:rPr lang="en-US" sz="3600" dirty="0"/>
              <a:t>Healthy Fats</a:t>
            </a:r>
          </a:p>
        </p:txBody>
      </p:sp>
      <p:pic>
        <p:nvPicPr>
          <p:cNvPr id="3" name="Picture 2">
            <a:extLst>
              <a:ext uri="{FF2B5EF4-FFF2-40B4-BE49-F238E27FC236}">
                <a16:creationId xmlns:a16="http://schemas.microsoft.com/office/drawing/2014/main" id="{D322B5A9-026D-457F-9D73-C435C4EEC8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35974" y="2584305"/>
            <a:ext cx="2572231" cy="1689389"/>
          </a:xfrm>
          <a:prstGeom prst="rect">
            <a:avLst/>
          </a:prstGeom>
        </p:spPr>
      </p:pic>
      <p:pic>
        <p:nvPicPr>
          <p:cNvPr id="4" name="Picture 3">
            <a:extLst>
              <a:ext uri="{FF2B5EF4-FFF2-40B4-BE49-F238E27FC236}">
                <a16:creationId xmlns:a16="http://schemas.microsoft.com/office/drawing/2014/main" id="{8E04FDD0-5DB7-4A79-B38F-3526847DC2B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808205" y="2478344"/>
            <a:ext cx="3243305" cy="2156797"/>
          </a:xfrm>
          <a:prstGeom prst="rect">
            <a:avLst/>
          </a:prstGeom>
        </p:spPr>
      </p:pic>
      <p:pic>
        <p:nvPicPr>
          <p:cNvPr id="5" name="Picture 4">
            <a:extLst>
              <a:ext uri="{FF2B5EF4-FFF2-40B4-BE49-F238E27FC236}">
                <a16:creationId xmlns:a16="http://schemas.microsoft.com/office/drawing/2014/main" id="{2D26BFAB-8030-4027-9AC3-B5755F6ACD8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497782" y="2791328"/>
            <a:ext cx="2259524" cy="1530828"/>
          </a:xfrm>
          <a:prstGeom prst="rect">
            <a:avLst/>
          </a:prstGeom>
        </p:spPr>
      </p:pic>
    </p:spTree>
    <p:extLst>
      <p:ext uri="{BB962C8B-B14F-4D97-AF65-F5344CB8AC3E}">
        <p14:creationId xmlns:p14="http://schemas.microsoft.com/office/powerpoint/2010/main" val="2111333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1C1B9-B911-429E-82F9-1261D47AC1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4393" y="1750143"/>
            <a:ext cx="3180021" cy="2937185"/>
          </a:xfrm>
          <a:prstGeom prst="rect">
            <a:avLst/>
          </a:prstGeom>
        </p:spPr>
      </p:pic>
      <p:sp>
        <p:nvSpPr>
          <p:cNvPr id="6" name="Title 1">
            <a:extLst>
              <a:ext uri="{FF2B5EF4-FFF2-40B4-BE49-F238E27FC236}">
                <a16:creationId xmlns:a16="http://schemas.microsoft.com/office/drawing/2014/main" id="{A6357F01-11D5-491B-AD21-1032323DC93D}"/>
              </a:ext>
            </a:extLst>
          </p:cNvPr>
          <p:cNvSpPr txBox="1">
            <a:spLocks/>
          </p:cNvSpPr>
          <p:nvPr/>
        </p:nvSpPr>
        <p:spPr>
          <a:xfrm>
            <a:off x="4526593" y="2364636"/>
            <a:ext cx="4033014" cy="1701449"/>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40" normalizeH="0" baseline="0" noProof="0" dirty="0">
                <a:ln>
                  <a:noFill/>
                </a:ln>
                <a:solidFill>
                  <a:schemeClr val="tx1"/>
                </a:solidFill>
                <a:effectLst/>
                <a:uLnTx/>
                <a:uFillTx/>
                <a:latin typeface="Arial"/>
                <a:ea typeface="+mj-ea"/>
                <a:cs typeface="+mj-cs"/>
              </a:rPr>
              <a:t>Use your handout to help plan your healthy lunch</a:t>
            </a:r>
          </a:p>
        </p:txBody>
      </p:sp>
    </p:spTree>
    <p:extLst>
      <p:ext uri="{BB962C8B-B14F-4D97-AF65-F5344CB8AC3E}">
        <p14:creationId xmlns:p14="http://schemas.microsoft.com/office/powerpoint/2010/main" val="187817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607" y="290030"/>
            <a:ext cx="3646785" cy="555544"/>
          </a:xfrm>
        </p:spPr>
        <p:txBody>
          <a:bodyPr>
            <a:noAutofit/>
          </a:bodyPr>
          <a:lstStyle/>
          <a:p>
            <a:r>
              <a:rPr lang="en-US" sz="3200" dirty="0"/>
              <a:t>Meal Plan Week 1</a:t>
            </a:r>
          </a:p>
        </p:txBody>
      </p:sp>
      <p:graphicFrame>
        <p:nvGraphicFramePr>
          <p:cNvPr id="3" name="Table 2">
            <a:extLst>
              <a:ext uri="{FF2B5EF4-FFF2-40B4-BE49-F238E27FC236}">
                <a16:creationId xmlns:a16="http://schemas.microsoft.com/office/drawing/2014/main" id="{DE372597-7FAD-4FC9-9CE5-3F8CE4B4B83F}"/>
              </a:ext>
            </a:extLst>
          </p:cNvPr>
          <p:cNvGraphicFramePr>
            <a:graphicFrameLocks noGrp="1"/>
          </p:cNvGraphicFramePr>
          <p:nvPr>
            <p:extLst>
              <p:ext uri="{D42A27DB-BD31-4B8C-83A1-F6EECF244321}">
                <p14:modId xmlns:p14="http://schemas.microsoft.com/office/powerpoint/2010/main" val="3652399853"/>
              </p:ext>
            </p:extLst>
          </p:nvPr>
        </p:nvGraphicFramePr>
        <p:xfrm>
          <a:off x="361335" y="1130710"/>
          <a:ext cx="8421329" cy="4748980"/>
        </p:xfrm>
        <a:graphic>
          <a:graphicData uri="http://schemas.openxmlformats.org/drawingml/2006/table">
            <a:tbl>
              <a:tblPr firstRow="1" firstCol="1" bandRow="1"/>
              <a:tblGrid>
                <a:gridCol w="779753">
                  <a:extLst>
                    <a:ext uri="{9D8B030D-6E8A-4147-A177-3AD203B41FA5}">
                      <a16:colId xmlns:a16="http://schemas.microsoft.com/office/drawing/2014/main" val="20000"/>
                    </a:ext>
                  </a:extLst>
                </a:gridCol>
                <a:gridCol w="1175050">
                  <a:extLst>
                    <a:ext uri="{9D8B030D-6E8A-4147-A177-3AD203B41FA5}">
                      <a16:colId xmlns:a16="http://schemas.microsoft.com/office/drawing/2014/main" val="20001"/>
                    </a:ext>
                  </a:extLst>
                </a:gridCol>
                <a:gridCol w="1143309">
                  <a:extLst>
                    <a:ext uri="{9D8B030D-6E8A-4147-A177-3AD203B41FA5}">
                      <a16:colId xmlns:a16="http://schemas.microsoft.com/office/drawing/2014/main" val="20002"/>
                    </a:ext>
                  </a:extLst>
                </a:gridCol>
                <a:gridCol w="1011411">
                  <a:extLst>
                    <a:ext uri="{9D8B030D-6E8A-4147-A177-3AD203B41FA5}">
                      <a16:colId xmlns:a16="http://schemas.microsoft.com/office/drawing/2014/main" val="20003"/>
                    </a:ext>
                  </a:extLst>
                </a:gridCol>
                <a:gridCol w="1117876">
                  <a:extLst>
                    <a:ext uri="{9D8B030D-6E8A-4147-A177-3AD203B41FA5}">
                      <a16:colId xmlns:a16="http://schemas.microsoft.com/office/drawing/2014/main" val="20004"/>
                    </a:ext>
                  </a:extLst>
                </a:gridCol>
                <a:gridCol w="1011411">
                  <a:extLst>
                    <a:ext uri="{9D8B030D-6E8A-4147-A177-3AD203B41FA5}">
                      <a16:colId xmlns:a16="http://schemas.microsoft.com/office/drawing/2014/main" val="20005"/>
                    </a:ext>
                  </a:extLst>
                </a:gridCol>
                <a:gridCol w="1011411">
                  <a:extLst>
                    <a:ext uri="{9D8B030D-6E8A-4147-A177-3AD203B41FA5}">
                      <a16:colId xmlns:a16="http://schemas.microsoft.com/office/drawing/2014/main" val="20006"/>
                    </a:ext>
                  </a:extLst>
                </a:gridCol>
                <a:gridCol w="1171108">
                  <a:extLst>
                    <a:ext uri="{9D8B030D-6E8A-4147-A177-3AD203B41FA5}">
                      <a16:colId xmlns:a16="http://schemas.microsoft.com/office/drawing/2014/main" val="20007"/>
                    </a:ext>
                  </a:extLst>
                </a:gridCol>
              </a:tblGrid>
              <a:tr h="652148">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000" kern="1200">
                          <a:effectLst/>
                        </a:rPr>
                        <a:t> </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dirty="0">
                          <a:effectLst/>
                        </a:rPr>
                        <a:t>Sunday</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Monday</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Tuesday</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Wednesday</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Thursday</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Friday</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Saturday</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254132">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dirty="0">
                          <a:effectLst/>
                        </a:rPr>
                        <a:t>Lunch</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Tomato soup &amp; grilled cheese sandwich</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Roasted chicken salad with remainder of grilled veggies.</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BBQ Chicken sandwich + veggies + fruit</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Taco salad + greek yogurt</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Chicken soup + large salad</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Leftovers</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Avacado &amp; Tomato grilled cheese sandwiches</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337742">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dirty="0">
                          <a:effectLst/>
                        </a:rPr>
                        <a:t>Dinner</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Whole roasted chicken/turkey &amp; grilled vegetables *</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BBQ Chicken Pizza * &amp; salad</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Taco Tuesday + yellow corn bread, beans &amp; rice</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Homemade </a:t>
                      </a:r>
                      <a:r>
                        <a:rPr lang="en-US" sz="900" kern="1200">
                          <a:effectLst/>
                        </a:rPr>
                        <a:t>(Crockpot)</a:t>
                      </a:r>
                      <a:r>
                        <a:rPr lang="en-US" sz="1000" kern="1200">
                          <a:effectLst/>
                        </a:rPr>
                        <a:t> Chicken soup * &amp; salad</a:t>
                      </a:r>
                      <a:endParaRPr lang="en-US" sz="1000">
                        <a:effectLst/>
                      </a:endParaRPr>
                    </a:p>
                    <a:p>
                      <a:pPr marL="0" marR="0" fontAlgn="base">
                        <a:spcBef>
                          <a:spcPts val="430"/>
                        </a:spcBef>
                        <a:spcAft>
                          <a:spcPts val="0"/>
                        </a:spcAft>
                      </a:pPr>
                      <a:r>
                        <a:rPr lang="en-US" sz="1000" kern="1200">
                          <a:effectLst/>
                        </a:rPr>
                        <a:t> </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r>
                        <a:rPr lang="en-US" sz="1000" kern="1200" dirty="0">
                          <a:effectLst/>
                        </a:rPr>
                        <a:t>Corned Beef &amp; Cabbage * </a:t>
                      </a:r>
                      <a:r>
                        <a:rPr lang="en-US" sz="900" kern="1200" dirty="0">
                          <a:effectLst/>
                        </a:rPr>
                        <a:t>(Crockpot)</a:t>
                      </a:r>
                      <a:endParaRPr lang="en-US" sz="1000" dirty="0">
                        <a:effectLst/>
                      </a:endParaRPr>
                    </a:p>
                    <a:p>
                      <a:pPr marL="0" marR="0" fontAlgn="base">
                        <a:spcBef>
                          <a:spcPts val="430"/>
                        </a:spcBef>
                        <a:spcAft>
                          <a:spcPts val="0"/>
                        </a:spcAft>
                      </a:pPr>
                      <a:r>
                        <a:rPr lang="en-US" sz="1000" kern="1200" dirty="0">
                          <a:effectLst/>
                        </a:rPr>
                        <a:t> </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r>
                        <a:rPr lang="en-US" sz="1000" kern="1200" dirty="0">
                          <a:effectLst/>
                        </a:rPr>
                        <a:t>Fish or pizza &amp; veggie tray</a:t>
                      </a:r>
                      <a:endParaRPr lang="en-US" sz="1000" dirty="0">
                        <a:effectLst/>
                      </a:endParaRPr>
                    </a:p>
                    <a:p>
                      <a:pPr marL="0" marR="0" fontAlgn="base">
                        <a:spcBef>
                          <a:spcPts val="430"/>
                        </a:spcBef>
                        <a:spcAft>
                          <a:spcPts val="0"/>
                        </a:spcAft>
                      </a:pPr>
                      <a:r>
                        <a:rPr lang="en-US" sz="1000" kern="1200" dirty="0">
                          <a:effectLst/>
                        </a:rPr>
                        <a:t> </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Grilled Rueben sandwich + homemade coleslaw</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504958">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300" kern="1200">
                          <a:effectLst/>
                        </a:rPr>
                        <a:t>Notes</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Cut &amp; put chicken in BBQ sauce.</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Make corn bread while waiting for pizza to cook, thaw taco meat</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Prep chix soup &amp; put in crock &amp; in frig.</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Prep corned beef &amp; place in crock.  Prep ½ of cabbage for cooking.</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 </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 </a:t>
                      </a:r>
                      <a:endParaRPr lang="en-US" sz="100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Thaw chicken or beef for stir fry</a:t>
                      </a:r>
                      <a:endParaRPr lang="en-US" sz="1000" dirty="0">
                        <a:effectLst/>
                        <a:latin typeface="Calibri"/>
                        <a:ea typeface="Times New Roman"/>
                      </a:endParaRPr>
                    </a:p>
                  </a:txBody>
                  <a:tcPr marL="62424" marR="62424"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81796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3702" y="181876"/>
            <a:ext cx="4355199" cy="555544"/>
          </a:xfrm>
        </p:spPr>
        <p:txBody>
          <a:bodyPr>
            <a:normAutofit/>
          </a:bodyPr>
          <a:lstStyle/>
          <a:p>
            <a:r>
              <a:rPr lang="en-US" sz="3200" dirty="0"/>
              <a:t>Meal Plan Week 2</a:t>
            </a:r>
          </a:p>
        </p:txBody>
      </p:sp>
      <p:graphicFrame>
        <p:nvGraphicFramePr>
          <p:cNvPr id="3" name="Table 2">
            <a:extLst>
              <a:ext uri="{FF2B5EF4-FFF2-40B4-BE49-F238E27FC236}">
                <a16:creationId xmlns:a16="http://schemas.microsoft.com/office/drawing/2014/main" id="{5F789E5F-5824-4355-A1A1-AD9DDB2B117B}"/>
              </a:ext>
            </a:extLst>
          </p:cNvPr>
          <p:cNvGraphicFramePr>
            <a:graphicFrameLocks noGrp="1"/>
          </p:cNvGraphicFramePr>
          <p:nvPr>
            <p:extLst>
              <p:ext uri="{D42A27DB-BD31-4B8C-83A1-F6EECF244321}">
                <p14:modId xmlns:p14="http://schemas.microsoft.com/office/powerpoint/2010/main" val="3193241614"/>
              </p:ext>
            </p:extLst>
          </p:nvPr>
        </p:nvGraphicFramePr>
        <p:xfrm>
          <a:off x="501447" y="990599"/>
          <a:ext cx="8160771" cy="4876801"/>
        </p:xfrm>
        <a:graphic>
          <a:graphicData uri="http://schemas.openxmlformats.org/drawingml/2006/table">
            <a:tbl>
              <a:tblPr firstRow="1" firstCol="1" bandRow="1"/>
              <a:tblGrid>
                <a:gridCol w="713565">
                  <a:extLst>
                    <a:ext uri="{9D8B030D-6E8A-4147-A177-3AD203B41FA5}">
                      <a16:colId xmlns:a16="http://schemas.microsoft.com/office/drawing/2014/main" val="20000"/>
                    </a:ext>
                  </a:extLst>
                </a:gridCol>
                <a:gridCol w="1123949">
                  <a:extLst>
                    <a:ext uri="{9D8B030D-6E8A-4147-A177-3AD203B41FA5}">
                      <a16:colId xmlns:a16="http://schemas.microsoft.com/office/drawing/2014/main" val="20001"/>
                    </a:ext>
                  </a:extLst>
                </a:gridCol>
                <a:gridCol w="1087097">
                  <a:extLst>
                    <a:ext uri="{9D8B030D-6E8A-4147-A177-3AD203B41FA5}">
                      <a16:colId xmlns:a16="http://schemas.microsoft.com/office/drawing/2014/main" val="20002"/>
                    </a:ext>
                  </a:extLst>
                </a:gridCol>
                <a:gridCol w="954770">
                  <a:extLst>
                    <a:ext uri="{9D8B030D-6E8A-4147-A177-3AD203B41FA5}">
                      <a16:colId xmlns:a16="http://schemas.microsoft.com/office/drawing/2014/main" val="20003"/>
                    </a:ext>
                  </a:extLst>
                </a:gridCol>
                <a:gridCol w="1050247">
                  <a:extLst>
                    <a:ext uri="{9D8B030D-6E8A-4147-A177-3AD203B41FA5}">
                      <a16:colId xmlns:a16="http://schemas.microsoft.com/office/drawing/2014/main" val="20004"/>
                    </a:ext>
                  </a:extLst>
                </a:gridCol>
                <a:gridCol w="972078">
                  <a:extLst>
                    <a:ext uri="{9D8B030D-6E8A-4147-A177-3AD203B41FA5}">
                      <a16:colId xmlns:a16="http://schemas.microsoft.com/office/drawing/2014/main" val="20005"/>
                    </a:ext>
                  </a:extLst>
                </a:gridCol>
                <a:gridCol w="942486">
                  <a:extLst>
                    <a:ext uri="{9D8B030D-6E8A-4147-A177-3AD203B41FA5}">
                      <a16:colId xmlns:a16="http://schemas.microsoft.com/office/drawing/2014/main" val="20006"/>
                    </a:ext>
                  </a:extLst>
                </a:gridCol>
                <a:gridCol w="1316579">
                  <a:extLst>
                    <a:ext uri="{9D8B030D-6E8A-4147-A177-3AD203B41FA5}">
                      <a16:colId xmlns:a16="http://schemas.microsoft.com/office/drawing/2014/main" val="20007"/>
                    </a:ext>
                  </a:extLst>
                </a:gridCol>
              </a:tblGrid>
              <a:tr h="540461">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000" kern="1200" dirty="0">
                          <a:effectLst/>
                        </a:rPr>
                        <a:t> </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Sunday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Monday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Tuesday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Wednesday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Thursday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Friday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Saturday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108589">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Lunch</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Leftovers</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Stir fry</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Chili</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Taco salad</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Ham bone soup</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Pork Chop Sandwich or salad</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Left overs</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326983">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a:effectLst/>
                        </a:rPr>
                        <a:t>Dinner</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r>
                        <a:rPr lang="en-US" sz="1000" kern="1200" dirty="0">
                          <a:effectLst/>
                        </a:rPr>
                        <a:t>Chicken/Beef stir fry with wild rice</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r>
                        <a:rPr lang="en-US" sz="1000" kern="1200" dirty="0">
                          <a:effectLst/>
                        </a:rPr>
                        <a:t>Chili </a:t>
                      </a:r>
                      <a:r>
                        <a:rPr lang="en-US" sz="900" kern="1200" dirty="0">
                          <a:effectLst/>
                        </a:rPr>
                        <a:t>(crockpot)</a:t>
                      </a:r>
                      <a:r>
                        <a:rPr lang="en-US" sz="1000" kern="1200" dirty="0">
                          <a:effectLst/>
                        </a:rPr>
                        <a:t> * + blue corn bread + toppings (cilantro &amp; avocado)</a:t>
                      </a:r>
                      <a:endParaRPr lang="en-US" sz="1000" dirty="0">
                        <a:effectLst/>
                      </a:endParaRPr>
                    </a:p>
                    <a:p>
                      <a:pPr marL="0" marR="0" fontAlgn="base">
                        <a:spcBef>
                          <a:spcPts val="430"/>
                        </a:spcBef>
                        <a:spcAft>
                          <a:spcPts val="0"/>
                        </a:spcAft>
                      </a:pPr>
                      <a:r>
                        <a:rPr lang="en-US" sz="1000" kern="1200" dirty="0">
                          <a:effectLst/>
                        </a:rPr>
                        <a:t> </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Taco</a:t>
                      </a:r>
                      <a:r>
                        <a:rPr lang="en-US" sz="1000" kern="1200" baseline="0" dirty="0">
                          <a:effectLst/>
                        </a:rPr>
                        <a:t> </a:t>
                      </a:r>
                      <a:r>
                        <a:rPr lang="en-US" sz="1000" kern="1200" dirty="0">
                          <a:effectLst/>
                        </a:rPr>
                        <a:t>Tuesday + beans, blue Corn bread</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Ham Bone Soup *</a:t>
                      </a:r>
                      <a:r>
                        <a:rPr lang="en-US" sz="900" kern="1200">
                          <a:effectLst/>
                        </a:rPr>
                        <a:t>(Crockpot)</a:t>
                      </a:r>
                      <a:r>
                        <a:rPr lang="en-US" sz="1000" kern="1200">
                          <a:effectLst/>
                        </a:rPr>
                        <a:t> &amp; salad</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r>
                        <a:rPr lang="en-US" sz="1000" kern="1200">
                          <a:effectLst/>
                        </a:rPr>
                        <a:t>Pork Chops &amp; Wild Rice &amp; roasted veggies (sweet potato, squash,brocolli, red cabbage)</a:t>
                      </a:r>
                      <a:endParaRPr lang="en-US" sz="1000">
                        <a:effectLst/>
                      </a:endParaRPr>
                    </a:p>
                    <a:p>
                      <a:pPr marL="0" marR="0" fontAlgn="base">
                        <a:spcBef>
                          <a:spcPts val="430"/>
                        </a:spcBef>
                        <a:spcAft>
                          <a:spcPts val="0"/>
                        </a:spcAft>
                      </a:pPr>
                      <a:r>
                        <a:rPr lang="en-US" sz="1000" kern="1200">
                          <a:effectLst/>
                        </a:rPr>
                        <a:t> </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Fish or pizza &amp; veggie tray</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Hamburgers + roasted sweet potatoes</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900768">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fontAlgn="base">
                        <a:spcBef>
                          <a:spcPts val="430"/>
                        </a:spcBef>
                        <a:spcAft>
                          <a:spcPts val="0"/>
                        </a:spcAft>
                      </a:pPr>
                      <a:r>
                        <a:rPr lang="en-US" sz="1200" kern="1200" dirty="0">
                          <a:effectLst/>
                        </a:rPr>
                        <a:t>Notes</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Cook meat &amp; prep chili in crockpot, make corn bread</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Thaw meat for tacos.</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Prep ham bone soup in the crock.</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Thaw pork chops.</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 </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a:effectLst/>
                        </a:rPr>
                        <a:t>Thaw meat for hamburgers</a:t>
                      </a:r>
                      <a:endParaRPr lang="en-US" sz="100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fontAlgn="base">
                        <a:spcBef>
                          <a:spcPts val="430"/>
                        </a:spcBef>
                        <a:spcAft>
                          <a:spcPts val="0"/>
                        </a:spcAft>
                      </a:pPr>
                      <a:r>
                        <a:rPr lang="en-US" sz="1000" kern="1200" dirty="0">
                          <a:effectLst/>
                        </a:rPr>
                        <a:t> </a:t>
                      </a:r>
                      <a:endParaRPr lang="en-US" sz="1000" dirty="0">
                        <a:effectLst/>
                        <a:latin typeface="Calibri"/>
                        <a:ea typeface="Times New Roman"/>
                      </a:endParaRPr>
                    </a:p>
                  </a:txBody>
                  <a:tcPr marL="60810" marR="608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804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853" y="142547"/>
            <a:ext cx="3558294" cy="703027"/>
          </a:xfrm>
        </p:spPr>
        <p:txBody>
          <a:bodyPr>
            <a:normAutofit/>
          </a:bodyPr>
          <a:lstStyle/>
          <a:p>
            <a:r>
              <a:rPr lang="en-US" sz="3600" dirty="0"/>
              <a:t>Meal Prep Apps</a:t>
            </a:r>
          </a:p>
        </p:txBody>
      </p:sp>
      <p:sp>
        <p:nvSpPr>
          <p:cNvPr id="3" name="TextBox 2">
            <a:extLst>
              <a:ext uri="{FF2B5EF4-FFF2-40B4-BE49-F238E27FC236}">
                <a16:creationId xmlns:a16="http://schemas.microsoft.com/office/drawing/2014/main" id="{928EDABC-1D41-41B1-BE27-C747278DE124}"/>
              </a:ext>
            </a:extLst>
          </p:cNvPr>
          <p:cNvSpPr txBox="1"/>
          <p:nvPr/>
        </p:nvSpPr>
        <p:spPr>
          <a:xfrm>
            <a:off x="527538" y="1289538"/>
            <a:ext cx="8285294" cy="4524315"/>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Mealime</a:t>
            </a:r>
            <a:r>
              <a:rPr kumimoji="0" lang="en-US" sz="1800" b="0" i="0" u="none" strike="noStrike" kern="0" cap="none" spc="0" normalizeH="0" baseline="0" noProof="0" dirty="0">
                <a:ln>
                  <a:noFill/>
                </a:ln>
                <a:solidFill>
                  <a:prstClr val="black"/>
                </a:solidFill>
                <a:effectLst/>
                <a:uLnTx/>
                <a:uFillTx/>
              </a:rPr>
              <a:t> (Free)-You can create profiles of everyone you are cooking for, which can list likes, dislikes, general eating habits, allergies, and so on. You can also create profiles for couples, whole families, and so on to make planning a little easier. https://www.mealime.com/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rPr>
              <a:t>Food Planner </a:t>
            </a:r>
            <a:r>
              <a:rPr kumimoji="0" lang="en-US" sz="1800" b="0" i="0" u="none" strike="noStrike" kern="0" cap="none" spc="0" normalizeH="0" baseline="0" noProof="0" dirty="0">
                <a:ln>
                  <a:noFill/>
                </a:ln>
                <a:solidFill>
                  <a:prstClr val="black"/>
                </a:solidFill>
                <a:effectLst/>
                <a:uLnTx/>
                <a:uFillTx/>
              </a:rPr>
              <a:t>(Free)- </a:t>
            </a:r>
            <a:r>
              <a:rPr kumimoji="0" lang="en-US" sz="1800" b="0" i="0" u="none" strike="noStrike" kern="0" cap="none" spc="0" normalizeH="0" baseline="0" noProof="0" dirty="0" err="1">
                <a:ln>
                  <a:noFill/>
                </a:ln>
                <a:solidFill>
                  <a:prstClr val="black"/>
                </a:solidFill>
                <a:effectLst/>
                <a:uLnTx/>
                <a:uFillTx/>
              </a:rPr>
              <a:t>FoodPlanner</a:t>
            </a:r>
            <a:r>
              <a:rPr kumimoji="0" lang="en-US" sz="1800" b="0" i="0" u="none" strike="noStrike" kern="0" cap="none" spc="0" normalizeH="0" baseline="0" noProof="0" dirty="0">
                <a:ln>
                  <a:noFill/>
                </a:ln>
                <a:solidFill>
                  <a:prstClr val="black"/>
                </a:solidFill>
                <a:effectLst/>
                <a:uLnTx/>
                <a:uFillTx/>
              </a:rPr>
              <a:t> is based around recipes. It allows you to browse the web for healthy recipes and download them onto the app. It gives you the nutritional data for the meal and allows you to automatically generate a shopping list. http://www.foodplannerapp.com/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rPr>
              <a:t>Eat This Much </a:t>
            </a:r>
            <a:r>
              <a:rPr kumimoji="0" lang="en-US" sz="1800" b="0" i="0" u="none" strike="noStrike" kern="0" cap="none" spc="0" normalizeH="0" baseline="0" noProof="0" dirty="0">
                <a:ln>
                  <a:noFill/>
                </a:ln>
                <a:solidFill>
                  <a:prstClr val="black"/>
                </a:solidFill>
                <a:effectLst/>
                <a:uLnTx/>
                <a:uFillTx/>
              </a:rPr>
              <a:t>(Free)- Here’s a different approach- If your primary goal is to lose weight, then Eat This Much encourages you to put in your food preferences, how much money you want to spend, your schedule, and how many calories the meals will contain. It will then generate meal plans for you and provide grocery lists for the ingredients. https://www.eatthismuch.com/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62118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227" y="417850"/>
            <a:ext cx="2781546" cy="1143000"/>
          </a:xfrm>
        </p:spPr>
        <p:txBody>
          <a:bodyPr>
            <a:normAutofit fontScale="90000"/>
          </a:bodyPr>
          <a:lstStyle/>
          <a:p>
            <a:r>
              <a:rPr lang="en-US" dirty="0"/>
              <a:t>Questions?</a:t>
            </a:r>
          </a:p>
        </p:txBody>
      </p:sp>
      <p:pic>
        <p:nvPicPr>
          <p:cNvPr id="3" name="Picture 2" descr="C:\Users\KAH13\AppData\Local\Microsoft\Windows\Temporary Internet Files\Content.IE5\JDS2I6MV\questions[1].jpg">
            <a:extLst>
              <a:ext uri="{FF2B5EF4-FFF2-40B4-BE49-F238E27FC236}">
                <a16:creationId xmlns:a16="http://schemas.microsoft.com/office/drawing/2014/main" id="{7C63E90D-C66F-42A7-BAFC-561F7FB75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290" y="1778179"/>
            <a:ext cx="4784271" cy="361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89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0FA66D-1DD0-4486-A748-6EDF894FE6B5}"/>
              </a:ext>
            </a:extLst>
          </p:cNvPr>
          <p:cNvSpPr txBox="1">
            <a:spLocks/>
          </p:cNvSpPr>
          <p:nvPr/>
        </p:nvSpPr>
        <p:spPr>
          <a:xfrm>
            <a:off x="978309" y="371168"/>
            <a:ext cx="7187381" cy="2784764"/>
          </a:xfrm>
          <a:prstGeom prst="rect">
            <a:avLst/>
          </a:prstGeom>
        </p:spPr>
        <p:txBody>
          <a:bodyPr vert="horz" lIns="0" tIns="45720" rIns="0" bIns="0" rtlCol="0" anchor="ctr">
            <a:noAutofit/>
          </a:bodyPr>
          <a:lstStyle>
            <a:lvl1pPr algn="l" defTabSz="457200" rtl="0" eaLnBrk="1" latinLnBrk="0" hangingPunct="1">
              <a:spcBef>
                <a:spcPct val="0"/>
              </a:spcBef>
              <a:buNone/>
              <a:defRPr sz="4400" kern="1200" spc="140">
                <a:solidFill>
                  <a:schemeClr val="bg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40" normalizeH="0" baseline="0" noProof="0" dirty="0">
                <a:ln>
                  <a:noFill/>
                </a:ln>
                <a:solidFill>
                  <a:srgbClr val="C00000"/>
                </a:solidFill>
                <a:effectLst/>
                <a:uLnTx/>
                <a:uFillTx/>
                <a:latin typeface="Arial"/>
                <a:ea typeface="+mj-ea"/>
                <a:cs typeface="+mj-cs"/>
              </a:rPr>
              <a:t>Brown Bag Basics</a:t>
            </a:r>
            <a:br>
              <a:rPr kumimoji="0" lang="en-US" sz="2800" b="0" i="0" u="none" strike="noStrike" kern="1200" cap="none" spc="140" normalizeH="0" baseline="0" noProof="0" dirty="0">
                <a:ln>
                  <a:noFill/>
                </a:ln>
                <a:solidFill>
                  <a:srgbClr val="C00000"/>
                </a:solidFill>
                <a:effectLst/>
                <a:uLnTx/>
                <a:uFillTx/>
                <a:latin typeface="Arial"/>
                <a:ea typeface="+mj-ea"/>
                <a:cs typeface="+mj-cs"/>
              </a:rPr>
            </a:br>
            <a:endParaRPr kumimoji="0" lang="en-US" sz="2800" b="0" i="0" u="none" strike="noStrike" kern="1200" cap="none" spc="140" normalizeH="0" baseline="0" noProof="0" dirty="0">
              <a:ln>
                <a:noFill/>
              </a:ln>
              <a:solidFill>
                <a:srgbClr val="C00000"/>
              </a:solidFill>
              <a:effectLst/>
              <a:uLnTx/>
              <a:uFillTx/>
              <a:latin typeface="Arial"/>
              <a:ea typeface="+mj-ea"/>
              <a:cs typeface="+mj-cs"/>
            </a:endParaRPr>
          </a:p>
        </p:txBody>
      </p:sp>
      <p:pic>
        <p:nvPicPr>
          <p:cNvPr id="6" name="Picture 5">
            <a:extLst>
              <a:ext uri="{FF2B5EF4-FFF2-40B4-BE49-F238E27FC236}">
                <a16:creationId xmlns:a16="http://schemas.microsoft.com/office/drawing/2014/main" id="{2AEDB861-6FC2-4C76-8524-7834918ABF5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67000" y="2701031"/>
            <a:ext cx="3209998" cy="2784764"/>
          </a:xfrm>
          <a:prstGeom prst="rect">
            <a:avLst/>
          </a:prstGeom>
        </p:spPr>
      </p:pic>
    </p:spTree>
    <p:extLst>
      <p:ext uri="{BB962C8B-B14F-4D97-AF65-F5344CB8AC3E}">
        <p14:creationId xmlns:p14="http://schemas.microsoft.com/office/powerpoint/2010/main" val="713126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26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0BABF5-4867-497E-9886-E1E663912CBE}"/>
              </a:ext>
            </a:extLst>
          </p:cNvPr>
          <p:cNvSpPr txBox="1">
            <a:spLocks/>
          </p:cNvSpPr>
          <p:nvPr/>
        </p:nvSpPr>
        <p:spPr>
          <a:xfrm>
            <a:off x="2684206" y="239844"/>
            <a:ext cx="3883742" cy="1109272"/>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chemeClr val="bg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dirty="0">
                <a:ln>
                  <a:noFill/>
                </a:ln>
                <a:solidFill>
                  <a:srgbClr val="C00000"/>
                </a:solidFill>
                <a:effectLst/>
                <a:uLnTx/>
                <a:uFillTx/>
                <a:latin typeface="Arial"/>
                <a:ea typeface="+mj-ea"/>
                <a:cs typeface="+mj-cs"/>
              </a:rPr>
              <a:t>Agenda</a:t>
            </a:r>
          </a:p>
        </p:txBody>
      </p:sp>
      <p:sp>
        <p:nvSpPr>
          <p:cNvPr id="4" name="Rectangle 3">
            <a:extLst>
              <a:ext uri="{FF2B5EF4-FFF2-40B4-BE49-F238E27FC236}">
                <a16:creationId xmlns:a16="http://schemas.microsoft.com/office/drawing/2014/main" id="{DC3E25C3-35C7-41BA-BA7D-6073C3004569}"/>
              </a:ext>
            </a:extLst>
          </p:cNvPr>
          <p:cNvSpPr/>
          <p:nvPr/>
        </p:nvSpPr>
        <p:spPr>
          <a:xfrm>
            <a:off x="1042219" y="2151727"/>
            <a:ext cx="7590503" cy="2554545"/>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Nutrition benefits of Brown Bag Lunch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Brown bag savings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Anatomy of a healthy lunch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Plan-overs – from dinner to lunch</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Apps &amp; tools to make it easy</a:t>
            </a:r>
          </a:p>
        </p:txBody>
      </p:sp>
    </p:spTree>
    <p:extLst>
      <p:ext uri="{BB962C8B-B14F-4D97-AF65-F5344CB8AC3E}">
        <p14:creationId xmlns:p14="http://schemas.microsoft.com/office/powerpoint/2010/main" val="991009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5AD6AC-D951-4651-A9D3-145AC28E74C7}"/>
              </a:ext>
            </a:extLst>
          </p:cNvPr>
          <p:cNvSpPr txBox="1">
            <a:spLocks/>
          </p:cNvSpPr>
          <p:nvPr/>
        </p:nvSpPr>
        <p:spPr>
          <a:xfrm>
            <a:off x="794848" y="196645"/>
            <a:ext cx="7554303" cy="816077"/>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dirty="0">
                <a:ln>
                  <a:noFill/>
                </a:ln>
                <a:solidFill>
                  <a:srgbClr val="C71425"/>
                </a:solidFill>
                <a:effectLst/>
                <a:uLnTx/>
                <a:uFillTx/>
                <a:latin typeface="Arial"/>
                <a:ea typeface="+mj-ea"/>
                <a:cs typeface="+mj-cs"/>
              </a:rPr>
              <a:t>Benefits of the Brown Bag</a:t>
            </a:r>
          </a:p>
        </p:txBody>
      </p:sp>
      <p:sp>
        <p:nvSpPr>
          <p:cNvPr id="6" name="TextBox 5">
            <a:extLst>
              <a:ext uri="{FF2B5EF4-FFF2-40B4-BE49-F238E27FC236}">
                <a16:creationId xmlns:a16="http://schemas.microsoft.com/office/drawing/2014/main" id="{C0D89450-115C-457F-84D1-EF4A41C66023}"/>
              </a:ext>
            </a:extLst>
          </p:cNvPr>
          <p:cNvSpPr txBox="1"/>
          <p:nvPr/>
        </p:nvSpPr>
        <p:spPr>
          <a:xfrm>
            <a:off x="906534" y="1659285"/>
            <a:ext cx="4993804" cy="403187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You are more in control of your health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Know what you’re putting into your body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effectLst/>
                <a:uLnTx/>
                <a:uFillTx/>
              </a:rPr>
              <a:t>Get more nutrients for less money!</a:t>
            </a:r>
          </a:p>
        </p:txBody>
      </p:sp>
    </p:spTree>
    <p:extLst>
      <p:ext uri="{BB962C8B-B14F-4D97-AF65-F5344CB8AC3E}">
        <p14:creationId xmlns:p14="http://schemas.microsoft.com/office/powerpoint/2010/main" val="292002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9D0BF8-EB38-41CE-839A-4D01EB49C084}"/>
              </a:ext>
            </a:extLst>
          </p:cNvPr>
          <p:cNvSpPr txBox="1">
            <a:spLocks/>
          </p:cNvSpPr>
          <p:nvPr/>
        </p:nvSpPr>
        <p:spPr>
          <a:xfrm>
            <a:off x="288487" y="280555"/>
            <a:ext cx="8567026" cy="948638"/>
          </a:xfrm>
          <a:prstGeom prst="rect">
            <a:avLst/>
          </a:prstGeom>
        </p:spPr>
        <p:txBody>
          <a:bodyPr vert="horz" lIns="0" tIns="45720" rIns="0" bIns="0" rtlCol="0" anchor="ctr">
            <a:normAutofit fontScale="82500" lnSpcReduction="10000"/>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dirty="0">
                <a:ln>
                  <a:noFill/>
                </a:ln>
                <a:solidFill>
                  <a:srgbClr val="C71425"/>
                </a:solidFill>
                <a:effectLst/>
                <a:uLnTx/>
                <a:uFillTx/>
                <a:latin typeface="Arial"/>
                <a:ea typeface="+mj-ea"/>
                <a:cs typeface="+mj-cs"/>
              </a:rPr>
              <a:t>Know what you’re putting in your body</a:t>
            </a:r>
          </a:p>
        </p:txBody>
      </p:sp>
      <p:sp>
        <p:nvSpPr>
          <p:cNvPr id="4" name="TextBox 3">
            <a:extLst>
              <a:ext uri="{FF2B5EF4-FFF2-40B4-BE49-F238E27FC236}">
                <a16:creationId xmlns:a16="http://schemas.microsoft.com/office/drawing/2014/main" id="{4BC40191-75D5-46A5-AA21-D4F61FCE05D0}"/>
              </a:ext>
            </a:extLst>
          </p:cNvPr>
          <p:cNvSpPr txBox="1"/>
          <p:nvPr/>
        </p:nvSpPr>
        <p:spPr>
          <a:xfrm>
            <a:off x="284401" y="1521540"/>
            <a:ext cx="3283527" cy="44012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Notice the number of ingredients in this “healthy” snack. We’re spending more money on preservatives and name brand foods, with less valuable nutrients. </a:t>
            </a:r>
          </a:p>
        </p:txBody>
      </p:sp>
      <p:pic>
        <p:nvPicPr>
          <p:cNvPr id="5" name="Picture 4">
            <a:extLst>
              <a:ext uri="{FF2B5EF4-FFF2-40B4-BE49-F238E27FC236}">
                <a16:creationId xmlns:a16="http://schemas.microsoft.com/office/drawing/2014/main" id="{6E893511-8DD7-4051-849C-5EF7EDABE2E9}"/>
              </a:ext>
            </a:extLst>
          </p:cNvPr>
          <p:cNvPicPr>
            <a:picLocks noChangeAspect="1"/>
          </p:cNvPicPr>
          <p:nvPr/>
        </p:nvPicPr>
        <p:blipFill>
          <a:blip r:embed="rId2"/>
          <a:stretch>
            <a:fillRect/>
          </a:stretch>
        </p:blipFill>
        <p:spPr>
          <a:xfrm>
            <a:off x="4195893" y="1377022"/>
            <a:ext cx="4459300" cy="4398923"/>
          </a:xfrm>
          <a:prstGeom prst="rect">
            <a:avLst/>
          </a:prstGeom>
        </p:spPr>
      </p:pic>
      <p:sp>
        <p:nvSpPr>
          <p:cNvPr id="6" name="Arrow: Right 5">
            <a:extLst>
              <a:ext uri="{FF2B5EF4-FFF2-40B4-BE49-F238E27FC236}">
                <a16:creationId xmlns:a16="http://schemas.microsoft.com/office/drawing/2014/main" id="{1CBC5D7F-6590-4296-97BE-7A18AA11B678}"/>
              </a:ext>
            </a:extLst>
          </p:cNvPr>
          <p:cNvSpPr/>
          <p:nvPr/>
        </p:nvSpPr>
        <p:spPr>
          <a:xfrm>
            <a:off x="3485919" y="3990108"/>
            <a:ext cx="627350" cy="221673"/>
          </a:xfrm>
          <a:prstGeom prst="rightArrow">
            <a:avLst/>
          </a:prstGeom>
          <a:gradFill rotWithShape="1">
            <a:gsLst>
              <a:gs pos="0">
                <a:srgbClr val="9F0D24"/>
              </a:gs>
              <a:gs pos="46000">
                <a:srgbClr val="C10E25"/>
              </a:gs>
            </a:gsLst>
            <a:lin ang="16200000" scaled="0"/>
          </a:gradFill>
          <a:ln w="9525" cap="flat" cmpd="sng" algn="ctr">
            <a:solidFill>
              <a:srgbClr val="CE1425"/>
            </a:solidFill>
            <a:prstDash val="solid"/>
          </a:ln>
          <a:effectLst>
            <a:outerShdw blurRad="234950" dist="25400" dir="10440000" algn="br" rotWithShape="0">
              <a:prstClr val="black">
                <a:alpha val="4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noFill/>
              <a:effectLst/>
              <a:uLnTx/>
              <a:uFillTx/>
              <a:latin typeface="Arial"/>
              <a:ea typeface="+mn-ea"/>
              <a:cs typeface="+mn-cs"/>
            </a:endParaRPr>
          </a:p>
        </p:txBody>
      </p:sp>
    </p:spTree>
    <p:extLst>
      <p:ext uri="{BB962C8B-B14F-4D97-AF65-F5344CB8AC3E}">
        <p14:creationId xmlns:p14="http://schemas.microsoft.com/office/powerpoint/2010/main" val="1286270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C7E816-BC53-4766-8DD7-4A8D184D93C2}"/>
              </a:ext>
            </a:extLst>
          </p:cNvPr>
          <p:cNvSpPr txBox="1">
            <a:spLocks/>
          </p:cNvSpPr>
          <p:nvPr/>
        </p:nvSpPr>
        <p:spPr>
          <a:xfrm>
            <a:off x="485624" y="176982"/>
            <a:ext cx="8172752" cy="943896"/>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More Food, Less Ingredients</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6" name="TextBox 5">
            <a:extLst>
              <a:ext uri="{FF2B5EF4-FFF2-40B4-BE49-F238E27FC236}">
                <a16:creationId xmlns:a16="http://schemas.microsoft.com/office/drawing/2014/main" id="{F744AE5B-BBC2-404F-9997-C55B537631E1}"/>
              </a:ext>
            </a:extLst>
          </p:cNvPr>
          <p:cNvSpPr txBox="1"/>
          <p:nvPr/>
        </p:nvSpPr>
        <p:spPr>
          <a:xfrm>
            <a:off x="845574" y="1720645"/>
            <a:ext cx="2989007" cy="95410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1 large cookie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950 calories</a:t>
            </a:r>
          </a:p>
        </p:txBody>
      </p:sp>
      <p:sp>
        <p:nvSpPr>
          <p:cNvPr id="7" name="TextBox 6">
            <a:extLst>
              <a:ext uri="{FF2B5EF4-FFF2-40B4-BE49-F238E27FC236}">
                <a16:creationId xmlns:a16="http://schemas.microsoft.com/office/drawing/2014/main" id="{C90875F6-441C-41DB-9961-D30F2A9CEE08}"/>
              </a:ext>
            </a:extLst>
          </p:cNvPr>
          <p:cNvSpPr txBox="1"/>
          <p:nvPr/>
        </p:nvSpPr>
        <p:spPr>
          <a:xfrm>
            <a:off x="4972665" y="1720645"/>
            <a:ext cx="2952135" cy="95410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17 apples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rPr>
              <a:t>&lt;950 calories </a:t>
            </a:r>
          </a:p>
        </p:txBody>
      </p:sp>
      <p:pic>
        <p:nvPicPr>
          <p:cNvPr id="8" name="il_fi" descr="http://smalltalkbigresults.files.wordpress.com/2011/08/chocolate_chip_cookie.jpg">
            <a:extLst>
              <a:ext uri="{FF2B5EF4-FFF2-40B4-BE49-F238E27FC236}">
                <a16:creationId xmlns:a16="http://schemas.microsoft.com/office/drawing/2014/main" id="{439CB07E-F915-49E3-98D5-CB9A8284B128}"/>
              </a:ext>
            </a:extLst>
          </p:cNvPr>
          <p:cNvPicPr>
            <a:picLocks noChangeAspect="1" noChangeArrowheads="1"/>
          </p:cNvPicPr>
          <p:nvPr/>
        </p:nvPicPr>
        <p:blipFill>
          <a:blip r:embed="rId2" cstate="print"/>
          <a:srcRect/>
          <a:stretch>
            <a:fillRect/>
          </a:stretch>
        </p:blipFill>
        <p:spPr bwMode="auto">
          <a:xfrm>
            <a:off x="990600" y="2971800"/>
            <a:ext cx="2514600" cy="2286000"/>
          </a:xfrm>
          <a:prstGeom prst="rect">
            <a:avLst/>
          </a:prstGeom>
          <a:noFill/>
          <a:ln w="9525">
            <a:noFill/>
            <a:miter lim="800000"/>
            <a:headEnd/>
            <a:tailEnd/>
          </a:ln>
        </p:spPr>
      </p:pic>
      <p:pic>
        <p:nvPicPr>
          <p:cNvPr id="9" name="Picture 2" descr="Green Apple">
            <a:extLst>
              <a:ext uri="{FF2B5EF4-FFF2-40B4-BE49-F238E27FC236}">
                <a16:creationId xmlns:a16="http://schemas.microsoft.com/office/drawing/2014/main" id="{534B118B-74AE-4CF3-922F-4E18D5EB1383}"/>
              </a:ext>
            </a:extLst>
          </p:cNvPr>
          <p:cNvPicPr>
            <a:picLocks noChangeAspect="1" noChangeArrowheads="1"/>
          </p:cNvPicPr>
          <p:nvPr/>
        </p:nvPicPr>
        <p:blipFill>
          <a:blip r:embed="rId3" cstate="print"/>
          <a:srcRect/>
          <a:stretch>
            <a:fillRect/>
          </a:stretch>
        </p:blipFill>
        <p:spPr bwMode="auto">
          <a:xfrm>
            <a:off x="4395808" y="2693703"/>
            <a:ext cx="781564" cy="786005"/>
          </a:xfrm>
          <a:prstGeom prst="rect">
            <a:avLst/>
          </a:prstGeom>
          <a:noFill/>
          <a:ln w="9525">
            <a:noFill/>
            <a:miter lim="800000"/>
            <a:headEnd/>
            <a:tailEnd/>
          </a:ln>
        </p:spPr>
      </p:pic>
      <p:pic>
        <p:nvPicPr>
          <p:cNvPr id="10" name="Picture 2" descr="Green Apple">
            <a:extLst>
              <a:ext uri="{FF2B5EF4-FFF2-40B4-BE49-F238E27FC236}">
                <a16:creationId xmlns:a16="http://schemas.microsoft.com/office/drawing/2014/main" id="{4A4E60AF-2873-48EC-A41D-906EAC00002A}"/>
              </a:ext>
            </a:extLst>
          </p:cNvPr>
          <p:cNvPicPr>
            <a:picLocks noChangeAspect="1" noChangeArrowheads="1"/>
          </p:cNvPicPr>
          <p:nvPr/>
        </p:nvPicPr>
        <p:blipFill>
          <a:blip r:embed="rId3" cstate="print"/>
          <a:srcRect/>
          <a:stretch>
            <a:fillRect/>
          </a:stretch>
        </p:blipFill>
        <p:spPr bwMode="auto">
          <a:xfrm>
            <a:off x="5165261" y="2699678"/>
            <a:ext cx="788688" cy="793170"/>
          </a:xfrm>
          <a:prstGeom prst="rect">
            <a:avLst/>
          </a:prstGeom>
          <a:noFill/>
          <a:ln w="9525">
            <a:noFill/>
            <a:miter lim="800000"/>
            <a:headEnd/>
            <a:tailEnd/>
          </a:ln>
        </p:spPr>
      </p:pic>
      <p:pic>
        <p:nvPicPr>
          <p:cNvPr id="11" name="Picture 2" descr="Green Apple">
            <a:extLst>
              <a:ext uri="{FF2B5EF4-FFF2-40B4-BE49-F238E27FC236}">
                <a16:creationId xmlns:a16="http://schemas.microsoft.com/office/drawing/2014/main" id="{63672ACC-C072-40B1-8B7F-DAE75491CCF9}"/>
              </a:ext>
            </a:extLst>
          </p:cNvPr>
          <p:cNvPicPr>
            <a:picLocks noChangeAspect="1" noChangeArrowheads="1"/>
          </p:cNvPicPr>
          <p:nvPr/>
        </p:nvPicPr>
        <p:blipFill>
          <a:blip r:embed="rId3" cstate="print"/>
          <a:srcRect/>
          <a:stretch>
            <a:fillRect/>
          </a:stretch>
        </p:blipFill>
        <p:spPr bwMode="auto">
          <a:xfrm>
            <a:off x="5938107" y="2690121"/>
            <a:ext cx="788689" cy="793171"/>
          </a:xfrm>
          <a:prstGeom prst="rect">
            <a:avLst/>
          </a:prstGeom>
          <a:noFill/>
          <a:ln w="9525">
            <a:noFill/>
            <a:miter lim="800000"/>
            <a:headEnd/>
            <a:tailEnd/>
          </a:ln>
        </p:spPr>
      </p:pic>
      <p:pic>
        <p:nvPicPr>
          <p:cNvPr id="12" name="Picture 2" descr="Green Apple">
            <a:extLst>
              <a:ext uri="{FF2B5EF4-FFF2-40B4-BE49-F238E27FC236}">
                <a16:creationId xmlns:a16="http://schemas.microsoft.com/office/drawing/2014/main" id="{5AE72ABC-9FEF-4327-9B7B-541710AA2ECE}"/>
              </a:ext>
            </a:extLst>
          </p:cNvPr>
          <p:cNvPicPr>
            <a:picLocks noChangeAspect="1" noChangeArrowheads="1"/>
          </p:cNvPicPr>
          <p:nvPr/>
        </p:nvPicPr>
        <p:blipFill>
          <a:blip r:embed="rId3" cstate="print"/>
          <a:srcRect/>
          <a:stretch>
            <a:fillRect/>
          </a:stretch>
        </p:blipFill>
        <p:spPr bwMode="auto">
          <a:xfrm>
            <a:off x="6678014" y="2699301"/>
            <a:ext cx="788688" cy="793170"/>
          </a:xfrm>
          <a:prstGeom prst="rect">
            <a:avLst/>
          </a:prstGeom>
          <a:noFill/>
          <a:ln w="9525">
            <a:noFill/>
            <a:miter lim="800000"/>
            <a:headEnd/>
            <a:tailEnd/>
          </a:ln>
        </p:spPr>
      </p:pic>
      <p:pic>
        <p:nvPicPr>
          <p:cNvPr id="13" name="Picture 2" descr="Green Apple">
            <a:extLst>
              <a:ext uri="{FF2B5EF4-FFF2-40B4-BE49-F238E27FC236}">
                <a16:creationId xmlns:a16="http://schemas.microsoft.com/office/drawing/2014/main" id="{8A9D7E6C-08D5-4022-8219-277F4788B0CE}"/>
              </a:ext>
            </a:extLst>
          </p:cNvPr>
          <p:cNvPicPr>
            <a:picLocks noChangeAspect="1" noChangeArrowheads="1"/>
          </p:cNvPicPr>
          <p:nvPr/>
        </p:nvPicPr>
        <p:blipFill>
          <a:blip r:embed="rId3" cstate="print"/>
          <a:srcRect/>
          <a:stretch>
            <a:fillRect/>
          </a:stretch>
        </p:blipFill>
        <p:spPr bwMode="auto">
          <a:xfrm>
            <a:off x="7402079" y="2690122"/>
            <a:ext cx="788688" cy="793170"/>
          </a:xfrm>
          <a:prstGeom prst="rect">
            <a:avLst/>
          </a:prstGeom>
          <a:noFill/>
          <a:ln w="9525">
            <a:noFill/>
            <a:miter lim="800000"/>
            <a:headEnd/>
            <a:tailEnd/>
          </a:ln>
        </p:spPr>
      </p:pic>
      <p:pic>
        <p:nvPicPr>
          <p:cNvPr id="14" name="Picture 2" descr="Green Apple">
            <a:extLst>
              <a:ext uri="{FF2B5EF4-FFF2-40B4-BE49-F238E27FC236}">
                <a16:creationId xmlns:a16="http://schemas.microsoft.com/office/drawing/2014/main" id="{E425E6C6-4E59-4075-A5CE-513386500198}"/>
              </a:ext>
            </a:extLst>
          </p:cNvPr>
          <p:cNvPicPr>
            <a:picLocks noChangeAspect="1" noChangeArrowheads="1"/>
          </p:cNvPicPr>
          <p:nvPr/>
        </p:nvPicPr>
        <p:blipFill>
          <a:blip r:embed="rId3" cstate="print"/>
          <a:srcRect/>
          <a:stretch>
            <a:fillRect/>
          </a:stretch>
        </p:blipFill>
        <p:spPr bwMode="auto">
          <a:xfrm>
            <a:off x="4428351" y="3483292"/>
            <a:ext cx="789211" cy="793696"/>
          </a:xfrm>
          <a:prstGeom prst="rect">
            <a:avLst/>
          </a:prstGeom>
          <a:noFill/>
          <a:ln w="9525">
            <a:noFill/>
            <a:miter lim="800000"/>
            <a:headEnd/>
            <a:tailEnd/>
          </a:ln>
        </p:spPr>
      </p:pic>
      <p:pic>
        <p:nvPicPr>
          <p:cNvPr id="15" name="Picture 2" descr="Green Apple">
            <a:extLst>
              <a:ext uri="{FF2B5EF4-FFF2-40B4-BE49-F238E27FC236}">
                <a16:creationId xmlns:a16="http://schemas.microsoft.com/office/drawing/2014/main" id="{92201E24-6CB8-406B-A314-1AC4A0F2EC20}"/>
              </a:ext>
            </a:extLst>
          </p:cNvPr>
          <p:cNvPicPr>
            <a:picLocks noChangeAspect="1" noChangeArrowheads="1"/>
          </p:cNvPicPr>
          <p:nvPr/>
        </p:nvPicPr>
        <p:blipFill>
          <a:blip r:embed="rId3" cstate="print"/>
          <a:srcRect/>
          <a:stretch>
            <a:fillRect/>
          </a:stretch>
        </p:blipFill>
        <p:spPr bwMode="auto">
          <a:xfrm>
            <a:off x="5181469" y="3474930"/>
            <a:ext cx="789211" cy="793696"/>
          </a:xfrm>
          <a:prstGeom prst="rect">
            <a:avLst/>
          </a:prstGeom>
          <a:noFill/>
          <a:ln w="9525">
            <a:noFill/>
            <a:miter lim="800000"/>
            <a:headEnd/>
            <a:tailEnd/>
          </a:ln>
        </p:spPr>
      </p:pic>
      <p:pic>
        <p:nvPicPr>
          <p:cNvPr id="16" name="Picture 2" descr="Green Apple">
            <a:extLst>
              <a:ext uri="{FF2B5EF4-FFF2-40B4-BE49-F238E27FC236}">
                <a16:creationId xmlns:a16="http://schemas.microsoft.com/office/drawing/2014/main" id="{9FE67F41-4E4D-4D91-B883-77774AF8881B}"/>
              </a:ext>
            </a:extLst>
          </p:cNvPr>
          <p:cNvPicPr>
            <a:picLocks noChangeAspect="1" noChangeArrowheads="1"/>
          </p:cNvPicPr>
          <p:nvPr/>
        </p:nvPicPr>
        <p:blipFill>
          <a:blip r:embed="rId3" cstate="print"/>
          <a:srcRect/>
          <a:stretch>
            <a:fillRect/>
          </a:stretch>
        </p:blipFill>
        <p:spPr bwMode="auto">
          <a:xfrm>
            <a:off x="5941627" y="3506509"/>
            <a:ext cx="788688" cy="793170"/>
          </a:xfrm>
          <a:prstGeom prst="rect">
            <a:avLst/>
          </a:prstGeom>
          <a:noFill/>
          <a:ln w="9525">
            <a:noFill/>
            <a:miter lim="800000"/>
            <a:headEnd/>
            <a:tailEnd/>
          </a:ln>
        </p:spPr>
      </p:pic>
      <p:pic>
        <p:nvPicPr>
          <p:cNvPr id="17" name="Picture 2" descr="Green Apple">
            <a:extLst>
              <a:ext uri="{FF2B5EF4-FFF2-40B4-BE49-F238E27FC236}">
                <a16:creationId xmlns:a16="http://schemas.microsoft.com/office/drawing/2014/main" id="{EA3E8433-EFDD-48D1-A302-1C86ACA9F980}"/>
              </a:ext>
            </a:extLst>
          </p:cNvPr>
          <p:cNvPicPr>
            <a:picLocks noChangeAspect="1" noChangeArrowheads="1"/>
          </p:cNvPicPr>
          <p:nvPr/>
        </p:nvPicPr>
        <p:blipFill>
          <a:blip r:embed="rId3" cstate="print"/>
          <a:srcRect/>
          <a:stretch>
            <a:fillRect/>
          </a:stretch>
        </p:blipFill>
        <p:spPr bwMode="auto">
          <a:xfrm>
            <a:off x="6726796" y="3530955"/>
            <a:ext cx="788688" cy="793170"/>
          </a:xfrm>
          <a:prstGeom prst="rect">
            <a:avLst/>
          </a:prstGeom>
          <a:noFill/>
          <a:ln w="9525">
            <a:noFill/>
            <a:miter lim="800000"/>
            <a:headEnd/>
            <a:tailEnd/>
          </a:ln>
        </p:spPr>
      </p:pic>
      <p:pic>
        <p:nvPicPr>
          <p:cNvPr id="18" name="Picture 2" descr="Green Apple">
            <a:extLst>
              <a:ext uri="{FF2B5EF4-FFF2-40B4-BE49-F238E27FC236}">
                <a16:creationId xmlns:a16="http://schemas.microsoft.com/office/drawing/2014/main" id="{53036209-F32A-4DE0-876F-024E6DC3BE3D}"/>
              </a:ext>
            </a:extLst>
          </p:cNvPr>
          <p:cNvPicPr>
            <a:picLocks noChangeAspect="1" noChangeArrowheads="1"/>
          </p:cNvPicPr>
          <p:nvPr/>
        </p:nvPicPr>
        <p:blipFill>
          <a:blip r:embed="rId3" cstate="print"/>
          <a:srcRect/>
          <a:stretch>
            <a:fillRect/>
          </a:stretch>
        </p:blipFill>
        <p:spPr bwMode="auto">
          <a:xfrm>
            <a:off x="7430994" y="3530955"/>
            <a:ext cx="788688" cy="793170"/>
          </a:xfrm>
          <a:prstGeom prst="rect">
            <a:avLst/>
          </a:prstGeom>
          <a:noFill/>
          <a:ln w="9525">
            <a:noFill/>
            <a:miter lim="800000"/>
            <a:headEnd/>
            <a:tailEnd/>
          </a:ln>
        </p:spPr>
      </p:pic>
      <p:pic>
        <p:nvPicPr>
          <p:cNvPr id="19" name="Picture 2" descr="Green Apple">
            <a:extLst>
              <a:ext uri="{FF2B5EF4-FFF2-40B4-BE49-F238E27FC236}">
                <a16:creationId xmlns:a16="http://schemas.microsoft.com/office/drawing/2014/main" id="{5F82DE41-6EE0-4A9D-BC28-915077430E16}"/>
              </a:ext>
            </a:extLst>
          </p:cNvPr>
          <p:cNvPicPr>
            <a:picLocks noChangeAspect="1" noChangeArrowheads="1"/>
          </p:cNvPicPr>
          <p:nvPr/>
        </p:nvPicPr>
        <p:blipFill>
          <a:blip r:embed="rId3" cstate="print"/>
          <a:srcRect/>
          <a:stretch>
            <a:fillRect/>
          </a:stretch>
        </p:blipFill>
        <p:spPr bwMode="auto">
          <a:xfrm>
            <a:off x="4458675" y="4274763"/>
            <a:ext cx="784529" cy="788987"/>
          </a:xfrm>
          <a:prstGeom prst="rect">
            <a:avLst/>
          </a:prstGeom>
          <a:noFill/>
          <a:ln w="9525">
            <a:noFill/>
            <a:miter lim="800000"/>
            <a:headEnd/>
            <a:tailEnd/>
          </a:ln>
        </p:spPr>
      </p:pic>
      <p:pic>
        <p:nvPicPr>
          <p:cNvPr id="20" name="Picture 2" descr="Green Apple">
            <a:extLst>
              <a:ext uri="{FF2B5EF4-FFF2-40B4-BE49-F238E27FC236}">
                <a16:creationId xmlns:a16="http://schemas.microsoft.com/office/drawing/2014/main" id="{18F4E74A-3017-4D5B-817B-F8BE296EF93B}"/>
              </a:ext>
            </a:extLst>
          </p:cNvPr>
          <p:cNvPicPr>
            <a:picLocks noChangeAspect="1" noChangeArrowheads="1"/>
          </p:cNvPicPr>
          <p:nvPr/>
        </p:nvPicPr>
        <p:blipFill>
          <a:blip r:embed="rId3" cstate="print"/>
          <a:srcRect/>
          <a:stretch>
            <a:fillRect/>
          </a:stretch>
        </p:blipFill>
        <p:spPr bwMode="auto">
          <a:xfrm>
            <a:off x="5175636" y="4272210"/>
            <a:ext cx="778753" cy="783178"/>
          </a:xfrm>
          <a:prstGeom prst="rect">
            <a:avLst/>
          </a:prstGeom>
          <a:noFill/>
          <a:ln w="9525">
            <a:noFill/>
            <a:miter lim="800000"/>
            <a:headEnd/>
            <a:tailEnd/>
          </a:ln>
        </p:spPr>
      </p:pic>
      <p:pic>
        <p:nvPicPr>
          <p:cNvPr id="21" name="Picture 2" descr="Green Apple">
            <a:extLst>
              <a:ext uri="{FF2B5EF4-FFF2-40B4-BE49-F238E27FC236}">
                <a16:creationId xmlns:a16="http://schemas.microsoft.com/office/drawing/2014/main" id="{DCCA8864-1245-4A12-8E86-FF4D11485BAF}"/>
              </a:ext>
            </a:extLst>
          </p:cNvPr>
          <p:cNvPicPr>
            <a:picLocks noChangeAspect="1" noChangeArrowheads="1"/>
          </p:cNvPicPr>
          <p:nvPr/>
        </p:nvPicPr>
        <p:blipFill>
          <a:blip r:embed="rId3" cstate="print"/>
          <a:srcRect/>
          <a:stretch>
            <a:fillRect/>
          </a:stretch>
        </p:blipFill>
        <p:spPr bwMode="auto">
          <a:xfrm>
            <a:off x="5957417" y="4303989"/>
            <a:ext cx="783181" cy="787631"/>
          </a:xfrm>
          <a:prstGeom prst="rect">
            <a:avLst/>
          </a:prstGeom>
          <a:noFill/>
          <a:ln w="9525">
            <a:noFill/>
            <a:miter lim="800000"/>
            <a:headEnd/>
            <a:tailEnd/>
          </a:ln>
        </p:spPr>
      </p:pic>
      <p:pic>
        <p:nvPicPr>
          <p:cNvPr id="22" name="Picture 2" descr="Green Apple">
            <a:extLst>
              <a:ext uri="{FF2B5EF4-FFF2-40B4-BE49-F238E27FC236}">
                <a16:creationId xmlns:a16="http://schemas.microsoft.com/office/drawing/2014/main" id="{6B0CB54F-58FB-43F8-A9AC-3FA94479A266}"/>
              </a:ext>
            </a:extLst>
          </p:cNvPr>
          <p:cNvPicPr>
            <a:picLocks noChangeAspect="1" noChangeArrowheads="1"/>
          </p:cNvPicPr>
          <p:nvPr/>
        </p:nvPicPr>
        <p:blipFill>
          <a:blip r:embed="rId3" cstate="print"/>
          <a:srcRect/>
          <a:stretch>
            <a:fillRect/>
          </a:stretch>
        </p:blipFill>
        <p:spPr bwMode="auto">
          <a:xfrm>
            <a:off x="6706087" y="4322896"/>
            <a:ext cx="784528" cy="788986"/>
          </a:xfrm>
          <a:prstGeom prst="rect">
            <a:avLst/>
          </a:prstGeom>
          <a:noFill/>
          <a:ln w="9525">
            <a:noFill/>
            <a:miter lim="800000"/>
            <a:headEnd/>
            <a:tailEnd/>
          </a:ln>
        </p:spPr>
      </p:pic>
      <p:pic>
        <p:nvPicPr>
          <p:cNvPr id="23" name="Picture 2" descr="Green Apple">
            <a:extLst>
              <a:ext uri="{FF2B5EF4-FFF2-40B4-BE49-F238E27FC236}">
                <a16:creationId xmlns:a16="http://schemas.microsoft.com/office/drawing/2014/main" id="{E02BB526-0E38-4878-A82A-2B894F7721D0}"/>
              </a:ext>
            </a:extLst>
          </p:cNvPr>
          <p:cNvPicPr>
            <a:picLocks noChangeAspect="1" noChangeArrowheads="1"/>
          </p:cNvPicPr>
          <p:nvPr/>
        </p:nvPicPr>
        <p:blipFill>
          <a:blip r:embed="rId3" cstate="print"/>
          <a:srcRect/>
          <a:stretch>
            <a:fillRect/>
          </a:stretch>
        </p:blipFill>
        <p:spPr bwMode="auto">
          <a:xfrm>
            <a:off x="7430994" y="4324516"/>
            <a:ext cx="784529" cy="788987"/>
          </a:xfrm>
          <a:prstGeom prst="rect">
            <a:avLst/>
          </a:prstGeom>
          <a:noFill/>
          <a:ln w="9525">
            <a:noFill/>
            <a:miter lim="800000"/>
            <a:headEnd/>
            <a:tailEnd/>
          </a:ln>
        </p:spPr>
      </p:pic>
      <p:pic>
        <p:nvPicPr>
          <p:cNvPr id="24" name="Picture 2" descr="Green Apple">
            <a:extLst>
              <a:ext uri="{FF2B5EF4-FFF2-40B4-BE49-F238E27FC236}">
                <a16:creationId xmlns:a16="http://schemas.microsoft.com/office/drawing/2014/main" id="{082124C3-9B5B-4D05-8068-A1120FCCBF4A}"/>
              </a:ext>
            </a:extLst>
          </p:cNvPr>
          <p:cNvPicPr>
            <a:picLocks noChangeAspect="1" noChangeArrowheads="1"/>
          </p:cNvPicPr>
          <p:nvPr/>
        </p:nvPicPr>
        <p:blipFill>
          <a:blip r:embed="rId3" cstate="print"/>
          <a:srcRect/>
          <a:stretch>
            <a:fillRect/>
          </a:stretch>
        </p:blipFill>
        <p:spPr bwMode="auto">
          <a:xfrm>
            <a:off x="6621712" y="5081489"/>
            <a:ext cx="784528" cy="788986"/>
          </a:xfrm>
          <a:prstGeom prst="rect">
            <a:avLst/>
          </a:prstGeom>
          <a:noFill/>
          <a:ln w="9525">
            <a:noFill/>
            <a:miter lim="800000"/>
            <a:headEnd/>
            <a:tailEnd/>
          </a:ln>
        </p:spPr>
      </p:pic>
      <p:pic>
        <p:nvPicPr>
          <p:cNvPr id="25" name="Picture 2" descr="Green Apple">
            <a:extLst>
              <a:ext uri="{FF2B5EF4-FFF2-40B4-BE49-F238E27FC236}">
                <a16:creationId xmlns:a16="http://schemas.microsoft.com/office/drawing/2014/main" id="{16C398F6-AC92-43B1-9B7F-0D521518208A}"/>
              </a:ext>
            </a:extLst>
          </p:cNvPr>
          <p:cNvPicPr>
            <a:picLocks noChangeAspect="1" noChangeArrowheads="1"/>
          </p:cNvPicPr>
          <p:nvPr/>
        </p:nvPicPr>
        <p:blipFill>
          <a:blip r:embed="rId3" cstate="print"/>
          <a:srcRect/>
          <a:stretch>
            <a:fillRect/>
          </a:stretch>
        </p:blipFill>
        <p:spPr bwMode="auto">
          <a:xfrm>
            <a:off x="7406240" y="5091620"/>
            <a:ext cx="784527" cy="788985"/>
          </a:xfrm>
          <a:prstGeom prst="rect">
            <a:avLst/>
          </a:prstGeom>
          <a:noFill/>
          <a:ln w="9525">
            <a:noFill/>
            <a:miter lim="800000"/>
            <a:headEnd/>
            <a:tailEnd/>
          </a:ln>
        </p:spPr>
      </p:pic>
    </p:spTree>
    <p:extLst>
      <p:ext uri="{BB962C8B-B14F-4D97-AF65-F5344CB8AC3E}">
        <p14:creationId xmlns:p14="http://schemas.microsoft.com/office/powerpoint/2010/main" val="88312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F6A5B3-8513-422E-BA8F-E8FD8D87E2A7}"/>
              </a:ext>
            </a:extLst>
          </p:cNvPr>
          <p:cNvSpPr txBox="1">
            <a:spLocks/>
          </p:cNvSpPr>
          <p:nvPr/>
        </p:nvSpPr>
        <p:spPr>
          <a:xfrm>
            <a:off x="640080" y="235974"/>
            <a:ext cx="8172752" cy="924232"/>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dirty="0">
                <a:ln>
                  <a:noFill/>
                </a:ln>
                <a:solidFill>
                  <a:srgbClr val="C71425"/>
                </a:solidFill>
                <a:effectLst/>
                <a:uLnTx/>
                <a:uFillTx/>
                <a:latin typeface="Arial"/>
                <a:ea typeface="+mj-ea"/>
                <a:cs typeface="+mj-cs"/>
              </a:rPr>
              <a:t>Looks Can Be Deceiving </a:t>
            </a:r>
          </a:p>
        </p:txBody>
      </p:sp>
      <p:pic>
        <p:nvPicPr>
          <p:cNvPr id="6" name="rg_hi" descr="http://t0.gstatic.com/images?q=tbn:ANd9GcTJKjJVxToLlIrlcVCvlsuW0wkvWVf47ZO98N6qGjXPUhlfEC-f">
            <a:hlinkClick r:id="rId2"/>
            <a:extLst>
              <a:ext uri="{FF2B5EF4-FFF2-40B4-BE49-F238E27FC236}">
                <a16:creationId xmlns:a16="http://schemas.microsoft.com/office/drawing/2014/main" id="{7EE17EAA-E146-43E0-9DE4-5D7E26456E74}"/>
              </a:ext>
            </a:extLst>
          </p:cNvPr>
          <p:cNvPicPr>
            <a:picLocks noChangeAspect="1" noChangeArrowheads="1"/>
          </p:cNvPicPr>
          <p:nvPr/>
        </p:nvPicPr>
        <p:blipFill>
          <a:blip r:embed="rId3" cstate="print"/>
          <a:srcRect/>
          <a:stretch>
            <a:fillRect/>
          </a:stretch>
        </p:blipFill>
        <p:spPr bwMode="auto">
          <a:xfrm>
            <a:off x="2718619" y="1366684"/>
            <a:ext cx="3581400" cy="2971800"/>
          </a:xfrm>
          <a:prstGeom prst="rect">
            <a:avLst/>
          </a:prstGeom>
          <a:noFill/>
          <a:ln w="9525">
            <a:noFill/>
            <a:miter lim="800000"/>
            <a:headEnd/>
            <a:tailEnd/>
          </a:ln>
        </p:spPr>
      </p:pic>
      <p:sp>
        <p:nvSpPr>
          <p:cNvPr id="7" name="TextBox 6">
            <a:extLst>
              <a:ext uri="{FF2B5EF4-FFF2-40B4-BE49-F238E27FC236}">
                <a16:creationId xmlns:a16="http://schemas.microsoft.com/office/drawing/2014/main" id="{81E64414-6821-4CF9-B05E-B3D41FAA96F4}"/>
              </a:ext>
            </a:extLst>
          </p:cNvPr>
          <p:cNvSpPr txBox="1"/>
          <p:nvPr/>
        </p:nvSpPr>
        <p:spPr>
          <a:xfrm>
            <a:off x="2111075" y="4689987"/>
            <a:ext cx="523076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Big Mac, medium Fries, and a large soda (32 ounces) = 1160 calories and 44g of fat </a:t>
            </a:r>
          </a:p>
        </p:txBody>
      </p:sp>
    </p:spTree>
    <p:extLst>
      <p:ext uri="{BB962C8B-B14F-4D97-AF65-F5344CB8AC3E}">
        <p14:creationId xmlns:p14="http://schemas.microsoft.com/office/powerpoint/2010/main" val="401176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99985-DB73-4F22-A48D-2320678543E8}"/>
              </a:ext>
            </a:extLst>
          </p:cNvPr>
          <p:cNvSpPr>
            <a:spLocks noGrp="1"/>
          </p:cNvSpPr>
          <p:nvPr>
            <p:ph type="title"/>
          </p:nvPr>
        </p:nvSpPr>
        <p:spPr>
          <a:xfrm>
            <a:off x="640080" y="206478"/>
            <a:ext cx="8172752" cy="894736"/>
          </a:xfrm>
        </p:spPr>
        <p:txBody>
          <a:bodyPr>
            <a:normAutofit/>
          </a:bodyPr>
          <a:lstStyle/>
          <a:p>
            <a:pPr algn="ctr"/>
            <a:r>
              <a:rPr lang="en-US" dirty="0"/>
              <a:t>Brown Bag Savings Calculator</a:t>
            </a:r>
          </a:p>
        </p:txBody>
      </p:sp>
      <p:sp>
        <p:nvSpPr>
          <p:cNvPr id="3" name="TextBox 2">
            <a:extLst>
              <a:ext uri="{FF2B5EF4-FFF2-40B4-BE49-F238E27FC236}">
                <a16:creationId xmlns:a16="http://schemas.microsoft.com/office/drawing/2014/main" id="{54FE25D2-6421-4342-AB7B-5EB1F5635798}"/>
              </a:ext>
            </a:extLst>
          </p:cNvPr>
          <p:cNvSpPr txBox="1"/>
          <p:nvPr/>
        </p:nvSpPr>
        <p:spPr>
          <a:xfrm>
            <a:off x="727587" y="1258529"/>
            <a:ext cx="8085245" cy="4108817"/>
          </a:xfrm>
          <a:prstGeom prst="rect">
            <a:avLst/>
          </a:prstGeom>
          <a:noFill/>
        </p:spPr>
        <p:txBody>
          <a:bodyPr wrap="square" rtlCol="0">
            <a:spAutoFit/>
          </a:bodyPr>
          <a:lstStyle/>
          <a:p>
            <a:pPr>
              <a:lnSpc>
                <a:spcPct val="150000"/>
              </a:lnSpc>
              <a:spcBef>
                <a:spcPct val="0"/>
              </a:spcBef>
            </a:pPr>
            <a:r>
              <a:rPr lang="en-US" dirty="0"/>
              <a:t>Average Cost per brown bag lunch                                    $3.50</a:t>
            </a:r>
          </a:p>
          <a:p>
            <a:pPr>
              <a:lnSpc>
                <a:spcPct val="150000"/>
              </a:lnSpc>
              <a:spcBef>
                <a:spcPct val="0"/>
              </a:spcBef>
            </a:pPr>
            <a:r>
              <a:rPr lang="en-US" dirty="0"/>
              <a:t>Average cost of eating lunch out per work day                    $6.79</a:t>
            </a:r>
          </a:p>
          <a:p>
            <a:pPr>
              <a:lnSpc>
                <a:spcPct val="150000"/>
              </a:lnSpc>
              <a:spcBef>
                <a:spcPct val="0"/>
              </a:spcBef>
            </a:pPr>
            <a:r>
              <a:rPr lang="en-US" dirty="0"/>
              <a:t>Number of workdays you eat out per week                             5</a:t>
            </a:r>
          </a:p>
          <a:p>
            <a:pPr>
              <a:lnSpc>
                <a:spcPct val="150000"/>
              </a:lnSpc>
              <a:spcBef>
                <a:spcPct val="0"/>
              </a:spcBef>
            </a:pPr>
            <a:r>
              <a:rPr lang="en-US" dirty="0"/>
              <a:t>Number of years to calculate savings                                     5</a:t>
            </a:r>
          </a:p>
          <a:p>
            <a:pPr>
              <a:lnSpc>
                <a:spcPct val="150000"/>
              </a:lnSpc>
              <a:spcBef>
                <a:spcPct val="0"/>
              </a:spcBef>
            </a:pPr>
            <a:r>
              <a:rPr lang="en-US" dirty="0"/>
              <a:t>Interest rate you could earn if you invest the savings         10.5%</a:t>
            </a:r>
          </a:p>
          <a:p>
            <a:pPr>
              <a:lnSpc>
                <a:spcPct val="150000"/>
              </a:lnSpc>
              <a:spcBef>
                <a:spcPct val="0"/>
              </a:spcBef>
            </a:pPr>
            <a:endParaRPr lang="en-US" dirty="0"/>
          </a:p>
          <a:p>
            <a:pPr>
              <a:lnSpc>
                <a:spcPct val="150000"/>
              </a:lnSpc>
              <a:spcBef>
                <a:spcPct val="0"/>
              </a:spcBef>
            </a:pPr>
            <a:r>
              <a:rPr lang="en-US" dirty="0"/>
              <a:t>Total brown bag savings                                             $4,277.00 per year</a:t>
            </a:r>
          </a:p>
          <a:p>
            <a:pPr>
              <a:lnSpc>
                <a:spcPct val="150000"/>
              </a:lnSpc>
              <a:spcBef>
                <a:spcPct val="0"/>
              </a:spcBef>
            </a:pPr>
            <a:r>
              <a:rPr lang="en-US" dirty="0"/>
              <a:t>Total interest earned on savings                                 $1,316.53 per year</a:t>
            </a:r>
          </a:p>
          <a:p>
            <a:pPr>
              <a:lnSpc>
                <a:spcPct val="150000"/>
              </a:lnSpc>
              <a:spcBef>
                <a:spcPct val="0"/>
              </a:spcBef>
            </a:pPr>
            <a:r>
              <a:rPr lang="en-US" dirty="0"/>
              <a:t>Balance of future brown-bag savings account            $5,593.53 per year</a:t>
            </a:r>
          </a:p>
          <a:p>
            <a:endParaRPr lang="en-US" dirty="0"/>
          </a:p>
        </p:txBody>
      </p:sp>
      <p:cxnSp>
        <p:nvCxnSpPr>
          <p:cNvPr id="5" name="Straight Connector 4">
            <a:extLst>
              <a:ext uri="{FF2B5EF4-FFF2-40B4-BE49-F238E27FC236}">
                <a16:creationId xmlns:a16="http://schemas.microsoft.com/office/drawing/2014/main" id="{E6921BF1-AA71-4D2C-9BA9-5EE553F41566}"/>
              </a:ext>
            </a:extLst>
          </p:cNvPr>
          <p:cNvCxnSpPr/>
          <p:nvPr/>
        </p:nvCxnSpPr>
        <p:spPr>
          <a:xfrm>
            <a:off x="825910" y="3598606"/>
            <a:ext cx="739385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53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578F97-B8FD-4C82-9DF7-6BB7D463FA9C}"/>
              </a:ext>
            </a:extLst>
          </p:cNvPr>
          <p:cNvSpPr txBox="1">
            <a:spLocks/>
          </p:cNvSpPr>
          <p:nvPr/>
        </p:nvSpPr>
        <p:spPr>
          <a:xfrm>
            <a:off x="640080" y="206478"/>
            <a:ext cx="8172752" cy="894736"/>
          </a:xfrm>
          <a:prstGeom prst="rect">
            <a:avLst/>
          </a:prstGeom>
        </p:spPr>
        <p:txBody>
          <a:bodyPr vert="horz" lIns="0" tIns="45720" rIns="0" bIns="0" rtlCol="0" anchor="ctr">
            <a:normAutofit/>
          </a:bodyPr>
          <a:lstStyle>
            <a:lvl1pPr algn="l" defTabSz="457200" rtl="0" eaLnBrk="1" latinLnBrk="0" hangingPunct="1">
              <a:spcBef>
                <a:spcPct val="0"/>
              </a:spcBef>
              <a:buNone/>
              <a:defRPr sz="4400" kern="1200" spc="140">
                <a:solidFill>
                  <a:srgbClr val="C71425"/>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40" normalizeH="0" baseline="0" noProof="0">
                <a:ln>
                  <a:noFill/>
                </a:ln>
                <a:solidFill>
                  <a:srgbClr val="C71425"/>
                </a:solidFill>
                <a:effectLst/>
                <a:uLnTx/>
                <a:uFillTx/>
                <a:latin typeface="Arial"/>
                <a:ea typeface="+mj-ea"/>
                <a:cs typeface="+mj-cs"/>
              </a:rPr>
              <a:t>Brown Bag Savings Calculator</a:t>
            </a:r>
            <a:endParaRPr kumimoji="0" lang="en-US" sz="4400" b="0" i="0" u="none" strike="noStrike" kern="1200" cap="none" spc="140" normalizeH="0" baseline="0" noProof="0" dirty="0">
              <a:ln>
                <a:noFill/>
              </a:ln>
              <a:solidFill>
                <a:srgbClr val="C71425"/>
              </a:solidFill>
              <a:effectLst/>
              <a:uLnTx/>
              <a:uFillTx/>
              <a:latin typeface="Arial"/>
              <a:ea typeface="+mj-ea"/>
              <a:cs typeface="+mj-cs"/>
            </a:endParaRPr>
          </a:p>
        </p:txBody>
      </p:sp>
      <p:sp>
        <p:nvSpPr>
          <p:cNvPr id="6" name="TextBox 5">
            <a:extLst>
              <a:ext uri="{FF2B5EF4-FFF2-40B4-BE49-F238E27FC236}">
                <a16:creationId xmlns:a16="http://schemas.microsoft.com/office/drawing/2014/main" id="{1168B5F1-94FF-42D8-8D3A-F2E2B7049300}"/>
              </a:ext>
            </a:extLst>
          </p:cNvPr>
          <p:cNvSpPr txBox="1"/>
          <p:nvPr/>
        </p:nvSpPr>
        <p:spPr>
          <a:xfrm>
            <a:off x="727587" y="1258529"/>
            <a:ext cx="8085245" cy="4108817"/>
          </a:xfrm>
          <a:prstGeom prst="rect">
            <a:avLst/>
          </a:prstGeom>
          <a:noFill/>
        </p:spPr>
        <p:txBody>
          <a:bodyPr wrap="square" rtlCol="0">
            <a:spAutoFit/>
          </a:bodyPr>
          <a:lstStyle/>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Average Cost per brown bag lunch                                    $3.50</a:t>
            </a: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Average cost of eating lunch out per work day                    $6.79</a:t>
            </a: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Number of workdays you eat out per week                             5</a:t>
            </a: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Number of years to calculate savings                                     5</a:t>
            </a: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Interest rate you could earn if you invest the savings         10.5%</a:t>
            </a:r>
          </a:p>
          <a:p>
            <a:pPr marL="0" marR="0" lvl="0" indent="0" defTabSz="914400" eaLnBrk="1" fontAlgn="auto" latinLnBrk="0" hangingPunct="1">
              <a:lnSpc>
                <a:spcPct val="150000"/>
              </a:lnSpc>
              <a:spcBef>
                <a:spcPct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Total brown bag savings                                             $4,277.00 per year</a:t>
            </a: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Total interest earned on savings                                 $1,316.53 per year</a:t>
            </a:r>
          </a:p>
          <a:p>
            <a:pPr marL="0" marR="0" lvl="0" indent="0" defTabSz="914400" eaLnBrk="1" fontAlgn="auto" latinLnBrk="0" hangingPunct="1">
              <a:lnSpc>
                <a:spcPct val="150000"/>
              </a:lnSpc>
              <a:spcBef>
                <a:spcPct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Balance of future brown-bag savings account            $5,593.53 per year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cxnSp>
        <p:nvCxnSpPr>
          <p:cNvPr id="7" name="Straight Connector 6">
            <a:extLst>
              <a:ext uri="{FF2B5EF4-FFF2-40B4-BE49-F238E27FC236}">
                <a16:creationId xmlns:a16="http://schemas.microsoft.com/office/drawing/2014/main" id="{49812282-D056-446F-8A2C-0C523D376540}"/>
              </a:ext>
            </a:extLst>
          </p:cNvPr>
          <p:cNvCxnSpPr/>
          <p:nvPr/>
        </p:nvCxnSpPr>
        <p:spPr>
          <a:xfrm>
            <a:off x="825910" y="3598606"/>
            <a:ext cx="7393858"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377221389"/>
      </p:ext>
    </p:extLst>
  </p:cSld>
  <p:clrMapOvr>
    <a:masterClrMapping/>
  </p:clrMapOvr>
</p:sld>
</file>

<file path=ppt/theme/theme1.xml><?xml version="1.0" encoding="utf-8"?>
<a:theme xmlns:a="http://schemas.openxmlformats.org/drawingml/2006/main" name="Quartz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Quartz 2019">
      <a:dk1>
        <a:sysClr val="windowText" lastClr="000000"/>
      </a:dk1>
      <a:lt1>
        <a:sysClr val="window" lastClr="FFFFFF"/>
      </a:lt1>
      <a:dk2>
        <a:srgbClr val="75787B"/>
      </a:dk2>
      <a:lt2>
        <a:srgbClr val="F2F2F2"/>
      </a:lt2>
      <a:accent1>
        <a:srgbClr val="892B27"/>
      </a:accent1>
      <a:accent2>
        <a:srgbClr val="00829B"/>
      </a:accent2>
      <a:accent3>
        <a:srgbClr val="6CA44C"/>
      </a:accent3>
      <a:accent4>
        <a:srgbClr val="00507B"/>
      </a:accent4>
      <a:accent5>
        <a:srgbClr val="D7AE3E"/>
      </a:accent5>
      <a:accent6>
        <a:srgbClr val="652756"/>
      </a:accent6>
      <a:hlink>
        <a:srgbClr val="C8102E"/>
      </a:hlink>
      <a:folHlink>
        <a:srgbClr val="C55C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A46DA55-1388-4C83-ACEB-3E44EA221CB2}" vid="{B842F9AE-67D1-4E6A-8666-06EA7F53C6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Quartz Template</Template>
  <TotalTime>1077</TotalTime>
  <Words>1022</Words>
  <Application>Microsoft Office PowerPoint</Application>
  <PresentationFormat>On-screen Show (4:3)</PresentationFormat>
  <Paragraphs>155</Paragraphs>
  <Slides>20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Verdana</vt:lpstr>
      <vt:lpstr>Wingdings 2</vt:lpstr>
      <vt:lpstr>Quartz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Brown Bag Savings Calculator</vt:lpstr>
      <vt:lpstr>PowerPoint Presentation</vt:lpstr>
      <vt:lpstr>PowerPoint Presentation</vt:lpstr>
      <vt:lpstr>PowerPoint Presentation</vt:lpstr>
      <vt:lpstr>PowerPoint Presentation</vt:lpstr>
      <vt:lpstr>PowerPoint Presentation</vt:lpstr>
      <vt:lpstr>Healthy Fats</vt:lpstr>
      <vt:lpstr>PowerPoint Presentation</vt:lpstr>
      <vt:lpstr>Meal Plan Week 1</vt:lpstr>
      <vt:lpstr>Meal Plan Week 2</vt:lpstr>
      <vt:lpstr>Meal Prep Apps</vt:lpstr>
      <vt:lpstr>Questions?</vt:lpstr>
      <vt:lpstr>PowerPoint Presentation</vt:lpstr>
    </vt:vector>
  </TitlesOfParts>
  <Company>Unity Health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Tricia Felton</dc:creator>
  <cp:lastModifiedBy>Tammy Sullivan</cp:lastModifiedBy>
  <cp:revision>84</cp:revision>
  <dcterms:created xsi:type="dcterms:W3CDTF">2017-04-03T16:41:34Z</dcterms:created>
  <dcterms:modified xsi:type="dcterms:W3CDTF">2021-08-30T18:49:07Z</dcterms:modified>
</cp:coreProperties>
</file>