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5"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202569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2932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146077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71339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44527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319209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48764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14153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72935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837972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13246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28571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80935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07130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02042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33031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6131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92478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4403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82632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16109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1019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3992412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264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1"/>
            <a:ext cx="7777302" cy="457199"/>
          </a:xfrm>
        </p:spPr>
        <p:txBody>
          <a:bodyPr>
            <a:normAutofit fontScale="90000"/>
          </a:bodyPr>
          <a:lstStyle/>
          <a:p>
            <a:r>
              <a:rPr lang="en-US" sz="3200" dirty="0"/>
              <a:t>Impact of Positivity</a:t>
            </a:r>
          </a:p>
        </p:txBody>
      </p:sp>
      <p:sp>
        <p:nvSpPr>
          <p:cNvPr id="4" name="Text Placeholder 3"/>
          <p:cNvSpPr>
            <a:spLocks noGrp="1"/>
          </p:cNvSpPr>
          <p:nvPr>
            <p:ph type="body" sz="quarter" idx="13"/>
          </p:nvPr>
        </p:nvSpPr>
        <p:spPr>
          <a:xfrm>
            <a:off x="457200" y="1371600"/>
            <a:ext cx="8204596" cy="5029200"/>
          </a:xfrm>
        </p:spPr>
        <p:txBody>
          <a:bodyPr>
            <a:normAutofit fontScale="92500" lnSpcReduction="10000"/>
          </a:bodyPr>
          <a:lstStyle/>
          <a:p>
            <a:pPr marL="45720" indent="0">
              <a:buNone/>
            </a:pPr>
            <a:r>
              <a:rPr lang="en-US" sz="2800" dirty="0"/>
              <a:t>75% of career successes and improvements are predicted by optimism levels, social support, and the ability to view stress as a challenge rather than an obstacle (Only 25% is predicted by IQ.)</a:t>
            </a:r>
          </a:p>
          <a:p>
            <a:pPr marL="45720" indent="0">
              <a:buNone/>
            </a:pPr>
            <a:endParaRPr lang="en-US" sz="2800" dirty="0"/>
          </a:p>
          <a:p>
            <a:pPr marL="45720"/>
            <a:r>
              <a:rPr lang="en-US" sz="2800" dirty="0"/>
              <a:t>But what does this translate to?</a:t>
            </a:r>
          </a:p>
          <a:p>
            <a:r>
              <a:rPr lang="en-US" sz="2800" dirty="0"/>
              <a:t>Increased job satisfaction</a:t>
            </a:r>
          </a:p>
          <a:p>
            <a:r>
              <a:rPr lang="en-US" sz="2800" dirty="0"/>
              <a:t>Boost to performance and energy levels</a:t>
            </a:r>
          </a:p>
          <a:p>
            <a:r>
              <a:rPr lang="en-US" sz="2800" dirty="0"/>
              <a:t>Better work-life balance</a:t>
            </a:r>
          </a:p>
          <a:p>
            <a:r>
              <a:rPr lang="en-US" sz="2800" dirty="0"/>
              <a:t>Healthier mind and body</a:t>
            </a:r>
          </a:p>
          <a:p>
            <a:r>
              <a:rPr lang="en-US" sz="2800" dirty="0"/>
              <a:t>Improved stress management</a:t>
            </a:r>
          </a:p>
          <a:p>
            <a:r>
              <a:rPr lang="en-US" sz="2800" dirty="0"/>
              <a:t>Happiness!</a:t>
            </a:r>
          </a:p>
        </p:txBody>
      </p:sp>
      <p:sp>
        <p:nvSpPr>
          <p:cNvPr id="5" name="TextBox 4">
            <a:extLst>
              <a:ext uri="{FF2B5EF4-FFF2-40B4-BE49-F238E27FC236}">
                <a16:creationId xmlns:a16="http://schemas.microsoft.com/office/drawing/2014/main" id="{4A091B87-6FDE-4075-A645-5F71FE6B4E44}"/>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132688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38869"/>
            <a:ext cx="7777302" cy="643909"/>
          </a:xfrm>
        </p:spPr>
        <p:txBody>
          <a:bodyPr>
            <a:normAutofit/>
          </a:bodyPr>
          <a:lstStyle/>
          <a:p>
            <a:r>
              <a:rPr lang="en-US" sz="3200" dirty="0"/>
              <a:t>Ways to Cultivate Positivity</a:t>
            </a:r>
          </a:p>
        </p:txBody>
      </p:sp>
      <p:sp>
        <p:nvSpPr>
          <p:cNvPr id="4" name="Text Placeholder 3"/>
          <p:cNvSpPr>
            <a:spLocks noGrp="1"/>
          </p:cNvSpPr>
          <p:nvPr>
            <p:ph type="body" sz="quarter" idx="13"/>
          </p:nvPr>
        </p:nvSpPr>
        <p:spPr>
          <a:xfrm>
            <a:off x="457200" y="1524000"/>
            <a:ext cx="8204596" cy="4800599"/>
          </a:xfrm>
        </p:spPr>
        <p:txBody>
          <a:bodyPr>
            <a:normAutofit/>
          </a:bodyPr>
          <a:lstStyle/>
          <a:p>
            <a:r>
              <a:rPr lang="en-US" sz="2800" dirty="0"/>
              <a:t>Practice positive self-talk</a:t>
            </a:r>
          </a:p>
          <a:p>
            <a:pPr lvl="1">
              <a:defRPr/>
            </a:pPr>
            <a:r>
              <a:rPr lang="en-US" sz="2800" dirty="0"/>
              <a:t>Recognize your strengths </a:t>
            </a:r>
          </a:p>
          <a:p>
            <a:pPr lvl="1">
              <a:defRPr/>
            </a:pPr>
            <a:r>
              <a:rPr lang="en-US" sz="2800" dirty="0"/>
              <a:t>Celebrate your successes </a:t>
            </a:r>
          </a:p>
          <a:p>
            <a:pPr lvl="1">
              <a:defRPr/>
            </a:pPr>
            <a:r>
              <a:rPr lang="en-US" sz="2800" dirty="0"/>
              <a:t>Comfort yourself when things go wrong (what would you say to uplift someone else?) </a:t>
            </a:r>
          </a:p>
          <a:p>
            <a:r>
              <a:rPr lang="en-US" sz="2800" dirty="0"/>
              <a:t>3 Gratitude's</a:t>
            </a:r>
          </a:p>
          <a:p>
            <a:r>
              <a:rPr lang="en-US" sz="2800" dirty="0"/>
              <a:t>Journaling</a:t>
            </a:r>
          </a:p>
          <a:p>
            <a:r>
              <a:rPr lang="en-US" sz="2800" dirty="0"/>
              <a:t>Random acts of kindness</a:t>
            </a:r>
          </a:p>
        </p:txBody>
      </p:sp>
      <p:pic>
        <p:nvPicPr>
          <p:cNvPr id="7" name="Picture 2" descr="https://cdn2.webdamdb.com/220th_sm_2NqBGjYw2lY7.jpg?1527868135">
            <a:extLst>
              <a:ext uri="{FF2B5EF4-FFF2-40B4-BE49-F238E27FC236}">
                <a16:creationId xmlns:a16="http://schemas.microsoft.com/office/drawing/2014/main" id="{9EBF527F-5B2E-4210-AD4F-C90F0AA95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1264794"/>
            <a:ext cx="2705101" cy="1684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8501FD-997F-435A-9BE3-42A355673192}"/>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149809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38869"/>
            <a:ext cx="7777302" cy="643909"/>
          </a:xfrm>
        </p:spPr>
        <p:txBody>
          <a:bodyPr>
            <a:normAutofit/>
          </a:bodyPr>
          <a:lstStyle/>
          <a:p>
            <a:r>
              <a:rPr lang="en-US" sz="3200" dirty="0"/>
              <a:t>Affirmations</a:t>
            </a:r>
          </a:p>
        </p:txBody>
      </p:sp>
      <p:sp>
        <p:nvSpPr>
          <p:cNvPr id="4" name="Text Placeholder 3"/>
          <p:cNvSpPr>
            <a:spLocks noGrp="1"/>
          </p:cNvSpPr>
          <p:nvPr>
            <p:ph type="body" sz="quarter" idx="13"/>
          </p:nvPr>
        </p:nvSpPr>
        <p:spPr>
          <a:xfrm>
            <a:off x="469702" y="1372421"/>
            <a:ext cx="8204596" cy="4941821"/>
          </a:xfrm>
        </p:spPr>
        <p:txBody>
          <a:bodyPr>
            <a:normAutofit/>
          </a:bodyPr>
          <a:lstStyle/>
          <a:p>
            <a:r>
              <a:rPr lang="en-US" sz="2800" dirty="0"/>
              <a:t>I am a good person.</a:t>
            </a:r>
          </a:p>
          <a:p>
            <a:r>
              <a:rPr lang="en-US" sz="2800" dirty="0"/>
              <a:t>I have many wonderful qualities.</a:t>
            </a:r>
          </a:p>
          <a:p>
            <a:r>
              <a:rPr lang="en-US" sz="2800" dirty="0"/>
              <a:t>I am working hard to create the life that I want.</a:t>
            </a:r>
          </a:p>
          <a:p>
            <a:r>
              <a:rPr lang="en-US" sz="2800" dirty="0"/>
              <a:t>I am taking this too seriously and personally.</a:t>
            </a:r>
          </a:p>
          <a:p>
            <a:r>
              <a:rPr lang="en-US" sz="2800" dirty="0"/>
              <a:t>I can take risks and learn from the experience.</a:t>
            </a:r>
          </a:p>
          <a:p>
            <a:r>
              <a:rPr lang="en-US" sz="2800" dirty="0"/>
              <a:t>I can handle my own problems.</a:t>
            </a:r>
          </a:p>
          <a:p>
            <a:r>
              <a:rPr lang="en-US" sz="2800" dirty="0"/>
              <a:t>I will manage my time better today.</a:t>
            </a:r>
          </a:p>
          <a:p>
            <a:r>
              <a:rPr lang="en-US" sz="2800" dirty="0"/>
              <a:t>I will feel good things about me today.</a:t>
            </a:r>
          </a:p>
        </p:txBody>
      </p:sp>
      <p:sp>
        <p:nvSpPr>
          <p:cNvPr id="5" name="TextBox 4">
            <a:extLst>
              <a:ext uri="{FF2B5EF4-FFF2-40B4-BE49-F238E27FC236}">
                <a16:creationId xmlns:a16="http://schemas.microsoft.com/office/drawing/2014/main" id="{ACF8AD3E-28D1-4BB7-A23D-83C7CCE5F09F}"/>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91440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38869"/>
            <a:ext cx="7777302" cy="643909"/>
          </a:xfrm>
        </p:spPr>
        <p:txBody>
          <a:bodyPr>
            <a:normAutofit/>
          </a:bodyPr>
          <a:lstStyle/>
          <a:p>
            <a:r>
              <a:rPr lang="en-US" sz="3200" dirty="0"/>
              <a:t>Meditation and Balance</a:t>
            </a:r>
          </a:p>
        </p:txBody>
      </p:sp>
      <p:sp>
        <p:nvSpPr>
          <p:cNvPr id="4" name="Text Placeholder 3"/>
          <p:cNvSpPr>
            <a:spLocks noGrp="1"/>
          </p:cNvSpPr>
          <p:nvPr>
            <p:ph type="body" sz="quarter" idx="13"/>
          </p:nvPr>
        </p:nvSpPr>
        <p:spPr>
          <a:xfrm>
            <a:off x="381000" y="1600200"/>
            <a:ext cx="8311132" cy="4724400"/>
          </a:xfrm>
        </p:spPr>
        <p:txBody>
          <a:bodyPr>
            <a:normAutofit/>
          </a:bodyPr>
          <a:lstStyle/>
          <a:p>
            <a:r>
              <a:rPr lang="en-US" sz="2800" dirty="0"/>
              <a:t>Helps with relaxation.</a:t>
            </a:r>
          </a:p>
          <a:p>
            <a:r>
              <a:rPr lang="en-US" sz="2800" dirty="0"/>
              <a:t>Allows you to think more clearly.</a:t>
            </a:r>
          </a:p>
          <a:p>
            <a:r>
              <a:rPr lang="en-US" sz="2800" dirty="0"/>
              <a:t>Improves focus.</a:t>
            </a:r>
          </a:p>
          <a:p>
            <a:r>
              <a:rPr lang="en-US" sz="2800" dirty="0"/>
              <a:t>Provides greater sense of peace.</a:t>
            </a:r>
          </a:p>
          <a:p>
            <a:r>
              <a:rPr lang="en-US" sz="2800" dirty="0"/>
              <a:t>Great for brain health!</a:t>
            </a:r>
          </a:p>
        </p:txBody>
      </p:sp>
      <p:pic>
        <p:nvPicPr>
          <p:cNvPr id="7" name="Picture 2" descr="https://cdn2.webdamdb.com/220th_sm_svrhU60evJ21.jpg?1551971096">
            <a:extLst>
              <a:ext uri="{FF2B5EF4-FFF2-40B4-BE49-F238E27FC236}">
                <a16:creationId xmlns:a16="http://schemas.microsoft.com/office/drawing/2014/main" id="{8C4722E8-6DBF-4519-9B71-D6DD7A619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660" y="4369888"/>
            <a:ext cx="3480340" cy="1954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256009-8F92-4AFD-A4E0-B5D2CCE06BC1}"/>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289316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38869"/>
            <a:ext cx="7777302" cy="643909"/>
          </a:xfrm>
        </p:spPr>
        <p:txBody>
          <a:bodyPr>
            <a:normAutofit/>
          </a:bodyPr>
          <a:lstStyle/>
          <a:p>
            <a:r>
              <a:rPr lang="en-US" sz="3200" dirty="0"/>
              <a:t>Mindfulness</a:t>
            </a:r>
          </a:p>
        </p:txBody>
      </p:sp>
      <p:sp>
        <p:nvSpPr>
          <p:cNvPr id="9" name="Content Placeholder 2">
            <a:extLst>
              <a:ext uri="{FF2B5EF4-FFF2-40B4-BE49-F238E27FC236}">
                <a16:creationId xmlns:a16="http://schemas.microsoft.com/office/drawing/2014/main" id="{D7D55E75-F60F-4665-887E-5F5AEDBA41DC}"/>
              </a:ext>
            </a:extLst>
          </p:cNvPr>
          <p:cNvSpPr txBox="1">
            <a:spLocks/>
          </p:cNvSpPr>
          <p:nvPr/>
        </p:nvSpPr>
        <p:spPr>
          <a:xfrm>
            <a:off x="533400" y="1524000"/>
            <a:ext cx="8001000" cy="4495800"/>
          </a:xfrm>
          <a:prstGeom prst="rect">
            <a:avLst/>
          </a:prstGeom>
        </p:spPr>
        <p:txBody>
          <a:bodyPr vert="horz" lIns="91440" tIns="45720" rIns="91440" bIns="45720" rtlCol="0">
            <a:norm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2800" dirty="0"/>
              <a:t>Mindfulness means paying attention in a particular way; on purpose, in the present moment, and without judgment. </a:t>
            </a:r>
          </a:p>
          <a:p>
            <a:pPr algn="ctr">
              <a:buFont typeface="Arial"/>
              <a:buNone/>
            </a:pPr>
            <a:endParaRPr lang="en-US" sz="2800" dirty="0"/>
          </a:p>
          <a:p>
            <a:pPr lvl="8">
              <a:buFont typeface="Arial"/>
              <a:buNone/>
            </a:pPr>
            <a:r>
              <a:rPr lang="en-US" sz="2800" dirty="0"/>
              <a:t>- </a:t>
            </a:r>
            <a:r>
              <a:rPr lang="en-US" dirty="0"/>
              <a:t>Jon Kabat-Zinn, founder of the Mindfulness-Based Stress Reduction (MBSD) program</a:t>
            </a:r>
            <a:endParaRPr lang="en-US" sz="2800" dirty="0"/>
          </a:p>
        </p:txBody>
      </p:sp>
      <p:sp>
        <p:nvSpPr>
          <p:cNvPr id="4" name="TextBox 3">
            <a:extLst>
              <a:ext uri="{FF2B5EF4-FFF2-40B4-BE49-F238E27FC236}">
                <a16:creationId xmlns:a16="http://schemas.microsoft.com/office/drawing/2014/main" id="{B23B34A3-7868-4422-88B4-B0D27F556098}"/>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238267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519083"/>
          </a:xfrm>
        </p:spPr>
        <p:txBody>
          <a:bodyPr>
            <a:noAutofit/>
          </a:bodyPr>
          <a:lstStyle/>
          <a:p>
            <a:r>
              <a:rPr lang="en-US" sz="3200" dirty="0"/>
              <a:t>Mindfulness</a:t>
            </a:r>
          </a:p>
        </p:txBody>
      </p:sp>
      <p:sp>
        <p:nvSpPr>
          <p:cNvPr id="4" name="Text Placeholder 3"/>
          <p:cNvSpPr>
            <a:spLocks noGrp="1"/>
          </p:cNvSpPr>
          <p:nvPr>
            <p:ph type="body" sz="quarter" idx="13"/>
          </p:nvPr>
        </p:nvSpPr>
        <p:spPr>
          <a:xfrm>
            <a:off x="609600" y="1676400"/>
            <a:ext cx="8052196" cy="4648199"/>
          </a:xfrm>
        </p:spPr>
        <p:txBody>
          <a:bodyPr>
            <a:normAutofit/>
          </a:bodyPr>
          <a:lstStyle/>
          <a:p>
            <a:r>
              <a:rPr lang="en-US" sz="2800" dirty="0"/>
              <a:t>Practicing mindfulness on a daily basis, by focusing on what you are doing in the moment, is a way to train your attention.  In addition, it can help you feel more balanced and able to handle stress.  </a:t>
            </a:r>
          </a:p>
          <a:p>
            <a:r>
              <a:rPr lang="en-US" sz="2800" dirty="0"/>
              <a:t>Start by doing just 5 minutes each day, and gradually increase the amount of time as you feel comfortable.</a:t>
            </a:r>
          </a:p>
        </p:txBody>
      </p:sp>
      <p:sp>
        <p:nvSpPr>
          <p:cNvPr id="5" name="TextBox 4">
            <a:extLst>
              <a:ext uri="{FF2B5EF4-FFF2-40B4-BE49-F238E27FC236}">
                <a16:creationId xmlns:a16="http://schemas.microsoft.com/office/drawing/2014/main" id="{BB732F3C-D617-4B07-A85D-ADE1B34A1D95}"/>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270644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38869"/>
            <a:ext cx="7777302" cy="556531"/>
          </a:xfrm>
        </p:spPr>
        <p:txBody>
          <a:bodyPr>
            <a:normAutofit fontScale="90000"/>
          </a:bodyPr>
          <a:lstStyle/>
          <a:p>
            <a:r>
              <a:rPr lang="en-US" sz="3600" dirty="0"/>
              <a:t>Stress</a:t>
            </a:r>
            <a:r>
              <a:rPr lang="en-US" sz="3200" dirty="0"/>
              <a:t> Relief</a:t>
            </a:r>
          </a:p>
        </p:txBody>
      </p:sp>
      <p:sp>
        <p:nvSpPr>
          <p:cNvPr id="4" name="Text Placeholder 3"/>
          <p:cNvSpPr>
            <a:spLocks noGrp="1"/>
          </p:cNvSpPr>
          <p:nvPr>
            <p:ph type="body" sz="quarter" idx="13"/>
          </p:nvPr>
        </p:nvSpPr>
        <p:spPr>
          <a:xfrm>
            <a:off x="533400" y="1382778"/>
            <a:ext cx="8128396" cy="4941821"/>
          </a:xfrm>
        </p:spPr>
        <p:txBody>
          <a:bodyPr/>
          <a:lstStyle/>
          <a:p>
            <a:r>
              <a:rPr lang="en-US" sz="2800" dirty="0"/>
              <a:t>Relaxation/Stress Reduction Techniques</a:t>
            </a:r>
          </a:p>
          <a:p>
            <a:pPr lvl="1"/>
            <a:r>
              <a:rPr lang="en-US" sz="2800" dirty="0"/>
              <a:t>Physical Exercise</a:t>
            </a:r>
          </a:p>
          <a:p>
            <a:pPr lvl="1"/>
            <a:r>
              <a:rPr lang="en-US" sz="2800" dirty="0"/>
              <a:t>Yoga</a:t>
            </a:r>
          </a:p>
          <a:p>
            <a:pPr lvl="1"/>
            <a:r>
              <a:rPr lang="en-US" sz="2800" dirty="0"/>
              <a:t>Tai Chi</a:t>
            </a:r>
          </a:p>
          <a:p>
            <a:pPr lvl="1"/>
            <a:r>
              <a:rPr lang="en-US" sz="2800" dirty="0"/>
              <a:t>Meditation (Centering, Mindfulness)</a:t>
            </a:r>
          </a:p>
          <a:p>
            <a:pPr lvl="1"/>
            <a:r>
              <a:rPr lang="en-US" sz="2800" dirty="0"/>
              <a:t>Diaphragmatic Breathing</a:t>
            </a:r>
          </a:p>
          <a:p>
            <a:pPr lvl="1"/>
            <a:r>
              <a:rPr lang="en-US" sz="2800" dirty="0"/>
              <a:t>Progressive Muscle Relaxation</a:t>
            </a:r>
          </a:p>
          <a:p>
            <a:pPr lvl="1"/>
            <a:r>
              <a:rPr lang="en-US" sz="2800" dirty="0"/>
              <a:t>Guided Imagery</a:t>
            </a:r>
          </a:p>
          <a:p>
            <a:pPr lvl="1"/>
            <a:r>
              <a:rPr lang="en-US" sz="2800" dirty="0"/>
              <a:t>Massage and Aromatherapy</a:t>
            </a:r>
          </a:p>
          <a:p>
            <a:pPr lvl="1"/>
            <a:r>
              <a:rPr lang="en-US" sz="2800" dirty="0"/>
              <a:t>Music</a:t>
            </a:r>
          </a:p>
        </p:txBody>
      </p:sp>
      <p:sp>
        <p:nvSpPr>
          <p:cNvPr id="5" name="TextBox 4">
            <a:extLst>
              <a:ext uri="{FF2B5EF4-FFF2-40B4-BE49-F238E27FC236}">
                <a16:creationId xmlns:a16="http://schemas.microsoft.com/office/drawing/2014/main" id="{9FED619B-A7FF-4523-B812-42EE752FE065}"/>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36175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38200"/>
            <a:ext cx="7777302" cy="599421"/>
          </a:xfrm>
        </p:spPr>
        <p:txBody>
          <a:bodyPr>
            <a:normAutofit/>
          </a:bodyPr>
          <a:lstStyle/>
          <a:p>
            <a:r>
              <a:rPr lang="en-US" sz="3200" dirty="0"/>
              <a:t>Putting it into Practice!</a:t>
            </a:r>
          </a:p>
        </p:txBody>
      </p:sp>
      <p:sp>
        <p:nvSpPr>
          <p:cNvPr id="10" name="Rectangle 9">
            <a:extLst>
              <a:ext uri="{FF2B5EF4-FFF2-40B4-BE49-F238E27FC236}">
                <a16:creationId xmlns:a16="http://schemas.microsoft.com/office/drawing/2014/main" id="{E16D7494-2598-4A51-8C24-EB7C0026ECBF}"/>
              </a:ext>
            </a:extLst>
          </p:cNvPr>
          <p:cNvSpPr/>
          <p:nvPr/>
        </p:nvSpPr>
        <p:spPr>
          <a:xfrm>
            <a:off x="381000" y="1437621"/>
            <a:ext cx="5179046" cy="523220"/>
          </a:xfrm>
          <a:prstGeom prst="rect">
            <a:avLst/>
          </a:prstGeom>
        </p:spPr>
        <p:txBody>
          <a:bodyPr wrap="none">
            <a:spAutoFit/>
          </a:bodyPr>
          <a:lstStyle/>
          <a:p>
            <a:pPr>
              <a:buNone/>
            </a:pPr>
            <a:r>
              <a:rPr lang="en-US" sz="2800" dirty="0"/>
              <a:t>Identify Goals and Action Steps</a:t>
            </a:r>
          </a:p>
        </p:txBody>
      </p:sp>
      <p:sp>
        <p:nvSpPr>
          <p:cNvPr id="11" name="Rectangle 10">
            <a:extLst>
              <a:ext uri="{FF2B5EF4-FFF2-40B4-BE49-F238E27FC236}">
                <a16:creationId xmlns:a16="http://schemas.microsoft.com/office/drawing/2014/main" id="{2A5EC0CC-253E-49CA-B34C-9D0F2DAC8578}"/>
              </a:ext>
            </a:extLst>
          </p:cNvPr>
          <p:cNvSpPr/>
          <p:nvPr/>
        </p:nvSpPr>
        <p:spPr>
          <a:xfrm>
            <a:off x="1880398" y="3244334"/>
            <a:ext cx="5383205" cy="523220"/>
          </a:xfrm>
          <a:prstGeom prst="rect">
            <a:avLst/>
          </a:prstGeom>
        </p:spPr>
        <p:txBody>
          <a:bodyPr wrap="none">
            <a:spAutoFit/>
          </a:bodyPr>
          <a:lstStyle/>
          <a:p>
            <a:pPr algn="ctr">
              <a:buNone/>
            </a:pPr>
            <a:r>
              <a:rPr lang="en-US" sz="2800" i="1" dirty="0"/>
              <a:t>What are you going to do today?</a:t>
            </a:r>
          </a:p>
        </p:txBody>
      </p:sp>
      <p:sp>
        <p:nvSpPr>
          <p:cNvPr id="5" name="TextBox 4">
            <a:extLst>
              <a:ext uri="{FF2B5EF4-FFF2-40B4-BE49-F238E27FC236}">
                <a16:creationId xmlns:a16="http://schemas.microsoft.com/office/drawing/2014/main" id="{2803BC35-0930-4D00-A021-7A4173817517}"/>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101618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52517"/>
            <a:ext cx="7777302" cy="643909"/>
          </a:xfrm>
        </p:spPr>
        <p:txBody>
          <a:bodyPr>
            <a:normAutofit/>
          </a:bodyPr>
          <a:lstStyle/>
          <a:p>
            <a:r>
              <a:rPr lang="en-US" sz="3200"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5CBDF772-5ED6-4F8B-9172-71222E054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1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646D1AC-55C9-485C-BFC5-1C5DF0BE661C}"/>
              </a:ext>
            </a:extLst>
          </p:cNvPr>
          <p:cNvSpPr>
            <a:spLocks noGrp="1" noChangeArrowheads="1"/>
          </p:cNvSpPr>
          <p:nvPr>
            <p:ph type="title"/>
          </p:nvPr>
        </p:nvSpPr>
        <p:spPr>
          <a:xfrm>
            <a:off x="1257300" y="953868"/>
            <a:ext cx="6629400" cy="646332"/>
          </a:xfrm>
        </p:spPr>
        <p:txBody>
          <a:bodyPr>
            <a:normAutofit/>
          </a:bodyPr>
          <a:lstStyle/>
          <a:p>
            <a:r>
              <a:rPr lang="en-US" sz="3200" dirty="0">
                <a:latin typeface="Calibri" pitchFamily="34" charset="0"/>
              </a:rPr>
              <a:t>Balance, Positivity and Mindfulness</a:t>
            </a:r>
          </a:p>
        </p:txBody>
      </p:sp>
      <p:pic>
        <p:nvPicPr>
          <p:cNvPr id="10" name="Picture 2" descr="https://cdn2.webdamdb.com/220th_sm_YqWlnEKObmt0.jpg?1528388466">
            <a:extLst>
              <a:ext uri="{FF2B5EF4-FFF2-40B4-BE49-F238E27FC236}">
                <a16:creationId xmlns:a16="http://schemas.microsoft.com/office/drawing/2014/main" id="{C3578E4E-D6EE-4CA3-884E-7D77ABCF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13065"/>
            <a:ext cx="4267200" cy="2831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C3993D-0DDC-465A-BE0F-22155B1D4790}"/>
              </a:ext>
            </a:extLst>
          </p:cNvPr>
          <p:cNvSpPr/>
          <p:nvPr/>
        </p:nvSpPr>
        <p:spPr>
          <a:xfrm>
            <a:off x="2286000" y="5449669"/>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and Population Health</a:t>
            </a:r>
          </a:p>
        </p:txBody>
      </p:sp>
      <p:sp>
        <p:nvSpPr>
          <p:cNvPr id="2" name="TextBox 1">
            <a:extLst>
              <a:ext uri="{FF2B5EF4-FFF2-40B4-BE49-F238E27FC236}">
                <a16:creationId xmlns:a16="http://schemas.microsoft.com/office/drawing/2014/main" id="{14EDABA0-B679-4452-BF60-71898C1400E8}"/>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19575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52517"/>
            <a:ext cx="7777302" cy="442883"/>
          </a:xfrm>
        </p:spPr>
        <p:txBody>
          <a:bodyPr>
            <a:noAutofit/>
          </a:bodyPr>
          <a:lstStyle/>
          <a:p>
            <a:r>
              <a:rPr lang="en-US" sz="3200" dirty="0"/>
              <a:t>Objectives/Agenda</a:t>
            </a:r>
          </a:p>
        </p:txBody>
      </p:sp>
      <p:sp>
        <p:nvSpPr>
          <p:cNvPr id="4" name="Text Placeholder 3"/>
          <p:cNvSpPr>
            <a:spLocks noGrp="1"/>
          </p:cNvSpPr>
          <p:nvPr>
            <p:ph type="body" sz="quarter" idx="13"/>
          </p:nvPr>
        </p:nvSpPr>
        <p:spPr>
          <a:xfrm>
            <a:off x="609600" y="1496426"/>
            <a:ext cx="8052196" cy="4904373"/>
          </a:xfrm>
        </p:spPr>
        <p:txBody>
          <a:bodyPr>
            <a:normAutofit/>
          </a:bodyPr>
          <a:lstStyle/>
          <a:p>
            <a:r>
              <a:rPr lang="en-US" sz="2800" dirty="0"/>
              <a:t>Be clear on what matters – are you out of balance?</a:t>
            </a:r>
          </a:p>
          <a:p>
            <a:r>
              <a:rPr lang="en-US" sz="2800" dirty="0"/>
              <a:t>Identify energy drainers</a:t>
            </a:r>
          </a:p>
          <a:p>
            <a:r>
              <a:rPr lang="en-US" sz="2800" dirty="0"/>
              <a:t>You feel what you think – impact of your mindset</a:t>
            </a:r>
          </a:p>
          <a:p>
            <a:r>
              <a:rPr lang="en-US" sz="2800" dirty="0"/>
              <a:t>How to cultivate positivity</a:t>
            </a:r>
          </a:p>
          <a:p>
            <a:r>
              <a:rPr lang="en-US" sz="2800" dirty="0"/>
              <a:t>Mindfulness and stress relief  - finding and maintaining your balance</a:t>
            </a:r>
          </a:p>
          <a:p>
            <a:r>
              <a:rPr lang="en-US" sz="2800" dirty="0"/>
              <a:t>Putting it into practice!</a:t>
            </a:r>
          </a:p>
          <a:p>
            <a:endParaRPr lang="en-US" sz="2400" dirty="0"/>
          </a:p>
        </p:txBody>
      </p:sp>
      <p:sp>
        <p:nvSpPr>
          <p:cNvPr id="5" name="TextBox 4">
            <a:extLst>
              <a:ext uri="{FF2B5EF4-FFF2-40B4-BE49-F238E27FC236}">
                <a16:creationId xmlns:a16="http://schemas.microsoft.com/office/drawing/2014/main" id="{C663F8A2-1FEB-4547-929F-F15C63B6AE9B}"/>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104488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519083"/>
          </a:xfrm>
        </p:spPr>
        <p:txBody>
          <a:bodyPr>
            <a:noAutofit/>
          </a:bodyPr>
          <a:lstStyle/>
          <a:p>
            <a:r>
              <a:rPr lang="en-US" sz="3200" dirty="0"/>
              <a:t>Potential Energy Drainers</a:t>
            </a:r>
          </a:p>
        </p:txBody>
      </p:sp>
      <p:sp>
        <p:nvSpPr>
          <p:cNvPr id="8" name="Text Placeholder 7">
            <a:extLst>
              <a:ext uri="{FF2B5EF4-FFF2-40B4-BE49-F238E27FC236}">
                <a16:creationId xmlns:a16="http://schemas.microsoft.com/office/drawing/2014/main" id="{E48BECFB-7162-4607-A7AF-8A23FD9DFD91}"/>
              </a:ext>
            </a:extLst>
          </p:cNvPr>
          <p:cNvSpPr>
            <a:spLocks noGrp="1"/>
          </p:cNvSpPr>
          <p:nvPr>
            <p:ph type="body" sz="quarter" idx="13"/>
          </p:nvPr>
        </p:nvSpPr>
        <p:spPr>
          <a:xfrm>
            <a:off x="533400" y="1600200"/>
            <a:ext cx="8128396" cy="4800599"/>
          </a:xfrm>
        </p:spPr>
        <p:txBody>
          <a:bodyPr>
            <a:normAutofit/>
          </a:bodyPr>
          <a:lstStyle/>
          <a:p>
            <a:r>
              <a:rPr lang="en-US" sz="2800" dirty="0"/>
              <a:t>Relationships (interactions with others, conflicts, etc.)</a:t>
            </a:r>
          </a:p>
          <a:p>
            <a:r>
              <a:rPr lang="en-US" sz="2800" dirty="0"/>
              <a:t>Environment (home, car, wardrobe, </a:t>
            </a:r>
            <a:r>
              <a:rPr lang="en-US" sz="2800" dirty="0" err="1"/>
              <a:t>etc</a:t>
            </a:r>
            <a:r>
              <a:rPr lang="en-US" sz="2800" dirty="0"/>
              <a:t>)</a:t>
            </a:r>
          </a:p>
          <a:p>
            <a:r>
              <a:rPr lang="en-US" sz="2800" dirty="0"/>
              <a:t>Body, Mind and Spirit (eating habits, exercise habits, health care, emotional needs, hobbies, spirituality, etc.)</a:t>
            </a:r>
          </a:p>
          <a:p>
            <a:r>
              <a:rPr lang="en-US" sz="2800" dirty="0"/>
              <a:t>Work (job, workload, co-workers, purpose, </a:t>
            </a:r>
            <a:r>
              <a:rPr lang="en-US" sz="2800" dirty="0" err="1"/>
              <a:t>etc</a:t>
            </a:r>
            <a:r>
              <a:rPr lang="en-US" sz="2800" dirty="0"/>
              <a:t>)</a:t>
            </a:r>
          </a:p>
          <a:p>
            <a:r>
              <a:rPr lang="en-US" sz="2800" dirty="0"/>
              <a:t>Money (bills, saving for the future, spending habits, etc.)</a:t>
            </a:r>
          </a:p>
          <a:p>
            <a:endParaRPr lang="en-US" sz="2800" dirty="0"/>
          </a:p>
        </p:txBody>
      </p:sp>
      <p:sp>
        <p:nvSpPr>
          <p:cNvPr id="4" name="TextBox 3">
            <a:extLst>
              <a:ext uri="{FF2B5EF4-FFF2-40B4-BE49-F238E27FC236}">
                <a16:creationId xmlns:a16="http://schemas.microsoft.com/office/drawing/2014/main" id="{F80A7928-2355-4FF0-B8F7-21839FB01362}"/>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22266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519083"/>
          </a:xfrm>
        </p:spPr>
        <p:txBody>
          <a:bodyPr>
            <a:normAutofit fontScale="90000"/>
          </a:bodyPr>
          <a:lstStyle/>
          <a:p>
            <a:r>
              <a:rPr lang="en-US" sz="3200" dirty="0"/>
              <a:t>Get Clear on What Matters</a:t>
            </a:r>
          </a:p>
        </p:txBody>
      </p:sp>
      <p:pic>
        <p:nvPicPr>
          <p:cNvPr id="9" name="Picture 2" descr="http://www.uwhealth.org/files/uwhealth/images/theamericancenter/circle-of-health.jpg">
            <a:extLst>
              <a:ext uri="{FF2B5EF4-FFF2-40B4-BE49-F238E27FC236}">
                <a16:creationId xmlns:a16="http://schemas.microsoft.com/office/drawing/2014/main" id="{9C83F39A-AAF2-4B1F-80E7-6E2531085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19250"/>
            <a:ext cx="3886200" cy="4137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1D7A29-9460-48D9-B179-C1E5C9D39994}"/>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73868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643909"/>
          </a:xfrm>
        </p:spPr>
        <p:txBody>
          <a:bodyPr>
            <a:normAutofit/>
          </a:bodyPr>
          <a:lstStyle/>
          <a:p>
            <a:r>
              <a:rPr lang="en-US" sz="3200" dirty="0"/>
              <a:t>We Feel What We Think</a:t>
            </a:r>
          </a:p>
        </p:txBody>
      </p:sp>
      <p:sp>
        <p:nvSpPr>
          <p:cNvPr id="10" name="Rectangle 9">
            <a:extLst>
              <a:ext uri="{FF2B5EF4-FFF2-40B4-BE49-F238E27FC236}">
                <a16:creationId xmlns:a16="http://schemas.microsoft.com/office/drawing/2014/main" id="{FF464C20-A4BA-45C8-8780-C028246B2911}"/>
              </a:ext>
            </a:extLst>
          </p:cNvPr>
          <p:cNvSpPr/>
          <p:nvPr/>
        </p:nvSpPr>
        <p:spPr>
          <a:xfrm>
            <a:off x="838200" y="2391793"/>
            <a:ext cx="7091502" cy="2074414"/>
          </a:xfrm>
          <a:prstGeom prst="rect">
            <a:avLst/>
          </a:prstGeom>
        </p:spPr>
        <p:txBody>
          <a:bodyPr wrap="square">
            <a:spAutoFit/>
          </a:bodyPr>
          <a:lstStyle/>
          <a:p>
            <a:pPr lvl="0" algn="ctr">
              <a:spcBef>
                <a:spcPct val="20000"/>
              </a:spcBef>
              <a:defRPr/>
            </a:pPr>
            <a:r>
              <a:rPr lang="en-US" sz="2800" i="1" dirty="0"/>
              <a:t>Is your outlook impacting your </a:t>
            </a:r>
          </a:p>
          <a:p>
            <a:pPr lvl="0" algn="ctr">
              <a:spcBef>
                <a:spcPct val="20000"/>
              </a:spcBef>
              <a:defRPr/>
            </a:pPr>
            <a:r>
              <a:rPr lang="en-US" sz="2800" i="1" dirty="0"/>
              <a:t>perception of balance?</a:t>
            </a:r>
          </a:p>
          <a:p>
            <a:pPr lvl="0" algn="ctr">
              <a:spcBef>
                <a:spcPct val="20000"/>
              </a:spcBef>
              <a:defRPr/>
            </a:pPr>
            <a:endParaRPr lang="en-US" sz="2800" i="1" dirty="0"/>
          </a:p>
          <a:p>
            <a:pPr lvl="0" algn="ctr">
              <a:spcBef>
                <a:spcPct val="20000"/>
              </a:spcBef>
              <a:defRPr/>
            </a:pPr>
            <a:r>
              <a:rPr lang="en-US" sz="2800" i="1" dirty="0"/>
              <a:t>Change your mind, change your mood.</a:t>
            </a:r>
          </a:p>
        </p:txBody>
      </p:sp>
      <p:sp>
        <p:nvSpPr>
          <p:cNvPr id="4" name="TextBox 3">
            <a:extLst>
              <a:ext uri="{FF2B5EF4-FFF2-40B4-BE49-F238E27FC236}">
                <a16:creationId xmlns:a16="http://schemas.microsoft.com/office/drawing/2014/main" id="{ECF7FBF6-2D7F-4717-8430-888FE07DF0DF}"/>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8341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J:\Health Services\Kimberly Hein-Beardsley\Lunch-n-Learns\Gandhi quote.jpg">
            <a:extLst>
              <a:ext uri="{FF2B5EF4-FFF2-40B4-BE49-F238E27FC236}">
                <a16:creationId xmlns:a16="http://schemas.microsoft.com/office/drawing/2014/main" id="{D8328CE4-EEAC-4E08-BF0F-F564EA447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4038600" cy="4062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F35B8-C923-4686-89F0-03DCF680FB59}"/>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24468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38200"/>
            <a:ext cx="7777302" cy="643909"/>
          </a:xfrm>
        </p:spPr>
        <p:txBody>
          <a:bodyPr>
            <a:normAutofit/>
          </a:bodyPr>
          <a:lstStyle/>
          <a:p>
            <a:r>
              <a:rPr lang="en-US" sz="3200" dirty="0">
                <a:latin typeface="Minion Pro SmBd"/>
              </a:rPr>
              <a:t>What is Positivity?</a:t>
            </a:r>
            <a:endParaRPr lang="en-US" sz="3200" dirty="0"/>
          </a:p>
        </p:txBody>
      </p:sp>
      <p:sp>
        <p:nvSpPr>
          <p:cNvPr id="9" name="Rectangle 5">
            <a:extLst>
              <a:ext uri="{FF2B5EF4-FFF2-40B4-BE49-F238E27FC236}">
                <a16:creationId xmlns:a16="http://schemas.microsoft.com/office/drawing/2014/main" id="{B143C858-A8FF-40EC-A601-3D1E50C0DC3A}"/>
              </a:ext>
            </a:extLst>
          </p:cNvPr>
          <p:cNvSpPr>
            <a:spLocks noGrp="1" noChangeArrowheads="1"/>
          </p:cNvSpPr>
          <p:nvPr>
            <p:ph type="body" sz="quarter" idx="13"/>
          </p:nvPr>
        </p:nvSpPr>
        <p:spPr>
          <a:xfrm>
            <a:off x="533400" y="1600200"/>
            <a:ext cx="7548563" cy="4114800"/>
          </a:xfrm>
        </p:spPr>
        <p:txBody>
          <a:bodyPr>
            <a:normAutofit/>
          </a:bodyPr>
          <a:lstStyle/>
          <a:p>
            <a:pPr>
              <a:buNone/>
            </a:pPr>
            <a:endParaRPr lang="en-US" sz="2800" dirty="0"/>
          </a:p>
          <a:p>
            <a:pPr marL="45720" indent="0">
              <a:buNone/>
            </a:pPr>
            <a:r>
              <a:rPr lang="en-US" sz="2800" b="1" i="1" dirty="0"/>
              <a:t>“The quality, state, or character of being positive.”</a:t>
            </a:r>
          </a:p>
          <a:p>
            <a:pPr marL="45720" indent="0">
              <a:buNone/>
            </a:pPr>
            <a:endParaRPr lang="en-US" sz="2800" b="1" dirty="0"/>
          </a:p>
          <a:p>
            <a:pPr marL="45720" indent="0">
              <a:buNone/>
            </a:pPr>
            <a:r>
              <a:rPr lang="en-US" sz="2800" b="1" dirty="0"/>
              <a:t>Digging deeper…</a:t>
            </a:r>
          </a:p>
          <a:p>
            <a:r>
              <a:rPr lang="en-US" sz="2800" dirty="0"/>
              <a:t>Positivity is a Mindset or Outlook</a:t>
            </a:r>
          </a:p>
          <a:p>
            <a:pPr lvl="1"/>
            <a:r>
              <a:rPr lang="en-US" sz="2800" dirty="0"/>
              <a:t>Sense of Optimism and Acceptance of what we can/cannot control</a:t>
            </a:r>
          </a:p>
          <a:p>
            <a:pPr lvl="1"/>
            <a:endParaRPr lang="en-US" sz="2800" dirty="0"/>
          </a:p>
          <a:p>
            <a:pPr eaLnBrk="1" hangingPunct="1">
              <a:buNone/>
            </a:pPr>
            <a:endParaRPr lang="en-US" sz="2400" dirty="0">
              <a:solidFill>
                <a:srgbClr val="014471"/>
              </a:solidFill>
              <a:latin typeface="Minion Pro"/>
            </a:endParaRPr>
          </a:p>
        </p:txBody>
      </p:sp>
      <p:sp>
        <p:nvSpPr>
          <p:cNvPr id="4" name="TextBox 3">
            <a:extLst>
              <a:ext uri="{FF2B5EF4-FFF2-40B4-BE49-F238E27FC236}">
                <a16:creationId xmlns:a16="http://schemas.microsoft.com/office/drawing/2014/main" id="{B0669A35-7588-4AB0-9D43-4D37B039645B}"/>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38459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38869"/>
            <a:ext cx="7853502" cy="643909"/>
          </a:xfrm>
        </p:spPr>
        <p:txBody>
          <a:bodyPr>
            <a:normAutofit/>
          </a:bodyPr>
          <a:lstStyle/>
          <a:p>
            <a:r>
              <a:rPr lang="en-US" sz="3200" dirty="0"/>
              <a:t>Positive vs Negative</a:t>
            </a:r>
          </a:p>
        </p:txBody>
      </p:sp>
      <p:sp>
        <p:nvSpPr>
          <p:cNvPr id="4" name="Text Placeholder 3"/>
          <p:cNvSpPr>
            <a:spLocks noGrp="1"/>
          </p:cNvSpPr>
          <p:nvPr>
            <p:ph type="body" sz="quarter" idx="13"/>
          </p:nvPr>
        </p:nvSpPr>
        <p:spPr>
          <a:xfrm>
            <a:off x="457200" y="1828800"/>
            <a:ext cx="8204596" cy="4290330"/>
          </a:xfrm>
        </p:spPr>
        <p:txBody>
          <a:bodyPr>
            <a:normAutofit/>
          </a:bodyPr>
          <a:lstStyle/>
          <a:p>
            <a:pPr>
              <a:defRPr/>
            </a:pPr>
            <a:r>
              <a:rPr lang="en-US" sz="2800" dirty="0"/>
              <a:t>Negative thoughts are things that make us feel down, bad, angry, scared.</a:t>
            </a:r>
          </a:p>
          <a:p>
            <a:pPr>
              <a:defRPr/>
            </a:pPr>
            <a:r>
              <a:rPr lang="en-US" sz="2800" dirty="0"/>
              <a:t>Positive thoughts are comforting, reassuring, uplifting, realistic; not rose colored.</a:t>
            </a:r>
          </a:p>
          <a:p>
            <a:endParaRPr lang="en-US" sz="2400" dirty="0"/>
          </a:p>
        </p:txBody>
      </p:sp>
      <p:sp>
        <p:nvSpPr>
          <p:cNvPr id="5" name="TextBox 4">
            <a:extLst>
              <a:ext uri="{FF2B5EF4-FFF2-40B4-BE49-F238E27FC236}">
                <a16:creationId xmlns:a16="http://schemas.microsoft.com/office/drawing/2014/main" id="{D3750836-CC13-4CD6-BFA5-46332CE043A6}"/>
              </a:ext>
            </a:extLst>
          </p:cNvPr>
          <p:cNvSpPr txBox="1"/>
          <p:nvPr/>
        </p:nvSpPr>
        <p:spPr>
          <a:xfrm>
            <a:off x="7239000" y="228600"/>
            <a:ext cx="1828800" cy="215444"/>
          </a:xfrm>
          <a:prstGeom prst="rect">
            <a:avLst/>
          </a:prstGeom>
          <a:noFill/>
        </p:spPr>
        <p:txBody>
          <a:bodyPr wrap="square" rtlCol="0">
            <a:spAutoFit/>
          </a:bodyPr>
          <a:lstStyle/>
          <a:p>
            <a:r>
              <a:rPr lang="en-US" sz="800" dirty="0">
                <a:solidFill>
                  <a:schemeClr val="bg1"/>
                </a:solidFill>
              </a:rPr>
              <a:t>Balance, Positivity and Mindfulness</a:t>
            </a:r>
          </a:p>
        </p:txBody>
      </p:sp>
    </p:spTree>
    <p:extLst>
      <p:ext uri="{BB962C8B-B14F-4D97-AF65-F5344CB8AC3E}">
        <p14:creationId xmlns:p14="http://schemas.microsoft.com/office/powerpoint/2010/main" val="3173792937"/>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114</TotalTime>
  <Words>783</Words>
  <Application>Microsoft Office PowerPoint</Application>
  <PresentationFormat>On-screen Show (4:3)</PresentationFormat>
  <Paragraphs>104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Minion Pro</vt:lpstr>
      <vt:lpstr>Minion Pro SmBd</vt:lpstr>
      <vt:lpstr>1_Office Theme</vt:lpstr>
      <vt:lpstr>PowerPoint Presentation</vt:lpstr>
      <vt:lpstr>Balance, Positivity and Mindfulness</vt:lpstr>
      <vt:lpstr>Objectives/Agenda</vt:lpstr>
      <vt:lpstr>Potential Energy Drainers</vt:lpstr>
      <vt:lpstr>Get Clear on What Matters</vt:lpstr>
      <vt:lpstr>We Feel What We Think</vt:lpstr>
      <vt:lpstr>PowerPoint Presentation</vt:lpstr>
      <vt:lpstr>What is Positivity?</vt:lpstr>
      <vt:lpstr>Positive vs Negative</vt:lpstr>
      <vt:lpstr>Impact of Positivity</vt:lpstr>
      <vt:lpstr>Ways to Cultivate Positivity</vt:lpstr>
      <vt:lpstr>Affirmations</vt:lpstr>
      <vt:lpstr>Meditation and Balance</vt:lpstr>
      <vt:lpstr>Mindfulness</vt:lpstr>
      <vt:lpstr>Mindfulness</vt:lpstr>
      <vt:lpstr>Stress Relief</vt:lpstr>
      <vt:lpstr>Putting it into Practice!</vt:lpstr>
      <vt:lpstr>Questions?</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Cox</dc:creator>
  <cp:lastModifiedBy>Tricia Cox</cp:lastModifiedBy>
  <cp:revision>22</cp:revision>
  <dcterms:created xsi:type="dcterms:W3CDTF">2017-07-18T17:52:21Z</dcterms:created>
  <dcterms:modified xsi:type="dcterms:W3CDTF">2023-12-14T17:24:44Z</dcterms:modified>
</cp:coreProperties>
</file>