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5"/>
  </p:notesMasterIdLst>
  <p:sldIdLst>
    <p:sldId id="265" r:id="rId2"/>
    <p:sldId id="281"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33093-3E42-4C71-81C4-C5433B15873C}" type="datetimeFigureOut">
              <a:rPr lang="en-US" smtClean="0"/>
              <a:t>8/30/2021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AF7E4-34B3-43AE-A356-79120164E257}" type="slidenum">
              <a:rPr lang="en-US" smtClean="0"/>
              <a:t>‹#›</a:t>
            </a:fld>
            <a:endParaRPr lang="en-US"/>
          </a:p>
        </p:txBody>
      </p:sp>
    </p:spTree>
    <p:extLst>
      <p:ext uri="{BB962C8B-B14F-4D97-AF65-F5344CB8AC3E}">
        <p14:creationId xmlns:p14="http://schemas.microsoft.com/office/powerpoint/2010/main" val="364226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60168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02908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13491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533575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17963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236691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4186063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01670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073941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653021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19367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847714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66381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959874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98090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02615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56308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415170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22222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83995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62424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5241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417091534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www.adaa.org/"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0331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52517"/>
            <a:ext cx="7929702" cy="643909"/>
          </a:xfrm>
        </p:spPr>
        <p:txBody>
          <a:bodyPr>
            <a:normAutofit/>
          </a:bodyPr>
          <a:lstStyle/>
          <a:p>
            <a:r>
              <a:rPr lang="en-US" sz="3200" dirty="0"/>
              <a:t>Causes - Medical Conditions</a:t>
            </a:r>
          </a:p>
        </p:txBody>
      </p:sp>
      <p:sp>
        <p:nvSpPr>
          <p:cNvPr id="4" name="Text Placeholder 3"/>
          <p:cNvSpPr>
            <a:spLocks noGrp="1"/>
          </p:cNvSpPr>
          <p:nvPr>
            <p:ph type="body" sz="quarter" idx="13"/>
          </p:nvPr>
        </p:nvSpPr>
        <p:spPr>
          <a:xfrm>
            <a:off x="381000" y="1600201"/>
            <a:ext cx="8280796" cy="4196976"/>
          </a:xfrm>
        </p:spPr>
        <p:txBody>
          <a:bodyPr>
            <a:normAutofit/>
          </a:bodyPr>
          <a:lstStyle/>
          <a:p>
            <a:pPr>
              <a:lnSpc>
                <a:spcPct val="90000"/>
              </a:lnSpc>
              <a:defRPr/>
            </a:pPr>
            <a:r>
              <a:rPr lang="en-US" sz="2800" dirty="0"/>
              <a:t>Cardiovascular problems</a:t>
            </a:r>
          </a:p>
          <a:p>
            <a:pPr>
              <a:lnSpc>
                <a:spcPct val="90000"/>
              </a:lnSpc>
              <a:defRPr/>
            </a:pPr>
            <a:r>
              <a:rPr lang="en-US" sz="2800" dirty="0"/>
              <a:t>Asthma</a:t>
            </a:r>
          </a:p>
          <a:p>
            <a:pPr>
              <a:lnSpc>
                <a:spcPct val="90000"/>
              </a:lnSpc>
              <a:defRPr/>
            </a:pPr>
            <a:r>
              <a:rPr lang="en-US" sz="2800" dirty="0"/>
              <a:t>Seizure disorder</a:t>
            </a:r>
          </a:p>
          <a:p>
            <a:pPr>
              <a:lnSpc>
                <a:spcPct val="90000"/>
              </a:lnSpc>
              <a:defRPr/>
            </a:pPr>
            <a:r>
              <a:rPr lang="en-US" sz="2800" dirty="0"/>
              <a:t>Diabetes</a:t>
            </a:r>
          </a:p>
          <a:p>
            <a:pPr lvl="1">
              <a:lnSpc>
                <a:spcPct val="90000"/>
              </a:lnSpc>
              <a:defRPr/>
            </a:pPr>
            <a:r>
              <a:rPr lang="en-US" sz="2800" dirty="0"/>
              <a:t>Hypoglycemia</a:t>
            </a:r>
          </a:p>
          <a:p>
            <a:pPr>
              <a:lnSpc>
                <a:spcPct val="90000"/>
              </a:lnSpc>
              <a:defRPr/>
            </a:pPr>
            <a:r>
              <a:rPr lang="en-US" sz="2800" dirty="0"/>
              <a:t>Hyperthyroidism or Hypothyroidism</a:t>
            </a:r>
          </a:p>
          <a:p>
            <a:pPr>
              <a:lnSpc>
                <a:spcPct val="90000"/>
              </a:lnSpc>
              <a:defRPr/>
            </a:pPr>
            <a:r>
              <a:rPr lang="en-US" sz="2800" dirty="0"/>
              <a:t>Problems with inner ear</a:t>
            </a:r>
          </a:p>
          <a:p>
            <a:pPr>
              <a:lnSpc>
                <a:spcPct val="90000"/>
              </a:lnSpc>
              <a:defRPr/>
            </a:pPr>
            <a:r>
              <a:rPr lang="en-US" sz="2800" dirty="0"/>
              <a:t>Certain medications</a:t>
            </a:r>
          </a:p>
          <a:p>
            <a:pPr>
              <a:lnSpc>
                <a:spcPct val="90000"/>
              </a:lnSpc>
              <a:defRPr/>
            </a:pPr>
            <a:r>
              <a:rPr lang="en-US" sz="2800" dirty="0"/>
              <a:t>Legal or illegal drug use</a:t>
            </a:r>
          </a:p>
          <a:p>
            <a:endParaRPr lang="en-US" sz="1800" dirty="0"/>
          </a:p>
        </p:txBody>
      </p:sp>
      <p:sp>
        <p:nvSpPr>
          <p:cNvPr id="5" name="TextBox 4">
            <a:extLst>
              <a:ext uri="{FF2B5EF4-FFF2-40B4-BE49-F238E27FC236}">
                <a16:creationId xmlns:a16="http://schemas.microsoft.com/office/drawing/2014/main" id="{6E773AFB-93B0-415E-B0B0-EE82A4BAD7CC}"/>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340634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852517"/>
            <a:ext cx="7929702" cy="643909"/>
          </a:xfrm>
        </p:spPr>
        <p:txBody>
          <a:bodyPr>
            <a:normAutofit/>
          </a:bodyPr>
          <a:lstStyle/>
          <a:p>
            <a:r>
              <a:rPr lang="en-US" sz="3200" dirty="0"/>
              <a:t>Causes - My Tendencies</a:t>
            </a:r>
          </a:p>
        </p:txBody>
      </p:sp>
      <p:sp>
        <p:nvSpPr>
          <p:cNvPr id="4" name="Text Placeholder 3"/>
          <p:cNvSpPr>
            <a:spLocks noGrp="1"/>
          </p:cNvSpPr>
          <p:nvPr>
            <p:ph type="body" sz="quarter" idx="13"/>
          </p:nvPr>
        </p:nvSpPr>
        <p:spPr>
          <a:xfrm>
            <a:off x="533400" y="1676400"/>
            <a:ext cx="8128396" cy="4495800"/>
          </a:xfrm>
        </p:spPr>
        <p:txBody>
          <a:bodyPr>
            <a:normAutofit/>
          </a:bodyPr>
          <a:lstStyle/>
          <a:p>
            <a:pPr>
              <a:lnSpc>
                <a:spcPct val="80000"/>
              </a:lnSpc>
              <a:defRPr/>
            </a:pPr>
            <a:r>
              <a:rPr lang="en-US" sz="2800" dirty="0"/>
              <a:t>Being a perfectionist</a:t>
            </a:r>
          </a:p>
          <a:p>
            <a:pPr>
              <a:lnSpc>
                <a:spcPct val="80000"/>
              </a:lnSpc>
              <a:defRPr/>
            </a:pPr>
            <a:r>
              <a:rPr lang="en-US" sz="2800" dirty="0"/>
              <a:t>Inner nervousness</a:t>
            </a:r>
          </a:p>
          <a:p>
            <a:pPr>
              <a:lnSpc>
                <a:spcPct val="80000"/>
              </a:lnSpc>
              <a:defRPr/>
            </a:pPr>
            <a:r>
              <a:rPr lang="en-US" sz="2800" dirty="0"/>
              <a:t>Tendency to over-react</a:t>
            </a:r>
          </a:p>
          <a:p>
            <a:pPr>
              <a:lnSpc>
                <a:spcPct val="80000"/>
              </a:lnSpc>
              <a:defRPr/>
            </a:pPr>
            <a:r>
              <a:rPr lang="en-US" sz="2800" dirty="0"/>
              <a:t>Low self-esteem</a:t>
            </a:r>
          </a:p>
          <a:p>
            <a:pPr>
              <a:lnSpc>
                <a:spcPct val="80000"/>
              </a:lnSpc>
              <a:defRPr/>
            </a:pPr>
            <a:r>
              <a:rPr lang="en-US" sz="2800" dirty="0"/>
              <a:t>Extremely sensitive to criticism</a:t>
            </a:r>
          </a:p>
          <a:p>
            <a:pPr>
              <a:lnSpc>
                <a:spcPct val="80000"/>
              </a:lnSpc>
              <a:defRPr/>
            </a:pPr>
            <a:r>
              <a:rPr lang="en-US" sz="2800" dirty="0"/>
              <a:t>High expectations</a:t>
            </a:r>
          </a:p>
          <a:p>
            <a:pPr>
              <a:lnSpc>
                <a:spcPct val="80000"/>
              </a:lnSpc>
              <a:defRPr/>
            </a:pPr>
            <a:r>
              <a:rPr lang="en-US" sz="2800" dirty="0"/>
              <a:t>Obsessive thinking</a:t>
            </a:r>
          </a:p>
          <a:p>
            <a:pPr>
              <a:lnSpc>
                <a:spcPct val="80000"/>
              </a:lnSpc>
              <a:defRPr/>
            </a:pPr>
            <a:r>
              <a:rPr lang="en-US" sz="2800" dirty="0"/>
              <a:t>Need to appear in control</a:t>
            </a:r>
          </a:p>
          <a:p>
            <a:pPr>
              <a:lnSpc>
                <a:spcPct val="80000"/>
              </a:lnSpc>
              <a:defRPr/>
            </a:pPr>
            <a:r>
              <a:rPr lang="en-US" sz="2800" dirty="0"/>
              <a:t>Tendency to worry about health</a:t>
            </a:r>
          </a:p>
        </p:txBody>
      </p:sp>
      <p:sp>
        <p:nvSpPr>
          <p:cNvPr id="5" name="TextBox 4">
            <a:extLst>
              <a:ext uri="{FF2B5EF4-FFF2-40B4-BE49-F238E27FC236}">
                <a16:creationId xmlns:a16="http://schemas.microsoft.com/office/drawing/2014/main" id="{9B5961F6-BFB9-425D-B49C-B6F01F3F6E6A}"/>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4002320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J:\Health Services\Kimberly Hein-Beardsley\Lunch-n-Learns\Gandhi quote.jpg">
            <a:extLst>
              <a:ext uri="{FF2B5EF4-FFF2-40B4-BE49-F238E27FC236}">
                <a16:creationId xmlns:a16="http://schemas.microsoft.com/office/drawing/2014/main" id="{ED255FCC-7EDA-4254-BD38-0B5FBCEFC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295400"/>
            <a:ext cx="4038600" cy="40629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04F626-6916-4DBF-BBE0-34E8A2C05B4B}"/>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217350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38869"/>
            <a:ext cx="7777302" cy="643909"/>
          </a:xfrm>
        </p:spPr>
        <p:txBody>
          <a:bodyPr>
            <a:normAutofit/>
          </a:bodyPr>
          <a:lstStyle/>
          <a:p>
            <a:r>
              <a:rPr lang="en-US" sz="3200" dirty="0"/>
              <a:t>Positive vs Negative Self-Talk</a:t>
            </a:r>
          </a:p>
        </p:txBody>
      </p:sp>
      <p:sp>
        <p:nvSpPr>
          <p:cNvPr id="4" name="Text Placeholder 3"/>
          <p:cNvSpPr>
            <a:spLocks noGrp="1"/>
          </p:cNvSpPr>
          <p:nvPr>
            <p:ph type="body" sz="quarter" idx="13"/>
          </p:nvPr>
        </p:nvSpPr>
        <p:spPr>
          <a:xfrm>
            <a:off x="609600" y="1752600"/>
            <a:ext cx="8052196" cy="4044576"/>
          </a:xfrm>
        </p:spPr>
        <p:txBody>
          <a:bodyPr>
            <a:normAutofit/>
          </a:bodyPr>
          <a:lstStyle/>
          <a:p>
            <a:pPr>
              <a:defRPr/>
            </a:pPr>
            <a:r>
              <a:rPr lang="en-US" sz="2800" dirty="0"/>
              <a:t>Negative thoughts are things that make us feel down, bad, angry, scared.</a:t>
            </a:r>
          </a:p>
          <a:p>
            <a:pPr>
              <a:defRPr/>
            </a:pPr>
            <a:r>
              <a:rPr lang="en-US" sz="2800" dirty="0"/>
              <a:t>Positive thoughts are comforting, reassuring, uplifting, realistic; not rose colored.</a:t>
            </a:r>
          </a:p>
          <a:p>
            <a:endParaRPr lang="en-US" sz="2400" dirty="0"/>
          </a:p>
        </p:txBody>
      </p:sp>
      <p:sp>
        <p:nvSpPr>
          <p:cNvPr id="5" name="TextBox 4">
            <a:extLst>
              <a:ext uri="{FF2B5EF4-FFF2-40B4-BE49-F238E27FC236}">
                <a16:creationId xmlns:a16="http://schemas.microsoft.com/office/drawing/2014/main" id="{37B4257D-AC6D-47E3-A953-8775A30B7B16}"/>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250533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8005902" cy="643909"/>
          </a:xfrm>
        </p:spPr>
        <p:txBody>
          <a:bodyPr>
            <a:normAutofit/>
          </a:bodyPr>
          <a:lstStyle/>
          <a:p>
            <a:r>
              <a:rPr lang="en-US" sz="3200" dirty="0"/>
              <a:t>Self-Talk and Negative Thinking</a:t>
            </a:r>
          </a:p>
        </p:txBody>
      </p:sp>
      <p:sp>
        <p:nvSpPr>
          <p:cNvPr id="4" name="Text Placeholder 3"/>
          <p:cNvSpPr>
            <a:spLocks noGrp="1"/>
          </p:cNvSpPr>
          <p:nvPr>
            <p:ph type="body" sz="quarter" idx="13"/>
          </p:nvPr>
        </p:nvSpPr>
        <p:spPr>
          <a:xfrm>
            <a:off x="533400" y="1676399"/>
            <a:ext cx="8128396" cy="4120777"/>
          </a:xfrm>
        </p:spPr>
        <p:txBody>
          <a:bodyPr>
            <a:normAutofit/>
          </a:bodyPr>
          <a:lstStyle/>
          <a:p>
            <a:pPr>
              <a:defRPr/>
            </a:pPr>
            <a:r>
              <a:rPr lang="en-US" sz="2800" dirty="0"/>
              <a:t>Negative thinking is a bad habit that contributes to anxiety</a:t>
            </a:r>
          </a:p>
          <a:p>
            <a:pPr>
              <a:defRPr/>
            </a:pPr>
            <a:r>
              <a:rPr lang="en-US" sz="2800" dirty="0"/>
              <a:t>To change our thinking we can:</a:t>
            </a:r>
          </a:p>
          <a:p>
            <a:pPr lvl="1">
              <a:defRPr/>
            </a:pPr>
            <a:r>
              <a:rPr lang="en-US" sz="2800" dirty="0"/>
              <a:t>Catch ourselves having a negative thought</a:t>
            </a:r>
          </a:p>
          <a:p>
            <a:pPr lvl="1">
              <a:defRPr/>
            </a:pPr>
            <a:r>
              <a:rPr lang="en-US" sz="2800" dirty="0"/>
              <a:t>Challenge the validity of that negative thought</a:t>
            </a:r>
          </a:p>
          <a:p>
            <a:pPr lvl="1">
              <a:defRPr/>
            </a:pPr>
            <a:r>
              <a:rPr lang="en-US" sz="2800" dirty="0"/>
              <a:t>Replace it with something positive</a:t>
            </a:r>
          </a:p>
        </p:txBody>
      </p:sp>
      <p:sp>
        <p:nvSpPr>
          <p:cNvPr id="5" name="TextBox 4">
            <a:extLst>
              <a:ext uri="{FF2B5EF4-FFF2-40B4-BE49-F238E27FC236}">
                <a16:creationId xmlns:a16="http://schemas.microsoft.com/office/drawing/2014/main" id="{D82A6B00-4D69-4235-AFD9-17A52F902CC1}"/>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95832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83F0F545-5FC0-4CBA-A0AA-A5EB22CF2707}"/>
              </a:ext>
            </a:extLst>
          </p:cNvPr>
          <p:cNvSpPr>
            <a:spLocks noGrp="1" noChangeArrowheads="1"/>
          </p:cNvSpPr>
          <p:nvPr>
            <p:ph type="title"/>
          </p:nvPr>
        </p:nvSpPr>
        <p:spPr>
          <a:xfrm>
            <a:off x="152401" y="838200"/>
            <a:ext cx="7848600" cy="644525"/>
          </a:xfrm>
        </p:spPr>
        <p:txBody>
          <a:bodyPr>
            <a:normAutofit/>
          </a:bodyPr>
          <a:lstStyle/>
          <a:p>
            <a:pPr eaLnBrk="1" hangingPunct="1">
              <a:defRPr/>
            </a:pPr>
            <a:r>
              <a:rPr lang="en-US" sz="3200" dirty="0"/>
              <a:t>Expectations</a:t>
            </a:r>
          </a:p>
        </p:txBody>
      </p:sp>
      <p:sp>
        <p:nvSpPr>
          <p:cNvPr id="10" name="Rectangle 3">
            <a:extLst>
              <a:ext uri="{FF2B5EF4-FFF2-40B4-BE49-F238E27FC236}">
                <a16:creationId xmlns:a16="http://schemas.microsoft.com/office/drawing/2014/main" id="{1156FA55-6F21-4E0C-8D69-D318F7338C33}"/>
              </a:ext>
            </a:extLst>
          </p:cNvPr>
          <p:cNvSpPr txBox="1">
            <a:spLocks noChangeArrowheads="1"/>
          </p:cNvSpPr>
          <p:nvPr/>
        </p:nvSpPr>
        <p:spPr>
          <a:xfrm>
            <a:off x="457200" y="1524000"/>
            <a:ext cx="7543800" cy="3657600"/>
          </a:xfrm>
          <a:prstGeom prst="rect">
            <a:avLst/>
          </a:prstGeom>
        </p:spPr>
        <p:txBody>
          <a:bodyPr vert="horz" lIns="91440" tIns="45720" rIns="91440" bIns="45720" rtlCol="0">
            <a:normAutofit/>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defRPr/>
            </a:pPr>
            <a:r>
              <a:rPr lang="en-US" sz="2800" dirty="0"/>
              <a:t>When expectations are too high they create much of our anxiety</a:t>
            </a:r>
          </a:p>
        </p:txBody>
      </p:sp>
      <p:pic>
        <p:nvPicPr>
          <p:cNvPr id="13" name="Picture 2" descr="https://cdn2.webdamdb.com/220th_sm_gg6WFbPCclI6.png?1560524632">
            <a:extLst>
              <a:ext uri="{FF2B5EF4-FFF2-40B4-BE49-F238E27FC236}">
                <a16:creationId xmlns:a16="http://schemas.microsoft.com/office/drawing/2014/main" id="{B518B7E1-3447-4628-9B04-0127D3B73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2971800"/>
            <a:ext cx="2705100" cy="2705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8F0A04-6E88-4615-B261-9EF91321A96B}"/>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270709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7777302" cy="643909"/>
          </a:xfrm>
        </p:spPr>
        <p:txBody>
          <a:bodyPr>
            <a:normAutofit/>
          </a:bodyPr>
          <a:lstStyle/>
          <a:p>
            <a:r>
              <a:rPr lang="en-US" sz="3200" dirty="0"/>
              <a:t>Controlling the Controllable</a:t>
            </a:r>
          </a:p>
        </p:txBody>
      </p:sp>
      <p:sp>
        <p:nvSpPr>
          <p:cNvPr id="13" name="Oval 3">
            <a:extLst>
              <a:ext uri="{FF2B5EF4-FFF2-40B4-BE49-F238E27FC236}">
                <a16:creationId xmlns:a16="http://schemas.microsoft.com/office/drawing/2014/main" id="{1B8C5EF5-3084-44D8-96A2-C382D870F15B}"/>
              </a:ext>
            </a:extLst>
          </p:cNvPr>
          <p:cNvSpPr txBox="1">
            <a:spLocks noChangeArrowheads="1"/>
          </p:cNvSpPr>
          <p:nvPr/>
        </p:nvSpPr>
        <p:spPr bwMode="auto">
          <a:xfrm>
            <a:off x="2247900" y="2057400"/>
            <a:ext cx="4648200" cy="2998232"/>
          </a:xfrm>
          <a:prstGeom prst="ellipse">
            <a:avLst/>
          </a:prstGeom>
          <a:solidFill>
            <a:srgbClr val="4BACC6">
              <a:lumMod val="50000"/>
            </a:srgbClr>
          </a:solidFill>
          <a:ln w="9525">
            <a:solidFill>
              <a:sysClr val="windowText" lastClr="000000"/>
            </a:solidFill>
            <a:round/>
            <a:headEnd/>
            <a:tailEnd/>
          </a:ln>
        </p:spPr>
        <p:txBody>
          <a:bodyPr vert="horz" wrap="none"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My attitude</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  My behavior</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a:ea typeface="+mn-ea"/>
                <a:cs typeface="+mn-cs"/>
              </a:rPr>
              <a:t>My actions</a:t>
            </a:r>
          </a:p>
        </p:txBody>
      </p:sp>
      <p:sp>
        <p:nvSpPr>
          <p:cNvPr id="14" name="Text Box 5">
            <a:extLst>
              <a:ext uri="{FF2B5EF4-FFF2-40B4-BE49-F238E27FC236}">
                <a16:creationId xmlns:a16="http://schemas.microsoft.com/office/drawing/2014/main" id="{1768E04B-5FD9-4353-84C7-EEE5CF1FC7EC}"/>
              </a:ext>
            </a:extLst>
          </p:cNvPr>
          <p:cNvSpPr txBox="1">
            <a:spLocks noChangeArrowheads="1"/>
          </p:cNvSpPr>
          <p:nvPr/>
        </p:nvSpPr>
        <p:spPr bwMode="auto">
          <a:xfrm>
            <a:off x="609600" y="1822837"/>
            <a:ext cx="17526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Traffic</a:t>
            </a:r>
          </a:p>
        </p:txBody>
      </p:sp>
      <p:sp>
        <p:nvSpPr>
          <p:cNvPr id="15" name="Text Box 8">
            <a:extLst>
              <a:ext uri="{FF2B5EF4-FFF2-40B4-BE49-F238E27FC236}">
                <a16:creationId xmlns:a16="http://schemas.microsoft.com/office/drawing/2014/main" id="{5BE2FEE4-6D03-4C08-A4EE-060E5F90F323}"/>
              </a:ext>
            </a:extLst>
          </p:cNvPr>
          <p:cNvSpPr txBox="1">
            <a:spLocks noChangeArrowheads="1"/>
          </p:cNvSpPr>
          <p:nvPr/>
        </p:nvSpPr>
        <p:spPr bwMode="auto">
          <a:xfrm>
            <a:off x="304800" y="3063238"/>
            <a:ext cx="17526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World events</a:t>
            </a:r>
          </a:p>
        </p:txBody>
      </p:sp>
      <p:sp>
        <p:nvSpPr>
          <p:cNvPr id="16" name="Text Box 6">
            <a:extLst>
              <a:ext uri="{FF2B5EF4-FFF2-40B4-BE49-F238E27FC236}">
                <a16:creationId xmlns:a16="http://schemas.microsoft.com/office/drawing/2014/main" id="{BE8072B4-4419-4F7E-B7F9-A4F291E779D5}"/>
              </a:ext>
            </a:extLst>
          </p:cNvPr>
          <p:cNvSpPr txBox="1">
            <a:spLocks noChangeArrowheads="1"/>
          </p:cNvSpPr>
          <p:nvPr/>
        </p:nvSpPr>
        <p:spPr bwMode="auto">
          <a:xfrm>
            <a:off x="457200" y="4503694"/>
            <a:ext cx="1524000" cy="707886"/>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Attitudes of others</a:t>
            </a:r>
          </a:p>
        </p:txBody>
      </p:sp>
      <p:sp>
        <p:nvSpPr>
          <p:cNvPr id="17" name="Text Box 10">
            <a:extLst>
              <a:ext uri="{FF2B5EF4-FFF2-40B4-BE49-F238E27FC236}">
                <a16:creationId xmlns:a16="http://schemas.microsoft.com/office/drawing/2014/main" id="{A7017FF0-842E-4AFB-B384-1AA4F22DAAD0}"/>
              </a:ext>
            </a:extLst>
          </p:cNvPr>
          <p:cNvSpPr txBox="1">
            <a:spLocks noChangeArrowheads="1"/>
          </p:cNvSpPr>
          <p:nvPr/>
        </p:nvSpPr>
        <p:spPr bwMode="auto">
          <a:xfrm>
            <a:off x="3144544" y="5416551"/>
            <a:ext cx="2854911" cy="400110"/>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The economy</a:t>
            </a:r>
          </a:p>
        </p:txBody>
      </p:sp>
      <p:sp>
        <p:nvSpPr>
          <p:cNvPr id="18" name="Text Box 9">
            <a:extLst>
              <a:ext uri="{FF2B5EF4-FFF2-40B4-BE49-F238E27FC236}">
                <a16:creationId xmlns:a16="http://schemas.microsoft.com/office/drawing/2014/main" id="{CF6A379A-56AD-4328-BF1B-95996E755895}"/>
              </a:ext>
            </a:extLst>
          </p:cNvPr>
          <p:cNvSpPr txBox="1">
            <a:spLocks noChangeArrowheads="1"/>
          </p:cNvSpPr>
          <p:nvPr/>
        </p:nvSpPr>
        <p:spPr bwMode="auto">
          <a:xfrm>
            <a:off x="6673049" y="4635927"/>
            <a:ext cx="18288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Technology </a:t>
            </a:r>
          </a:p>
        </p:txBody>
      </p:sp>
      <p:sp>
        <p:nvSpPr>
          <p:cNvPr id="19" name="Text Box 11">
            <a:extLst>
              <a:ext uri="{FF2B5EF4-FFF2-40B4-BE49-F238E27FC236}">
                <a16:creationId xmlns:a16="http://schemas.microsoft.com/office/drawing/2014/main" id="{21391F36-EB63-4F84-93E7-AFC1F08DDBD7}"/>
              </a:ext>
            </a:extLst>
          </p:cNvPr>
          <p:cNvSpPr txBox="1">
            <a:spLocks noChangeArrowheads="1"/>
          </p:cNvSpPr>
          <p:nvPr/>
        </p:nvSpPr>
        <p:spPr bwMode="auto">
          <a:xfrm>
            <a:off x="6942708" y="3063238"/>
            <a:ext cx="19812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Globalization</a:t>
            </a:r>
          </a:p>
        </p:txBody>
      </p:sp>
      <p:sp>
        <p:nvSpPr>
          <p:cNvPr id="20" name="Text Box 7">
            <a:extLst>
              <a:ext uri="{FF2B5EF4-FFF2-40B4-BE49-F238E27FC236}">
                <a16:creationId xmlns:a16="http://schemas.microsoft.com/office/drawing/2014/main" id="{228C573D-36F1-4721-B172-7451970C0D4D}"/>
              </a:ext>
            </a:extLst>
          </p:cNvPr>
          <p:cNvSpPr txBox="1">
            <a:spLocks noChangeArrowheads="1"/>
          </p:cNvSpPr>
          <p:nvPr/>
        </p:nvSpPr>
        <p:spPr bwMode="auto">
          <a:xfrm>
            <a:off x="6248400" y="1815234"/>
            <a:ext cx="1828800" cy="40011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Weather</a:t>
            </a:r>
          </a:p>
        </p:txBody>
      </p:sp>
      <p:sp>
        <p:nvSpPr>
          <p:cNvPr id="11" name="TextBox 10">
            <a:extLst>
              <a:ext uri="{FF2B5EF4-FFF2-40B4-BE49-F238E27FC236}">
                <a16:creationId xmlns:a16="http://schemas.microsoft.com/office/drawing/2014/main" id="{1B0FEDD0-93F5-4B3F-B037-87517FDBB426}"/>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9496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0-#ppt_w/2"/>
                                          </p:val>
                                        </p:tav>
                                        <p:tav tm="100000">
                                          <p:val>
                                            <p:strVal val="#ppt_x"/>
                                          </p:val>
                                        </p:tav>
                                      </p:tavLst>
                                    </p:anim>
                                    <p:anim calcmode="lin" valueType="num">
                                      <p:cBhvr additive="base">
                                        <p:cTn id="4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utoUpdateAnimBg="0"/>
      <p:bldP spid="15" grpId="0" autoUpdateAnimBg="0"/>
      <p:bldP spid="16" grpId="0" autoUpdateAnimBg="0"/>
      <p:bldP spid="17" grpId="0" autoUpdateAnimBg="0"/>
      <p:bldP spid="18" grpId="0" autoUpdateAnimBg="0"/>
      <p:bldP spid="19" grpId="0" autoUpdateAnimBg="0"/>
      <p:bldP spid="2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MPj04308530000[1]">
            <a:extLst>
              <a:ext uri="{FF2B5EF4-FFF2-40B4-BE49-F238E27FC236}">
                <a16:creationId xmlns:a16="http://schemas.microsoft.com/office/drawing/2014/main" id="{87D7D44D-BE46-403B-9EFF-E66498929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81100" y="1066800"/>
            <a:ext cx="6781800" cy="373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5">
            <a:extLst>
              <a:ext uri="{FF2B5EF4-FFF2-40B4-BE49-F238E27FC236}">
                <a16:creationId xmlns:a16="http://schemas.microsoft.com/office/drawing/2014/main" id="{59A804E3-AEB2-4D15-A182-4E543AB1D26C}"/>
              </a:ext>
            </a:extLst>
          </p:cNvPr>
          <p:cNvSpPr txBox="1">
            <a:spLocks noChangeArrowheads="1"/>
          </p:cNvSpPr>
          <p:nvPr/>
        </p:nvSpPr>
        <p:spPr>
          <a:xfrm>
            <a:off x="1295400" y="5029200"/>
            <a:ext cx="7467600" cy="1066800"/>
          </a:xfrm>
          <a:prstGeom prst="rect">
            <a:avLst/>
          </a:prstGeom>
        </p:spPr>
        <p:txBody>
          <a:bodyPr vert="horz" lIns="91440" tIns="45720" rIns="91440" bIns="45720" rtlCol="0">
            <a:normAutofit fontScale="92500" lnSpcReduction="20000"/>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altLang="en-US" sz="2000" b="1" i="1"/>
              <a:t>“I’m an old man now, </a:t>
            </a:r>
            <a:br>
              <a:rPr lang="en-US" altLang="en-US" sz="2000" b="1" i="1"/>
            </a:br>
            <a:r>
              <a:rPr lang="en-US" altLang="en-US" sz="2000" b="1" i="1"/>
              <a:t>and I have known a great many problems in my life…</a:t>
            </a:r>
            <a:br>
              <a:rPr lang="en-US" altLang="en-US" sz="2000" b="1" i="1"/>
            </a:br>
            <a:r>
              <a:rPr lang="en-US" altLang="en-US" sz="2000" b="1" i="1"/>
              <a:t>most of which never happened.”</a:t>
            </a:r>
            <a:br>
              <a:rPr lang="en-US" altLang="en-US" sz="2000" b="1" i="1"/>
            </a:br>
            <a:r>
              <a:rPr lang="en-US" altLang="en-US" sz="2000" i="1"/>
              <a:t>                                            </a:t>
            </a:r>
            <a:r>
              <a:rPr lang="en-US" altLang="en-US" sz="2000"/>
              <a:t>— Mark Twain</a:t>
            </a:r>
          </a:p>
          <a:p>
            <a:pPr>
              <a:buFont typeface="Arial"/>
              <a:buNone/>
            </a:pPr>
            <a:endParaRPr lang="en-US" sz="2000" dirty="0">
              <a:solidFill>
                <a:srgbClr val="014471"/>
              </a:solidFill>
              <a:latin typeface="Minion Pro"/>
            </a:endParaRPr>
          </a:p>
        </p:txBody>
      </p:sp>
      <p:sp>
        <p:nvSpPr>
          <p:cNvPr id="4" name="TextBox 3">
            <a:extLst>
              <a:ext uri="{FF2B5EF4-FFF2-40B4-BE49-F238E27FC236}">
                <a16:creationId xmlns:a16="http://schemas.microsoft.com/office/drawing/2014/main" id="{A61C4535-75DF-441E-AF48-BA723CC97730}"/>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1227861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EE82F77-3CEA-48D2-AED2-222640835DF1}"/>
              </a:ext>
            </a:extLst>
          </p:cNvPr>
          <p:cNvSpPr txBox="1">
            <a:spLocks noChangeArrowheads="1"/>
          </p:cNvSpPr>
          <p:nvPr/>
        </p:nvSpPr>
        <p:spPr>
          <a:xfrm>
            <a:off x="152400" y="916465"/>
            <a:ext cx="8003381" cy="6445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sz="3200" dirty="0"/>
              <a:t>“What-If” Thinking</a:t>
            </a:r>
          </a:p>
        </p:txBody>
      </p:sp>
      <p:sp>
        <p:nvSpPr>
          <p:cNvPr id="8" name="Rectangle 3">
            <a:extLst>
              <a:ext uri="{FF2B5EF4-FFF2-40B4-BE49-F238E27FC236}">
                <a16:creationId xmlns:a16="http://schemas.microsoft.com/office/drawing/2014/main" id="{2CA17C00-AEAF-4E1C-ABC2-9945900314A2}"/>
              </a:ext>
            </a:extLst>
          </p:cNvPr>
          <p:cNvSpPr txBox="1">
            <a:spLocks noChangeArrowheads="1"/>
          </p:cNvSpPr>
          <p:nvPr/>
        </p:nvSpPr>
        <p:spPr>
          <a:xfrm>
            <a:off x="533400" y="1676399"/>
            <a:ext cx="7467600" cy="4265135"/>
          </a:xfrm>
          <a:prstGeom prst="rect">
            <a:avLst/>
          </a:prstGeom>
        </p:spPr>
        <p:txBody>
          <a:bodyPr vert="horz" lIns="91440" tIns="45720" rIns="91440" bIns="45720" rtlCol="0">
            <a:noAutofit/>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800" dirty="0"/>
              <a:t>Much of what we worry about never comes true</a:t>
            </a:r>
          </a:p>
          <a:p>
            <a:pPr lvl="1">
              <a:defRPr/>
            </a:pPr>
            <a:r>
              <a:rPr lang="en-US" sz="2800" dirty="0"/>
              <a:t>We are anticipating what </a:t>
            </a:r>
            <a:r>
              <a:rPr lang="en-US" sz="2800" i="1" dirty="0"/>
              <a:t>might</a:t>
            </a:r>
            <a:r>
              <a:rPr lang="en-US" sz="2800" dirty="0"/>
              <a:t> happen</a:t>
            </a:r>
          </a:p>
          <a:p>
            <a:pPr>
              <a:defRPr/>
            </a:pPr>
            <a:r>
              <a:rPr lang="en-US" sz="2800" dirty="0"/>
              <a:t>Our fears of the situation are often much worse than the situation itself</a:t>
            </a:r>
          </a:p>
          <a:p>
            <a:pPr>
              <a:defRPr/>
            </a:pPr>
            <a:r>
              <a:rPr lang="en-US" sz="2800" dirty="0"/>
              <a:t>Try anticipating in a positive way, with a positive outcome, or say, “So, what if…”</a:t>
            </a:r>
          </a:p>
        </p:txBody>
      </p:sp>
      <p:sp>
        <p:nvSpPr>
          <p:cNvPr id="4" name="TextBox 3">
            <a:extLst>
              <a:ext uri="{FF2B5EF4-FFF2-40B4-BE49-F238E27FC236}">
                <a16:creationId xmlns:a16="http://schemas.microsoft.com/office/drawing/2014/main" id="{CE9358B7-5517-4DBB-A262-0F560458B58C}"/>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3462363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0"/>
            <a:ext cx="8082102" cy="442883"/>
          </a:xfrm>
        </p:spPr>
        <p:txBody>
          <a:bodyPr>
            <a:normAutofit fontScale="90000"/>
          </a:bodyPr>
          <a:lstStyle/>
          <a:p>
            <a:r>
              <a:rPr lang="en-US" sz="3200" dirty="0"/>
              <a:t>Tips for Managing Stress</a:t>
            </a:r>
          </a:p>
        </p:txBody>
      </p:sp>
      <p:sp>
        <p:nvSpPr>
          <p:cNvPr id="9" name="Rectangle 5">
            <a:extLst>
              <a:ext uri="{FF2B5EF4-FFF2-40B4-BE49-F238E27FC236}">
                <a16:creationId xmlns:a16="http://schemas.microsoft.com/office/drawing/2014/main" id="{4F1101B5-7F7B-4BDF-A27D-DD61D40CD4BE}"/>
              </a:ext>
            </a:extLst>
          </p:cNvPr>
          <p:cNvSpPr>
            <a:spLocks noGrp="1" noChangeArrowheads="1"/>
          </p:cNvSpPr>
          <p:nvPr>
            <p:ph type="body" sz="quarter" idx="13"/>
          </p:nvPr>
        </p:nvSpPr>
        <p:spPr>
          <a:xfrm>
            <a:off x="381000" y="1295401"/>
            <a:ext cx="8280400" cy="5105400"/>
          </a:xfrm>
          <a:prstGeom prst="rect">
            <a:avLst/>
          </a:prstGeom>
        </p:spPr>
        <p:txBody>
          <a:bodyPr>
            <a:noAutofit/>
          </a:bodyPr>
          <a:lstStyle/>
          <a:p>
            <a:r>
              <a:rPr lang="en-US" sz="2200" dirty="0"/>
              <a:t>Get moving!  Do moderate daily exercise </a:t>
            </a:r>
          </a:p>
          <a:p>
            <a:r>
              <a:rPr lang="en-US" sz="2200" dirty="0"/>
              <a:t>Eat a well-balanced diet </a:t>
            </a:r>
          </a:p>
          <a:p>
            <a:r>
              <a:rPr lang="en-US" sz="2200" dirty="0"/>
              <a:t>Limit sugar and caffeine </a:t>
            </a:r>
          </a:p>
          <a:p>
            <a:r>
              <a:rPr lang="en-US" sz="2200" dirty="0"/>
              <a:t>Avoid tobacco, alcohol and drugs </a:t>
            </a:r>
          </a:p>
          <a:p>
            <a:r>
              <a:rPr lang="en-US" sz="2200" dirty="0"/>
              <a:t>Get at least 7 hours of sleep at night </a:t>
            </a:r>
          </a:p>
          <a:p>
            <a:r>
              <a:rPr lang="en-US" sz="2200" dirty="0"/>
              <a:t>Practice deep breathing  </a:t>
            </a:r>
          </a:p>
          <a:p>
            <a:r>
              <a:rPr lang="en-US" sz="2200" dirty="0"/>
              <a:t>At the start of each day, make a list of things to do and then prioritize </a:t>
            </a:r>
          </a:p>
          <a:p>
            <a:r>
              <a:rPr lang="en-US" sz="2200" dirty="0"/>
              <a:t>Get up and move around once each hour at work</a:t>
            </a:r>
          </a:p>
          <a:p>
            <a:r>
              <a:rPr lang="en-US" sz="2200" dirty="0"/>
              <a:t>Write a daily positive affirmation on a post-it and read it to yourself at least twice a day </a:t>
            </a:r>
          </a:p>
          <a:p>
            <a:r>
              <a:rPr lang="en-US" sz="2200" dirty="0"/>
              <a:t>Make time for relaxation: listening to music, meditation or guided imagery, yoga, reading, deep breathing, ...</a:t>
            </a:r>
            <a:endParaRPr lang="en-US" sz="2200" dirty="0">
              <a:solidFill>
                <a:srgbClr val="014471"/>
              </a:solidFill>
              <a:latin typeface="Minion Pro"/>
            </a:endParaRPr>
          </a:p>
        </p:txBody>
      </p:sp>
      <p:pic>
        <p:nvPicPr>
          <p:cNvPr id="10" name="Picture 4" descr="https://cdn2.webdamdb.com/220th_sm_w9f1SPA8D74.jpg?1528401828">
            <a:extLst>
              <a:ext uri="{FF2B5EF4-FFF2-40B4-BE49-F238E27FC236}">
                <a16:creationId xmlns:a16="http://schemas.microsoft.com/office/drawing/2014/main" id="{AF48AE8A-B256-4169-9767-DB799E077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777" y="1600200"/>
            <a:ext cx="2576223" cy="1658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7361E9-0FF0-4DA0-B213-9B4F478AAD70}"/>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233394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909785"/>
            <a:ext cx="7777302" cy="1885988"/>
          </a:xfrm>
        </p:spPr>
        <p:txBody>
          <a:bodyPr>
            <a:normAutofit/>
          </a:bodyPr>
          <a:lstStyle/>
          <a:p>
            <a:pPr algn="ctr">
              <a:defRPr/>
            </a:pPr>
            <a:r>
              <a:rPr lang="en-US" sz="5200" dirty="0">
                <a:latin typeface="Calibri" panose="020F0502020204030204" pitchFamily="34" charset="0"/>
                <a:cs typeface="Calibri" panose="020F0502020204030204" pitchFamily="34" charset="0"/>
              </a:rPr>
              <a:t>Anxiety, Panic and Stress:  </a:t>
            </a:r>
            <a:br>
              <a:rPr lang="en-US" sz="3600" dirty="0"/>
            </a:br>
            <a:r>
              <a:rPr lang="en-US" sz="2800" dirty="0">
                <a:latin typeface="Calibri" panose="020F0502020204030204" pitchFamily="34" charset="0"/>
                <a:cs typeface="Calibri" panose="020F0502020204030204" pitchFamily="34" charset="0"/>
              </a:rPr>
              <a:t>Change the Way You Feel by Changing the Way You Think</a:t>
            </a:r>
            <a:endParaRPr lang="en-US" sz="3600" dirty="0">
              <a:latin typeface="Calibri" panose="020F0502020204030204" pitchFamily="34" charset="0"/>
              <a:cs typeface="Calibri" panose="020F0502020204030204" pitchFamily="34" charset="0"/>
            </a:endParaRPr>
          </a:p>
        </p:txBody>
      </p:sp>
      <p:pic>
        <p:nvPicPr>
          <p:cNvPr id="7" name="Picture 2" descr="https://cdn2.webdamdb.com/220th_sm_QJsyQd38zyz6.png?1557408028">
            <a:extLst>
              <a:ext uri="{FF2B5EF4-FFF2-40B4-BE49-F238E27FC236}">
                <a16:creationId xmlns:a16="http://schemas.microsoft.com/office/drawing/2014/main" id="{2405D302-4F18-4C0A-A25F-BC07E77A4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2971800"/>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8B37FC4-D4AA-4197-8731-75417D805BFD}"/>
              </a:ext>
            </a:extLst>
          </p:cNvPr>
          <p:cNvSpPr/>
          <p:nvPr/>
        </p:nvSpPr>
        <p:spPr>
          <a:xfrm>
            <a:off x="1905000" y="5519211"/>
            <a:ext cx="5867400" cy="646331"/>
          </a:xfrm>
          <a:prstGeom prst="rect">
            <a:avLst/>
          </a:prstGeom>
        </p:spPr>
        <p:txBody>
          <a:bodyPr wrap="square">
            <a:spAutoFit/>
          </a:bodyPr>
          <a:lstStyle/>
          <a:p>
            <a:pPr algn="ctr">
              <a:buNone/>
            </a:pPr>
            <a:r>
              <a:rPr lang="en-US" dirty="0">
                <a:latin typeface="Calibri" panose="020F0502020204030204" pitchFamily="34" charset="0"/>
                <a:cs typeface="Calibri" panose="020F0502020204030204" pitchFamily="34" charset="0"/>
              </a:rPr>
              <a:t>Kimberly Hein-Beardsley, MS, LMFT, BCC, CHC</a:t>
            </a:r>
          </a:p>
          <a:p>
            <a:pPr algn="ctr">
              <a:buNone/>
            </a:pPr>
            <a:r>
              <a:rPr lang="en-US" dirty="0">
                <a:latin typeface="Calibri" panose="020F0502020204030204" pitchFamily="34" charset="0"/>
                <a:cs typeface="Calibri" panose="020F0502020204030204" pitchFamily="34" charset="0"/>
              </a:rPr>
              <a:t>Quality Management &amp; Population Health</a:t>
            </a:r>
          </a:p>
        </p:txBody>
      </p:sp>
      <p:sp>
        <p:nvSpPr>
          <p:cNvPr id="2" name="TextBox 1">
            <a:extLst>
              <a:ext uri="{FF2B5EF4-FFF2-40B4-BE49-F238E27FC236}">
                <a16:creationId xmlns:a16="http://schemas.microsoft.com/office/drawing/2014/main" id="{F2E796F3-E0FB-44A2-AD1A-6001DE6E2192}"/>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195757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620513"/>
            <a:ext cx="8204596" cy="4627887"/>
          </a:xfrm>
        </p:spPr>
        <p:txBody>
          <a:bodyPr>
            <a:normAutofit/>
          </a:bodyPr>
          <a:lstStyle/>
          <a:p>
            <a:pPr>
              <a:lnSpc>
                <a:spcPct val="90000"/>
              </a:lnSpc>
            </a:pPr>
            <a:r>
              <a:rPr lang="en-US" sz="2800" dirty="0"/>
              <a:t>Physical Exercise</a:t>
            </a:r>
          </a:p>
          <a:p>
            <a:pPr>
              <a:lnSpc>
                <a:spcPct val="90000"/>
              </a:lnSpc>
            </a:pPr>
            <a:r>
              <a:rPr lang="en-US" sz="2800" dirty="0"/>
              <a:t>Hatha Yoga</a:t>
            </a:r>
          </a:p>
          <a:p>
            <a:pPr>
              <a:lnSpc>
                <a:spcPct val="90000"/>
              </a:lnSpc>
            </a:pPr>
            <a:r>
              <a:rPr lang="en-US" sz="2800" dirty="0"/>
              <a:t>Tai Chi</a:t>
            </a:r>
          </a:p>
          <a:p>
            <a:pPr>
              <a:lnSpc>
                <a:spcPct val="90000"/>
              </a:lnSpc>
            </a:pPr>
            <a:r>
              <a:rPr lang="en-US" sz="2800" dirty="0"/>
              <a:t>Meditation (Centering)</a:t>
            </a:r>
          </a:p>
          <a:p>
            <a:pPr>
              <a:lnSpc>
                <a:spcPct val="90000"/>
              </a:lnSpc>
            </a:pPr>
            <a:r>
              <a:rPr lang="en-US" sz="2800" dirty="0"/>
              <a:t>Spiritual Practice</a:t>
            </a:r>
          </a:p>
          <a:p>
            <a:pPr>
              <a:lnSpc>
                <a:spcPct val="90000"/>
              </a:lnSpc>
            </a:pPr>
            <a:r>
              <a:rPr lang="en-US" sz="2800" dirty="0"/>
              <a:t>Diaphragmatic Breathing</a:t>
            </a:r>
          </a:p>
          <a:p>
            <a:pPr>
              <a:lnSpc>
                <a:spcPct val="90000"/>
              </a:lnSpc>
            </a:pPr>
            <a:r>
              <a:rPr lang="en-US" sz="2800" dirty="0"/>
              <a:t>Progressive Muscular Relaxation</a:t>
            </a:r>
          </a:p>
          <a:p>
            <a:pPr>
              <a:lnSpc>
                <a:spcPct val="90000"/>
              </a:lnSpc>
            </a:pPr>
            <a:r>
              <a:rPr lang="en-US" sz="2800" dirty="0"/>
              <a:t>Guided Mental Imagery</a:t>
            </a:r>
          </a:p>
          <a:p>
            <a:pPr>
              <a:lnSpc>
                <a:spcPct val="90000"/>
              </a:lnSpc>
            </a:pPr>
            <a:r>
              <a:rPr lang="en-US" sz="2800" dirty="0"/>
              <a:t>Music Therapy</a:t>
            </a:r>
          </a:p>
        </p:txBody>
      </p:sp>
      <p:sp>
        <p:nvSpPr>
          <p:cNvPr id="5" name="Rectangle 4">
            <a:extLst>
              <a:ext uri="{FF2B5EF4-FFF2-40B4-BE49-F238E27FC236}">
                <a16:creationId xmlns:a16="http://schemas.microsoft.com/office/drawing/2014/main" id="{C3121B8B-EACA-4F59-BC9A-9F5914ADEDB7}"/>
              </a:ext>
            </a:extLst>
          </p:cNvPr>
          <p:cNvSpPr txBox="1">
            <a:spLocks noChangeArrowheads="1"/>
          </p:cNvSpPr>
          <p:nvPr/>
        </p:nvSpPr>
        <p:spPr>
          <a:xfrm>
            <a:off x="76200" y="738561"/>
            <a:ext cx="7929563" cy="6445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sz="3200" dirty="0"/>
              <a:t>Effective Relaxation Techniques</a:t>
            </a:r>
            <a:endParaRPr lang="en-US" sz="3200" dirty="0">
              <a:latin typeface="Minion Pro SmBd"/>
            </a:endParaRPr>
          </a:p>
        </p:txBody>
      </p:sp>
      <p:pic>
        <p:nvPicPr>
          <p:cNvPr id="12" name="Picture 2" descr="https://cdn2.webdamdb.com/220th_sm_kgnvhrips501.jpg?1547149460">
            <a:extLst>
              <a:ext uri="{FF2B5EF4-FFF2-40B4-BE49-F238E27FC236}">
                <a16:creationId xmlns:a16="http://schemas.microsoft.com/office/drawing/2014/main" id="{75CB3D17-D846-44F2-A510-BBEA38DD8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271" y="1620513"/>
            <a:ext cx="3438525" cy="2292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CE7EDF-444A-423C-9D9C-4302F2CDAB06}"/>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153899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57200" y="1676399"/>
            <a:ext cx="8204596" cy="4120777"/>
          </a:xfrm>
        </p:spPr>
        <p:txBody>
          <a:bodyPr>
            <a:normAutofit/>
          </a:bodyPr>
          <a:lstStyle/>
          <a:p>
            <a:r>
              <a:rPr lang="en-US" sz="2800" dirty="0"/>
              <a:t>Anxiety Disorders Association of America, </a:t>
            </a:r>
            <a:r>
              <a:rPr lang="en-US" sz="2800" dirty="0">
                <a:hlinkClick r:id="rId2"/>
              </a:rPr>
              <a:t>www.adaa.org</a:t>
            </a:r>
            <a:endParaRPr lang="en-US" sz="2800" dirty="0"/>
          </a:p>
          <a:p>
            <a:endParaRPr lang="en-US" sz="2400" dirty="0"/>
          </a:p>
        </p:txBody>
      </p:sp>
      <p:sp>
        <p:nvSpPr>
          <p:cNvPr id="5" name="Rectangle 2">
            <a:extLst>
              <a:ext uri="{FF2B5EF4-FFF2-40B4-BE49-F238E27FC236}">
                <a16:creationId xmlns:a16="http://schemas.microsoft.com/office/drawing/2014/main" id="{078C8504-988E-4588-A790-C5E8E90CAEE2}"/>
              </a:ext>
            </a:extLst>
          </p:cNvPr>
          <p:cNvSpPr txBox="1">
            <a:spLocks noChangeArrowheads="1"/>
          </p:cNvSpPr>
          <p:nvPr/>
        </p:nvSpPr>
        <p:spPr>
          <a:xfrm>
            <a:off x="152400" y="738561"/>
            <a:ext cx="7777163" cy="6445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sz="3200" dirty="0"/>
              <a:t>Resources and References</a:t>
            </a:r>
          </a:p>
        </p:txBody>
      </p:sp>
      <p:sp>
        <p:nvSpPr>
          <p:cNvPr id="6" name="TextBox 5">
            <a:extLst>
              <a:ext uri="{FF2B5EF4-FFF2-40B4-BE49-F238E27FC236}">
                <a16:creationId xmlns:a16="http://schemas.microsoft.com/office/drawing/2014/main" id="{29EDB8B9-AC99-421E-AABF-F8CB2A09F7DC}"/>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1207793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7777302" cy="643909"/>
          </a:xfrm>
        </p:spPr>
        <p:txBody>
          <a:bodyPr/>
          <a:lstStyle/>
          <a:p>
            <a:r>
              <a:rPr lang="en-US" dirty="0"/>
              <a:t>Questions?</a:t>
            </a:r>
          </a:p>
        </p:txBody>
      </p:sp>
      <p:pic>
        <p:nvPicPr>
          <p:cNvPr id="7" name="Picture 2" descr="C:\Users\KAH13\AppData\Local\Microsoft\Windows\Temporary Internet Files\Content.IE5\JDS2I6MV\questions[1].jpg">
            <a:extLst>
              <a:ext uri="{FF2B5EF4-FFF2-40B4-BE49-F238E27FC236}">
                <a16:creationId xmlns:a16="http://schemas.microsoft.com/office/drawing/2014/main" id="{10376BCE-83C2-43E5-8819-FF48BA40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8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051" y="1032602"/>
            <a:ext cx="8229600" cy="643909"/>
          </a:xfrm>
        </p:spPr>
        <p:txBody>
          <a:bodyPr/>
          <a:lstStyle/>
          <a:p>
            <a:r>
              <a:rPr lang="en-US" dirty="0">
                <a:latin typeface="Calibri" panose="020F0502020204030204" pitchFamily="34" charset="0"/>
                <a:cs typeface="Calibri" panose="020F0502020204030204" pitchFamily="34" charset="0"/>
              </a:rPr>
              <a:t>Objective</a:t>
            </a:r>
          </a:p>
        </p:txBody>
      </p:sp>
      <p:sp>
        <p:nvSpPr>
          <p:cNvPr id="5" name="Rectangle 3">
            <a:extLst>
              <a:ext uri="{FF2B5EF4-FFF2-40B4-BE49-F238E27FC236}">
                <a16:creationId xmlns:a16="http://schemas.microsoft.com/office/drawing/2014/main" id="{A543024C-AA49-47E8-8FBF-8090EA066F8F}"/>
              </a:ext>
            </a:extLst>
          </p:cNvPr>
          <p:cNvSpPr txBox="1">
            <a:spLocks noChangeArrowheads="1"/>
          </p:cNvSpPr>
          <p:nvPr/>
        </p:nvSpPr>
        <p:spPr>
          <a:xfrm>
            <a:off x="457200" y="1905000"/>
            <a:ext cx="8229600" cy="4454525"/>
          </a:xfrm>
          <a:prstGeom prst="rect">
            <a:avLst/>
          </a:prstGeom>
        </p:spPr>
        <p:txBody>
          <a:bodyPr vert="horz" lIns="91440" tIns="45720" rIns="91440" bIns="45720" rtlCol="0">
            <a:normAutofit/>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3200" dirty="0">
                <a:latin typeface="Calibri" panose="020F0502020204030204" pitchFamily="34" charset="0"/>
                <a:cs typeface="Calibri" panose="020F0502020204030204" pitchFamily="34" charset="0"/>
              </a:rPr>
              <a:t>What is the difference between stress, anxiety and panic</a:t>
            </a:r>
          </a:p>
          <a:p>
            <a:pPr>
              <a:defRPr/>
            </a:pPr>
            <a:r>
              <a:rPr lang="en-US" sz="3200" dirty="0">
                <a:latin typeface="Calibri" panose="020F0502020204030204" pitchFamily="34" charset="0"/>
                <a:cs typeface="Calibri" panose="020F0502020204030204" pitchFamily="34" charset="0"/>
              </a:rPr>
              <a:t>Overview of common symptoms of anxiety and panic attacks</a:t>
            </a:r>
          </a:p>
          <a:p>
            <a:pPr>
              <a:defRPr/>
            </a:pPr>
            <a:r>
              <a:rPr lang="en-US" sz="3200" dirty="0">
                <a:latin typeface="Calibri" panose="020F0502020204030204" pitchFamily="34" charset="0"/>
                <a:cs typeface="Calibri" panose="020F0502020204030204" pitchFamily="34" charset="0"/>
              </a:rPr>
              <a:t>Causes and strategies for lessening anxiety</a:t>
            </a:r>
          </a:p>
          <a:p>
            <a:pPr>
              <a:defRPr/>
            </a:pPr>
            <a:r>
              <a:rPr lang="en-US" sz="3200" dirty="0">
                <a:latin typeface="Calibri" panose="020F0502020204030204" pitchFamily="34" charset="0"/>
                <a:cs typeface="Calibri" panose="020F0502020204030204" pitchFamily="34" charset="0"/>
              </a:rPr>
              <a:t>Tips for managing stress</a:t>
            </a:r>
          </a:p>
          <a:p>
            <a:pPr>
              <a:defRPr/>
            </a:pPr>
            <a:endParaRPr lang="en-US" sz="3200" dirty="0">
              <a:latin typeface="Calibri" panose="020F0502020204030204" pitchFamily="34" charset="0"/>
              <a:cs typeface="Calibri" panose="020F0502020204030204" pitchFamily="34" charset="0"/>
            </a:endParaRPr>
          </a:p>
          <a:p>
            <a:pPr>
              <a:defRPr/>
            </a:pPr>
            <a:endParaRPr lang="en-US" sz="3200" dirty="0">
              <a:latin typeface="Calibri" panose="020F0502020204030204" pitchFamily="34" charset="0"/>
              <a:cs typeface="Calibri" panose="020F0502020204030204" pitchFamily="34" charset="0"/>
            </a:endParaRPr>
          </a:p>
          <a:p>
            <a:pPr>
              <a:defRPr/>
            </a:pPr>
            <a:endParaRPr lang="en-US" sz="3200" dirty="0">
              <a:latin typeface="Calibri" panose="020F0502020204030204" pitchFamily="34" charset="0"/>
              <a:cs typeface="Calibri" panose="020F0502020204030204" pitchFamily="34" charset="0"/>
            </a:endParaRPr>
          </a:p>
          <a:p>
            <a:pPr>
              <a:defRPr/>
            </a:pPr>
            <a:endParaRPr lang="en-US" sz="3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87256BE-B17B-41BB-8042-29162EA6D64A}"/>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385642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73C4281B-0714-43BD-94DF-0ABD74F9772C}"/>
              </a:ext>
            </a:extLst>
          </p:cNvPr>
          <p:cNvSpPr>
            <a:spLocks noGrp="1" noChangeArrowheads="1"/>
          </p:cNvSpPr>
          <p:nvPr>
            <p:ph type="title"/>
          </p:nvPr>
        </p:nvSpPr>
        <p:spPr>
          <a:xfrm>
            <a:off x="304800" y="838200"/>
            <a:ext cx="8458200" cy="457200"/>
          </a:xfrm>
        </p:spPr>
        <p:txBody>
          <a:bodyPr>
            <a:noAutofit/>
          </a:bodyPr>
          <a:lstStyle/>
          <a:p>
            <a:pPr eaLnBrk="1" hangingPunct="1">
              <a:defRPr/>
            </a:pPr>
            <a:r>
              <a:rPr lang="en-US" dirty="0">
                <a:latin typeface="Calibri" panose="020F0502020204030204" pitchFamily="34" charset="0"/>
                <a:cs typeface="Calibri" panose="020F0502020204030204" pitchFamily="34" charset="0"/>
              </a:rPr>
              <a:t>Comparison of Stress, Anxiety and Panic</a:t>
            </a:r>
          </a:p>
        </p:txBody>
      </p:sp>
      <p:sp>
        <p:nvSpPr>
          <p:cNvPr id="11" name="Rectangle 3">
            <a:extLst>
              <a:ext uri="{FF2B5EF4-FFF2-40B4-BE49-F238E27FC236}">
                <a16:creationId xmlns:a16="http://schemas.microsoft.com/office/drawing/2014/main" id="{633FDAD2-4D95-4249-8D53-D927D0EA23A1}"/>
              </a:ext>
            </a:extLst>
          </p:cNvPr>
          <p:cNvSpPr txBox="1">
            <a:spLocks noChangeArrowheads="1"/>
          </p:cNvSpPr>
          <p:nvPr/>
        </p:nvSpPr>
        <p:spPr>
          <a:xfrm>
            <a:off x="457200" y="1447800"/>
            <a:ext cx="8229600" cy="4911725"/>
          </a:xfrm>
          <a:prstGeom prst="rect">
            <a:avLst/>
          </a:prstGeom>
        </p:spPr>
        <p:txBody>
          <a:bodyPr vert="horz" lIns="91440" tIns="45720" rIns="91440" bIns="45720" rtlCol="0">
            <a:normAutofit/>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3200" dirty="0">
                <a:latin typeface="Calibri" panose="020F0502020204030204" pitchFamily="34" charset="0"/>
                <a:cs typeface="Calibri" panose="020F0502020204030204" pitchFamily="34" charset="0"/>
              </a:rPr>
              <a:t>Stress is the “perceived” threat to one’s mind, body, spirit or emotions</a:t>
            </a:r>
          </a:p>
          <a:p>
            <a:pPr>
              <a:defRPr/>
            </a:pPr>
            <a:r>
              <a:rPr lang="en-US" sz="3200" dirty="0">
                <a:latin typeface="Calibri" panose="020F0502020204030204" pitchFamily="34" charset="0"/>
                <a:cs typeface="Calibri" panose="020F0502020204030204" pitchFamily="34" charset="0"/>
              </a:rPr>
              <a:t>Anxiety and panic attacks have many shared symptoms, yet:</a:t>
            </a:r>
          </a:p>
          <a:p>
            <a:pPr lvl="1">
              <a:defRPr/>
            </a:pPr>
            <a:r>
              <a:rPr lang="en-US" sz="3200" dirty="0">
                <a:latin typeface="Calibri" panose="020F0502020204030204" pitchFamily="34" charset="0"/>
                <a:cs typeface="Calibri" panose="020F0502020204030204" pitchFamily="34" charset="0"/>
              </a:rPr>
              <a:t>Anxiety is generally caused by excessive worry or anticipation about a stressor </a:t>
            </a:r>
          </a:p>
          <a:p>
            <a:pPr lvl="1">
              <a:defRPr/>
            </a:pPr>
            <a:r>
              <a:rPr lang="en-US" sz="3200" dirty="0">
                <a:latin typeface="Calibri" panose="020F0502020204030204" pitchFamily="34" charset="0"/>
                <a:cs typeface="Calibri" panose="020F0502020204030204" pitchFamily="34" charset="0"/>
              </a:rPr>
              <a:t>A panic attack is intense and often comes on out of nowhere without an obvious trigger</a:t>
            </a:r>
          </a:p>
          <a:p>
            <a:pPr>
              <a:defRPr/>
            </a:pPr>
            <a:endParaRPr lang="en-US" sz="3200" dirty="0">
              <a:latin typeface="Calibri" panose="020F0502020204030204" pitchFamily="34" charset="0"/>
              <a:cs typeface="Calibri" panose="020F0502020204030204" pitchFamily="34" charset="0"/>
            </a:endParaRPr>
          </a:p>
          <a:p>
            <a:pPr>
              <a:defRPr/>
            </a:pPr>
            <a:endParaRPr lang="en-US" sz="32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C063DA8-95CE-42E2-8406-E3971A5B31F7}"/>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355551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0"/>
            <a:ext cx="7929702" cy="643909"/>
          </a:xfrm>
        </p:spPr>
        <p:txBody>
          <a:bodyPr>
            <a:normAutofit/>
          </a:bodyPr>
          <a:lstStyle/>
          <a:p>
            <a:r>
              <a:rPr lang="en-US" sz="3200" dirty="0"/>
              <a:t>Symptoms of Anxiety and Panic</a:t>
            </a:r>
          </a:p>
        </p:txBody>
      </p:sp>
      <p:sp>
        <p:nvSpPr>
          <p:cNvPr id="4" name="Text Placeholder 3"/>
          <p:cNvSpPr>
            <a:spLocks noGrp="1"/>
          </p:cNvSpPr>
          <p:nvPr>
            <p:ph type="body" sz="quarter" idx="13"/>
          </p:nvPr>
        </p:nvSpPr>
        <p:spPr>
          <a:xfrm>
            <a:off x="381000" y="1405909"/>
            <a:ext cx="8280796" cy="4842491"/>
          </a:xfrm>
        </p:spPr>
        <p:txBody>
          <a:bodyPr>
            <a:normAutofit/>
          </a:bodyPr>
          <a:lstStyle/>
          <a:p>
            <a:pPr>
              <a:defRPr/>
            </a:pPr>
            <a:r>
              <a:rPr lang="en-US" sz="2400" dirty="0"/>
              <a:t>Racing heart/chest discomfort</a:t>
            </a:r>
          </a:p>
          <a:p>
            <a:pPr>
              <a:defRPr/>
            </a:pPr>
            <a:r>
              <a:rPr lang="en-US" sz="2400" dirty="0"/>
              <a:t>Trembling</a:t>
            </a:r>
          </a:p>
          <a:p>
            <a:pPr>
              <a:defRPr/>
            </a:pPr>
            <a:r>
              <a:rPr lang="en-US" sz="2400" dirty="0"/>
              <a:t>Nausea</a:t>
            </a:r>
          </a:p>
          <a:p>
            <a:pPr>
              <a:defRPr/>
            </a:pPr>
            <a:r>
              <a:rPr lang="en-US" sz="2400" dirty="0"/>
              <a:t>Dizziness</a:t>
            </a:r>
          </a:p>
          <a:p>
            <a:pPr>
              <a:defRPr/>
            </a:pPr>
            <a:r>
              <a:rPr lang="en-US" sz="2400" dirty="0"/>
              <a:t>Muscle tension</a:t>
            </a:r>
          </a:p>
          <a:p>
            <a:pPr>
              <a:defRPr/>
            </a:pPr>
            <a:r>
              <a:rPr lang="en-US" sz="2400" dirty="0"/>
              <a:t>Hot or cold flashes</a:t>
            </a:r>
          </a:p>
          <a:p>
            <a:pPr>
              <a:defRPr/>
            </a:pPr>
            <a:r>
              <a:rPr lang="en-US" sz="2400" dirty="0"/>
              <a:t>Sweating</a:t>
            </a:r>
          </a:p>
          <a:p>
            <a:pPr>
              <a:defRPr/>
            </a:pPr>
            <a:r>
              <a:rPr lang="en-US" sz="2400" dirty="0"/>
              <a:t>Choking sensation</a:t>
            </a:r>
          </a:p>
          <a:p>
            <a:pPr>
              <a:defRPr/>
            </a:pPr>
            <a:r>
              <a:rPr lang="en-US" sz="2400" dirty="0"/>
              <a:t>Feelings of unreality or disorientation</a:t>
            </a:r>
          </a:p>
          <a:p>
            <a:pPr>
              <a:defRPr/>
            </a:pPr>
            <a:r>
              <a:rPr lang="en-US" sz="2400" dirty="0"/>
              <a:t>Numbness or tingling sensations</a:t>
            </a:r>
          </a:p>
          <a:p>
            <a:pPr>
              <a:defRPr/>
            </a:pPr>
            <a:r>
              <a:rPr lang="en-US" sz="2400" dirty="0"/>
              <a:t>Shallow, rapid breathing/shortness of breath</a:t>
            </a:r>
          </a:p>
          <a:p>
            <a:endParaRPr lang="en-US" sz="2400" dirty="0"/>
          </a:p>
        </p:txBody>
      </p:sp>
      <p:sp>
        <p:nvSpPr>
          <p:cNvPr id="5" name="TextBox 4">
            <a:extLst>
              <a:ext uri="{FF2B5EF4-FFF2-40B4-BE49-F238E27FC236}">
                <a16:creationId xmlns:a16="http://schemas.microsoft.com/office/drawing/2014/main" id="{05F4CADC-FAAA-42D2-AD64-691BB875A148}"/>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42578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914401"/>
            <a:ext cx="8082102" cy="533400"/>
          </a:xfrm>
        </p:spPr>
        <p:txBody>
          <a:bodyPr>
            <a:noAutofit/>
          </a:bodyPr>
          <a:lstStyle/>
          <a:p>
            <a:r>
              <a:rPr lang="en-US" sz="3200" dirty="0"/>
              <a:t>Common Fears</a:t>
            </a:r>
          </a:p>
        </p:txBody>
      </p:sp>
      <p:sp>
        <p:nvSpPr>
          <p:cNvPr id="4" name="Text Placeholder 3"/>
          <p:cNvSpPr>
            <a:spLocks noGrp="1"/>
          </p:cNvSpPr>
          <p:nvPr>
            <p:ph type="body" sz="quarter" idx="13"/>
          </p:nvPr>
        </p:nvSpPr>
        <p:spPr>
          <a:xfrm>
            <a:off x="457200" y="1600200"/>
            <a:ext cx="8204596" cy="4196977"/>
          </a:xfrm>
        </p:spPr>
        <p:txBody>
          <a:bodyPr>
            <a:normAutofit/>
          </a:bodyPr>
          <a:lstStyle/>
          <a:p>
            <a:pPr>
              <a:defRPr/>
            </a:pPr>
            <a:r>
              <a:rPr lang="en-US" sz="2800" dirty="0"/>
              <a:t>Dying</a:t>
            </a:r>
          </a:p>
          <a:p>
            <a:pPr>
              <a:defRPr/>
            </a:pPr>
            <a:r>
              <a:rPr lang="en-US" sz="2800" dirty="0"/>
              <a:t>Going insane</a:t>
            </a:r>
          </a:p>
          <a:p>
            <a:pPr>
              <a:defRPr/>
            </a:pPr>
            <a:r>
              <a:rPr lang="en-US" sz="2800" dirty="0"/>
              <a:t>Having a heart attack</a:t>
            </a:r>
          </a:p>
          <a:p>
            <a:pPr>
              <a:defRPr/>
            </a:pPr>
            <a:r>
              <a:rPr lang="en-US" sz="2800" dirty="0"/>
              <a:t>Fainting</a:t>
            </a:r>
          </a:p>
          <a:p>
            <a:pPr>
              <a:defRPr/>
            </a:pPr>
            <a:r>
              <a:rPr lang="en-US" sz="2800" dirty="0"/>
              <a:t>Losing their breath</a:t>
            </a:r>
          </a:p>
          <a:p>
            <a:pPr>
              <a:defRPr/>
            </a:pPr>
            <a:r>
              <a:rPr lang="en-US" sz="2800" dirty="0"/>
              <a:t>Losing control</a:t>
            </a:r>
          </a:p>
          <a:p>
            <a:pPr>
              <a:defRPr/>
            </a:pPr>
            <a:r>
              <a:rPr lang="en-US" sz="2800" dirty="0"/>
              <a:t>Embarrassing themselves</a:t>
            </a:r>
          </a:p>
          <a:p>
            <a:pPr>
              <a:defRPr/>
            </a:pPr>
            <a:r>
              <a:rPr lang="en-US" sz="2800" dirty="0"/>
              <a:t>Choking</a:t>
            </a:r>
          </a:p>
          <a:p>
            <a:endParaRPr lang="en-US" sz="2800" dirty="0"/>
          </a:p>
        </p:txBody>
      </p:sp>
      <p:sp>
        <p:nvSpPr>
          <p:cNvPr id="5" name="TextBox 4">
            <a:extLst>
              <a:ext uri="{FF2B5EF4-FFF2-40B4-BE49-F238E27FC236}">
                <a16:creationId xmlns:a16="http://schemas.microsoft.com/office/drawing/2014/main" id="{937D39A4-54C3-46F4-88A1-CBE0C98B5209}"/>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116559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306" y="852517"/>
            <a:ext cx="7975996" cy="643909"/>
          </a:xfrm>
        </p:spPr>
        <p:txBody>
          <a:bodyPr>
            <a:normAutofit/>
          </a:bodyPr>
          <a:lstStyle/>
          <a:p>
            <a:r>
              <a:rPr lang="en-US" sz="3200" dirty="0"/>
              <a:t>Fight or Flight</a:t>
            </a:r>
          </a:p>
        </p:txBody>
      </p:sp>
      <p:sp>
        <p:nvSpPr>
          <p:cNvPr id="4" name="Text Placeholder 3"/>
          <p:cNvSpPr>
            <a:spLocks noGrp="1"/>
          </p:cNvSpPr>
          <p:nvPr>
            <p:ph type="body" sz="quarter" idx="13"/>
          </p:nvPr>
        </p:nvSpPr>
        <p:spPr>
          <a:xfrm>
            <a:off x="457200" y="1600200"/>
            <a:ext cx="8204596" cy="4648199"/>
          </a:xfrm>
        </p:spPr>
        <p:txBody>
          <a:bodyPr>
            <a:normAutofit lnSpcReduction="10000"/>
          </a:bodyPr>
          <a:lstStyle/>
          <a:p>
            <a:pPr>
              <a:defRPr/>
            </a:pPr>
            <a:r>
              <a:rPr lang="en-US" sz="2800" dirty="0"/>
              <a:t>The body releases high levels of adrenaline and hormones, such as cortisol</a:t>
            </a:r>
          </a:p>
          <a:p>
            <a:pPr>
              <a:defRPr/>
            </a:pPr>
            <a:r>
              <a:rPr lang="en-US" sz="2800" dirty="0"/>
              <a:t>May cause your heart to beat faster, blood pressure to rise, and breathing to be faster or more shallow.</a:t>
            </a:r>
          </a:p>
          <a:p>
            <a:pPr>
              <a:defRPr/>
            </a:pPr>
            <a:r>
              <a:rPr lang="en-US" sz="2800" dirty="0"/>
              <a:t>Purpose is to prepare the body to either fight the threat or flee</a:t>
            </a:r>
          </a:p>
          <a:p>
            <a:pPr>
              <a:defRPr/>
            </a:pPr>
            <a:r>
              <a:rPr lang="en-US" sz="2800" dirty="0"/>
              <a:t>Useful when confronting a real, physical threat (i.e. burning building), but not appropriate for non-physical threats (i.e. public speaking).</a:t>
            </a:r>
          </a:p>
        </p:txBody>
      </p:sp>
      <p:sp>
        <p:nvSpPr>
          <p:cNvPr id="5" name="TextBox 4">
            <a:extLst>
              <a:ext uri="{FF2B5EF4-FFF2-40B4-BE49-F238E27FC236}">
                <a16:creationId xmlns:a16="http://schemas.microsoft.com/office/drawing/2014/main" id="{FA7A1D2B-731A-4619-AB87-420B13C0C16D}"/>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61215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7929702" cy="643909"/>
          </a:xfrm>
        </p:spPr>
        <p:txBody>
          <a:bodyPr>
            <a:normAutofit/>
          </a:bodyPr>
          <a:lstStyle/>
          <a:p>
            <a:r>
              <a:rPr lang="en-US" sz="3200" dirty="0"/>
              <a:t>How to Survive a Panic Attack</a:t>
            </a:r>
          </a:p>
        </p:txBody>
      </p:sp>
      <p:sp>
        <p:nvSpPr>
          <p:cNvPr id="4" name="Text Placeholder 3"/>
          <p:cNvSpPr>
            <a:spLocks noGrp="1"/>
          </p:cNvSpPr>
          <p:nvPr>
            <p:ph type="body" sz="quarter" idx="13"/>
          </p:nvPr>
        </p:nvSpPr>
        <p:spPr>
          <a:xfrm>
            <a:off x="457200" y="1600200"/>
            <a:ext cx="8204596" cy="4724400"/>
          </a:xfrm>
        </p:spPr>
        <p:txBody>
          <a:bodyPr>
            <a:normAutofit/>
          </a:bodyPr>
          <a:lstStyle/>
          <a:p>
            <a:pPr>
              <a:lnSpc>
                <a:spcPct val="90000"/>
              </a:lnSpc>
              <a:defRPr/>
            </a:pPr>
            <a:r>
              <a:rPr lang="en-US" sz="2800" dirty="0"/>
              <a:t>Recognize that you are feeling anxious</a:t>
            </a:r>
          </a:p>
          <a:p>
            <a:pPr>
              <a:lnSpc>
                <a:spcPct val="90000"/>
              </a:lnSpc>
              <a:defRPr/>
            </a:pPr>
            <a:r>
              <a:rPr lang="en-US" sz="2800" dirty="0"/>
              <a:t>Give yourself permission to feel anxious – float with it, don’t fight it</a:t>
            </a:r>
          </a:p>
          <a:p>
            <a:pPr>
              <a:lnSpc>
                <a:spcPct val="90000"/>
              </a:lnSpc>
              <a:defRPr/>
            </a:pPr>
            <a:r>
              <a:rPr lang="en-US" sz="2800" dirty="0"/>
              <a:t>Breathe – 2-4 breathing</a:t>
            </a:r>
          </a:p>
          <a:p>
            <a:pPr>
              <a:lnSpc>
                <a:spcPct val="90000"/>
              </a:lnSpc>
              <a:defRPr/>
            </a:pPr>
            <a:r>
              <a:rPr lang="en-US" sz="2800" dirty="0"/>
              <a:t>Use positive self-talk statements</a:t>
            </a:r>
          </a:p>
          <a:p>
            <a:pPr>
              <a:lnSpc>
                <a:spcPct val="90000"/>
              </a:lnSpc>
              <a:defRPr/>
            </a:pPr>
            <a:r>
              <a:rPr lang="en-US" sz="2800" dirty="0"/>
              <a:t>Get busy and distract yourself, burn off nervous energy</a:t>
            </a:r>
          </a:p>
          <a:p>
            <a:pPr>
              <a:lnSpc>
                <a:spcPct val="90000"/>
              </a:lnSpc>
              <a:defRPr/>
            </a:pPr>
            <a:r>
              <a:rPr lang="en-US" sz="2800" dirty="0"/>
              <a:t>Try to find out what is really bothering you</a:t>
            </a:r>
          </a:p>
        </p:txBody>
      </p:sp>
      <p:sp>
        <p:nvSpPr>
          <p:cNvPr id="5" name="TextBox 4">
            <a:extLst>
              <a:ext uri="{FF2B5EF4-FFF2-40B4-BE49-F238E27FC236}">
                <a16:creationId xmlns:a16="http://schemas.microsoft.com/office/drawing/2014/main" id="{1FEF553C-D642-4770-99AC-B26C6D0F2023}"/>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37258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8356996" cy="643909"/>
          </a:xfrm>
        </p:spPr>
        <p:txBody>
          <a:bodyPr>
            <a:normAutofit/>
          </a:bodyPr>
          <a:lstStyle/>
          <a:p>
            <a:r>
              <a:rPr lang="en-US" sz="3200" dirty="0"/>
              <a:t>Causes - Medical vs Within My Control </a:t>
            </a:r>
          </a:p>
        </p:txBody>
      </p:sp>
      <p:pic>
        <p:nvPicPr>
          <p:cNvPr id="5" name="Picture 2" descr="https://cdn2.webdamdb.com/220th_sm_wysZzXN7ehi8.png?1560868785">
            <a:extLst>
              <a:ext uri="{FF2B5EF4-FFF2-40B4-BE49-F238E27FC236}">
                <a16:creationId xmlns:a16="http://schemas.microsoft.com/office/drawing/2014/main" id="{29C9FC3C-1F14-4763-B211-35E5F3D30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9800"/>
            <a:ext cx="3307556" cy="33075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B2FD3DB-418A-46D0-8090-F793ACB63429}"/>
              </a:ext>
            </a:extLst>
          </p:cNvPr>
          <p:cNvSpPr txBox="1"/>
          <p:nvPr/>
        </p:nvSpPr>
        <p:spPr>
          <a:xfrm>
            <a:off x="7543800" y="304800"/>
            <a:ext cx="1371600" cy="215444"/>
          </a:xfrm>
          <a:prstGeom prst="rect">
            <a:avLst/>
          </a:prstGeom>
          <a:noFill/>
        </p:spPr>
        <p:txBody>
          <a:bodyPr wrap="square" rtlCol="0">
            <a:spAutoFit/>
          </a:bodyPr>
          <a:lstStyle/>
          <a:p>
            <a:r>
              <a:rPr lang="en-US" sz="800" dirty="0">
                <a:solidFill>
                  <a:schemeClr val="bg1"/>
                </a:solidFill>
              </a:rPr>
              <a:t>Anxiety, Panic and Stress</a:t>
            </a:r>
          </a:p>
        </p:txBody>
      </p:sp>
    </p:spTree>
    <p:extLst>
      <p:ext uri="{BB962C8B-B14F-4D97-AF65-F5344CB8AC3E}">
        <p14:creationId xmlns:p14="http://schemas.microsoft.com/office/powerpoint/2010/main" val="311669592"/>
      </p:ext>
    </p:extLst>
  </p:cSld>
  <p:clrMapOvr>
    <a:masterClrMapping/>
  </p:clrMapOvr>
</p:sld>
</file>

<file path=ppt/theme/theme1.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932</Words>
  <Application>Microsoft Office PowerPoint</Application>
  <PresentationFormat>On-screen Show (4:3)</PresentationFormat>
  <Paragraphs>142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Minion Pro</vt:lpstr>
      <vt:lpstr>Minion Pro SmBd</vt:lpstr>
      <vt:lpstr>1_Office Theme</vt:lpstr>
      <vt:lpstr>PowerPoint Presentation</vt:lpstr>
      <vt:lpstr>Anxiety, Panic and Stress:   Change the Way You Feel by Changing the Way You Think</vt:lpstr>
      <vt:lpstr>Objective</vt:lpstr>
      <vt:lpstr>Comparison of Stress, Anxiety and Panic</vt:lpstr>
      <vt:lpstr>Symptoms of Anxiety and Panic</vt:lpstr>
      <vt:lpstr>Common Fears</vt:lpstr>
      <vt:lpstr>Fight or Flight</vt:lpstr>
      <vt:lpstr>How to Survive a Panic Attack</vt:lpstr>
      <vt:lpstr>Causes - Medical vs Within My Control </vt:lpstr>
      <vt:lpstr>Causes - Medical Conditions</vt:lpstr>
      <vt:lpstr>Causes - My Tendencies</vt:lpstr>
      <vt:lpstr>PowerPoint Presentation</vt:lpstr>
      <vt:lpstr>Positive vs Negative Self-Talk</vt:lpstr>
      <vt:lpstr>Self-Talk and Negative Thinking</vt:lpstr>
      <vt:lpstr>Expectations</vt:lpstr>
      <vt:lpstr>Controlling the Controllable</vt:lpstr>
      <vt:lpstr>PowerPoint Presentation</vt:lpstr>
      <vt:lpstr>PowerPoint Presentation</vt:lpstr>
      <vt:lpstr>Tips for Managing Stress</vt:lpstr>
      <vt:lpstr>PowerPoint Presentation</vt:lpstr>
      <vt:lpstr>PowerPoint Presentation</vt:lpstr>
      <vt:lpstr>Questions?</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44</cp:revision>
  <dcterms:created xsi:type="dcterms:W3CDTF">2017-07-18T17:52:21Z</dcterms:created>
  <dcterms:modified xsi:type="dcterms:W3CDTF">2021-08-30T18:48:39Z</dcterms:modified>
</cp:coreProperties>
</file>