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65"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6717" y="2026065"/>
            <a:ext cx="5050567"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347863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450366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359093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2171170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279806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3" cy="813902"/>
          </a:xfrm>
          <a:prstGeom prst="rect">
            <a:avLst/>
          </a:prstGeom>
        </p:spPr>
      </p:pic>
    </p:spTree>
    <p:extLst>
      <p:ext uri="{BB962C8B-B14F-4D97-AF65-F5344CB8AC3E}">
        <p14:creationId xmlns:p14="http://schemas.microsoft.com/office/powerpoint/2010/main" val="2766689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131023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404759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4"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727602" y="1847812"/>
            <a:ext cx="7777302"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6733468" y="6173787"/>
            <a:ext cx="21336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112664" y="2491721"/>
            <a:ext cx="7549132"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3765819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727602"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112664"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5543550" y="822325"/>
            <a:ext cx="3443288"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5236882"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941297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162582" y="822325"/>
            <a:ext cx="3443288"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3747206"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377691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593" y="0"/>
            <a:ext cx="4169345" cy="6858000"/>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802789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604066" y="1314396"/>
            <a:ext cx="2286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149819" y="3449371"/>
            <a:ext cx="2286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684165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452339" y="1314395"/>
            <a:ext cx="338328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3386090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73863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491"/>
            <a:ext cx="4146935" cy="6875492"/>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3238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4146936"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218109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2441"/>
            <a:ext cx="4146935"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424943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97275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1" name="Rectangle 10"/>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0842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0" name="Rectangle 9"/>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3121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41741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240308979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1860698" y="5312987"/>
            <a:ext cx="5890437"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56158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pic>
        <p:nvPicPr>
          <p:cNvPr id="3" name="Picture 7" descr="MPj04308530000[1]">
            <a:extLst>
              <a:ext uri="{FF2B5EF4-FFF2-40B4-BE49-F238E27FC236}">
                <a16:creationId xmlns:a16="http://schemas.microsoft.com/office/drawing/2014/main" id="{12BD73D4-011F-4CDF-9726-E2E63048F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90600" y="914400"/>
            <a:ext cx="6781800" cy="3733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5">
            <a:extLst>
              <a:ext uri="{FF2B5EF4-FFF2-40B4-BE49-F238E27FC236}">
                <a16:creationId xmlns:a16="http://schemas.microsoft.com/office/drawing/2014/main" id="{F2F88834-7378-489C-85A5-C15655D02282}"/>
              </a:ext>
            </a:extLst>
          </p:cNvPr>
          <p:cNvSpPr txBox="1">
            <a:spLocks noChangeArrowheads="1"/>
          </p:cNvSpPr>
          <p:nvPr/>
        </p:nvSpPr>
        <p:spPr>
          <a:xfrm>
            <a:off x="1066800" y="4800600"/>
            <a:ext cx="74676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2000" b="1" i="1" u="none" strike="noStrike" kern="1200" cap="none" spc="0" normalizeH="0" baseline="0" noProof="0">
                <a:ln>
                  <a:noFill/>
                </a:ln>
                <a:solidFill>
                  <a:sysClr val="windowText" lastClr="000000"/>
                </a:solidFill>
                <a:effectLst/>
                <a:uLnTx/>
                <a:uFillTx/>
                <a:latin typeface="Calibri"/>
                <a:ea typeface="+mn-ea"/>
                <a:cs typeface="+mn-cs"/>
              </a:rPr>
              <a:t>“I’m an old man now, </a:t>
            </a:r>
            <a:br>
              <a:rPr kumimoji="0" lang="en-US" altLang="en-US" sz="2000" b="1" i="1" u="none" strike="noStrike" kern="1200" cap="none" spc="0" normalizeH="0" baseline="0" noProof="0">
                <a:ln>
                  <a:noFill/>
                </a:ln>
                <a:solidFill>
                  <a:sysClr val="windowText" lastClr="000000"/>
                </a:solidFill>
                <a:effectLst/>
                <a:uLnTx/>
                <a:uFillTx/>
                <a:latin typeface="Calibri"/>
                <a:ea typeface="+mn-ea"/>
                <a:cs typeface="+mn-cs"/>
              </a:rPr>
            </a:br>
            <a:r>
              <a:rPr kumimoji="0" lang="en-US" altLang="en-US" sz="2000" b="1" i="1" u="none" strike="noStrike" kern="1200" cap="none" spc="0" normalizeH="0" baseline="0" noProof="0">
                <a:ln>
                  <a:noFill/>
                </a:ln>
                <a:solidFill>
                  <a:sysClr val="windowText" lastClr="000000"/>
                </a:solidFill>
                <a:effectLst/>
                <a:uLnTx/>
                <a:uFillTx/>
                <a:latin typeface="Calibri"/>
                <a:ea typeface="+mn-ea"/>
                <a:cs typeface="+mn-cs"/>
              </a:rPr>
              <a:t>and I have known a great many problems in my life…</a:t>
            </a:r>
            <a:br>
              <a:rPr kumimoji="0" lang="en-US" altLang="en-US" sz="2000" b="1" i="1" u="none" strike="noStrike" kern="1200" cap="none" spc="0" normalizeH="0" baseline="0" noProof="0">
                <a:ln>
                  <a:noFill/>
                </a:ln>
                <a:solidFill>
                  <a:sysClr val="windowText" lastClr="000000"/>
                </a:solidFill>
                <a:effectLst/>
                <a:uLnTx/>
                <a:uFillTx/>
                <a:latin typeface="Calibri"/>
                <a:ea typeface="+mn-ea"/>
                <a:cs typeface="+mn-cs"/>
              </a:rPr>
            </a:br>
            <a:r>
              <a:rPr kumimoji="0" lang="en-US" altLang="en-US" sz="2000" b="1" i="1" u="none" strike="noStrike" kern="1200" cap="none" spc="0" normalizeH="0" baseline="0" noProof="0">
                <a:ln>
                  <a:noFill/>
                </a:ln>
                <a:solidFill>
                  <a:sysClr val="windowText" lastClr="000000"/>
                </a:solidFill>
                <a:effectLst/>
                <a:uLnTx/>
                <a:uFillTx/>
                <a:latin typeface="Calibri"/>
                <a:ea typeface="+mn-ea"/>
                <a:cs typeface="+mn-cs"/>
              </a:rPr>
              <a:t>most of which never happened.”</a:t>
            </a:r>
            <a:br>
              <a:rPr kumimoji="0" lang="en-US" altLang="en-US" sz="2000" b="1" i="1" u="none" strike="noStrike" kern="1200" cap="none" spc="0" normalizeH="0" baseline="0" noProof="0">
                <a:ln>
                  <a:noFill/>
                </a:ln>
                <a:solidFill>
                  <a:sysClr val="windowText" lastClr="000000"/>
                </a:solidFill>
                <a:effectLst/>
                <a:uLnTx/>
                <a:uFillTx/>
                <a:latin typeface="Calibri"/>
                <a:ea typeface="+mn-ea"/>
                <a:cs typeface="+mn-cs"/>
              </a:rPr>
            </a:br>
            <a:r>
              <a:rPr kumimoji="0" lang="en-US" altLang="en-US" sz="2000" b="0" i="1" u="none" strike="noStrike" kern="1200" cap="none" spc="0" normalizeH="0" baseline="0" noProof="0">
                <a:ln>
                  <a:noFill/>
                </a:ln>
                <a:solidFill>
                  <a:sysClr val="windowText" lastClr="000000"/>
                </a:solidFill>
                <a:effectLst/>
                <a:uLnTx/>
                <a:uFillTx/>
                <a:latin typeface="Calibri"/>
                <a:ea typeface="+mn-ea"/>
                <a:cs typeface="+mn-cs"/>
              </a:rPr>
              <a:t>                                            </a:t>
            </a:r>
            <a:r>
              <a:rPr kumimoji="0" lang="en-US" altLang="en-US" sz="2000" b="0" i="0" u="none" strike="noStrike" kern="1200" cap="none" spc="0" normalizeH="0" baseline="0" noProof="0">
                <a:ln>
                  <a:noFill/>
                </a:ln>
                <a:solidFill>
                  <a:sysClr val="windowText" lastClr="000000"/>
                </a:solidFill>
                <a:effectLst/>
                <a:uLnTx/>
                <a:uFillTx/>
                <a:latin typeface="Calibri"/>
                <a:ea typeface="+mn-ea"/>
                <a:cs typeface="+mn-cs"/>
              </a:rPr>
              <a:t>— Mark Twain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78464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4">
            <a:extLst>
              <a:ext uri="{FF2B5EF4-FFF2-40B4-BE49-F238E27FC236}">
                <a16:creationId xmlns:a16="http://schemas.microsoft.com/office/drawing/2014/main" id="{57CED797-0FB4-4C18-9FB0-172224ADF01A}"/>
              </a:ext>
            </a:extLst>
          </p:cNvPr>
          <p:cNvSpPr txBox="1">
            <a:spLocks noChangeArrowheads="1"/>
          </p:cNvSpPr>
          <p:nvPr/>
        </p:nvSpPr>
        <p:spPr>
          <a:xfrm>
            <a:off x="302418" y="741131"/>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1" i="0" u="none" strike="noStrike" kern="900" cap="none" spc="30" normalizeH="0" baseline="0" noProof="0" dirty="0">
                <a:ln>
                  <a:noFill/>
                </a:ln>
                <a:solidFill>
                  <a:sysClr val="windowText" lastClr="000000"/>
                </a:solidFill>
                <a:effectLst/>
                <a:uLnTx/>
                <a:uFillTx/>
                <a:latin typeface="Calibri"/>
                <a:ea typeface="+mj-ea"/>
                <a:cs typeface="+mj-cs"/>
              </a:rPr>
              <a:t>Attitude Management</a:t>
            </a:r>
            <a:endParaRPr kumimoji="0" lang="en-US" sz="3300" b="1" i="0" u="none" strike="noStrike" kern="900" cap="none" spc="30" normalizeH="0" baseline="0" noProof="0" dirty="0">
              <a:ln>
                <a:noFill/>
              </a:ln>
              <a:solidFill>
                <a:srgbClr val="014471"/>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1A825F37-BCF1-4D23-BAE8-D143922F6F9B}"/>
              </a:ext>
            </a:extLst>
          </p:cNvPr>
          <p:cNvSpPr txBox="1">
            <a:spLocks noChangeArrowheads="1"/>
          </p:cNvSpPr>
          <p:nvPr/>
        </p:nvSpPr>
        <p:spPr>
          <a:xfrm>
            <a:off x="457199" y="1644450"/>
            <a:ext cx="7467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800" dirty="0">
                <a:solidFill>
                  <a:prstClr val="black"/>
                </a:solidFill>
                <a:latin typeface="Calibri"/>
              </a:rPr>
              <a:t>Awareness of attitudes, emotions, feelings</a:t>
            </a:r>
          </a:p>
          <a:p>
            <a:r>
              <a:rPr lang="en-US" altLang="en-US" sz="2800" dirty="0">
                <a:solidFill>
                  <a:prstClr val="black"/>
                </a:solidFill>
                <a:latin typeface="Calibri"/>
              </a:rPr>
              <a:t>Self-talk/positive outlook</a:t>
            </a:r>
          </a:p>
          <a:p>
            <a:pPr lvl="1"/>
            <a:endParaRPr lang="en-US" altLang="en-US" dirty="0">
              <a:solidFill>
                <a:prstClr val="black"/>
              </a:solidFill>
              <a:latin typeface="Calibri"/>
            </a:endParaRPr>
          </a:p>
          <a:p>
            <a:pPr>
              <a:buFont typeface="Wingdings" pitchFamily="2" charset="2"/>
              <a:buNone/>
            </a:pPr>
            <a:r>
              <a:rPr lang="en-US" altLang="en-US" sz="2800" dirty="0">
                <a:solidFill>
                  <a:prstClr val="black"/>
                </a:solidFill>
                <a:latin typeface="Calibri"/>
              </a:rPr>
              <a:t>What would you say to someone else to build them up?</a:t>
            </a:r>
          </a:p>
          <a:p>
            <a:pPr>
              <a:buFont typeface="Wingdings" pitchFamily="2" charset="2"/>
              <a:buNone/>
            </a:pPr>
            <a:endParaRPr lang="en-US" altLang="en-US" sz="2800" dirty="0">
              <a:solidFill>
                <a:prstClr val="black"/>
              </a:solidFill>
              <a:latin typeface="Calibri"/>
            </a:endParaRPr>
          </a:p>
          <a:p>
            <a:pPr>
              <a:buFont typeface="Wingdings" pitchFamily="2" charset="2"/>
              <a:buNone/>
            </a:pPr>
            <a:r>
              <a:rPr lang="en-US" altLang="en-US" sz="2800" dirty="0">
                <a:solidFill>
                  <a:prstClr val="black"/>
                </a:solidFill>
                <a:latin typeface="Calibri"/>
              </a:rPr>
              <a:t>Would you ever say what you just said to yourself to someone else?</a:t>
            </a:r>
          </a:p>
          <a:p>
            <a:pPr>
              <a:buFont typeface="Arial" panose="020B0604020202020204" pitchFamily="34" charset="0"/>
              <a:buNone/>
            </a:pPr>
            <a:endParaRPr lang="en-US" sz="2000" dirty="0">
              <a:solidFill>
                <a:srgbClr val="014471"/>
              </a:solidFill>
              <a:latin typeface="Minion Pro"/>
            </a:endParaRPr>
          </a:p>
        </p:txBody>
      </p:sp>
    </p:spTree>
    <p:extLst>
      <p:ext uri="{BB962C8B-B14F-4D97-AF65-F5344CB8AC3E}">
        <p14:creationId xmlns:p14="http://schemas.microsoft.com/office/powerpoint/2010/main" val="2075670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4">
            <a:extLst>
              <a:ext uri="{FF2B5EF4-FFF2-40B4-BE49-F238E27FC236}">
                <a16:creationId xmlns:a16="http://schemas.microsoft.com/office/drawing/2014/main" id="{CE42DF72-0142-4B12-BC02-18D6AC1E71C9}"/>
              </a:ext>
            </a:extLst>
          </p:cNvPr>
          <p:cNvSpPr txBox="1">
            <a:spLocks noChangeArrowheads="1"/>
          </p:cNvSpPr>
          <p:nvPr/>
        </p:nvSpPr>
        <p:spPr>
          <a:xfrm>
            <a:off x="304800" y="730069"/>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1" i="0" u="none" strike="noStrike" kern="900" cap="none" spc="30" normalizeH="0" baseline="0" noProof="0" dirty="0">
                <a:ln>
                  <a:noFill/>
                </a:ln>
                <a:solidFill>
                  <a:sysClr val="windowText" lastClr="000000"/>
                </a:solidFill>
                <a:effectLst/>
                <a:uLnTx/>
                <a:uFillTx/>
                <a:latin typeface="Calibri"/>
                <a:ea typeface="+mj-ea"/>
                <a:cs typeface="+mj-cs"/>
              </a:rPr>
              <a:t>Attitude Management, cont’d</a:t>
            </a:r>
          </a:p>
        </p:txBody>
      </p:sp>
      <p:sp>
        <p:nvSpPr>
          <p:cNvPr id="4" name="Rectangle 5">
            <a:extLst>
              <a:ext uri="{FF2B5EF4-FFF2-40B4-BE49-F238E27FC236}">
                <a16:creationId xmlns:a16="http://schemas.microsoft.com/office/drawing/2014/main" id="{5FF47919-4917-4F51-8763-2129B0962511}"/>
              </a:ext>
            </a:extLst>
          </p:cNvPr>
          <p:cNvSpPr txBox="1">
            <a:spLocks noChangeArrowheads="1"/>
          </p:cNvSpPr>
          <p:nvPr/>
        </p:nvSpPr>
        <p:spPr>
          <a:xfrm>
            <a:off x="533400" y="1676400"/>
            <a:ext cx="74676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Managing anger effectively</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Self-soothing techniques/Coping strategies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Reframing</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Comic Relief</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Time Management</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Communication Skills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Information Seeking</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Journaling</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Hobbies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Social Support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3574820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4">
            <a:extLst>
              <a:ext uri="{FF2B5EF4-FFF2-40B4-BE49-F238E27FC236}">
                <a16:creationId xmlns:a16="http://schemas.microsoft.com/office/drawing/2014/main" id="{34D6B901-7B18-4917-A0BC-B02924A4F46D}"/>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1" i="0" u="none" strike="noStrike" kern="900" cap="none" spc="30" normalizeH="0" baseline="0" noProof="0">
                <a:ln>
                  <a:noFill/>
                </a:ln>
                <a:solidFill>
                  <a:sysClr val="windowText" lastClr="000000"/>
                </a:solidFill>
                <a:effectLst/>
                <a:uLnTx/>
                <a:uFillTx/>
                <a:latin typeface="Calibri"/>
                <a:ea typeface="+mj-ea"/>
                <a:cs typeface="+mj-cs"/>
              </a:rPr>
              <a:t>Life Goal Planning</a:t>
            </a:r>
            <a:endParaRPr kumimoji="0" lang="en-US" altLang="en-US" sz="3300" b="1" i="0" u="none" strike="noStrike" kern="900" cap="none" spc="30" normalizeH="0" baseline="0" noProof="0" dirty="0">
              <a:ln>
                <a:noFill/>
              </a:ln>
              <a:solidFill>
                <a:sysClr val="windowText" lastClr="000000"/>
              </a:solidFill>
              <a:effectLst/>
              <a:uLnTx/>
              <a:uFillTx/>
              <a:latin typeface="Calibri"/>
              <a:ea typeface="+mj-ea"/>
              <a:cs typeface="+mj-cs"/>
            </a:endParaRPr>
          </a:p>
        </p:txBody>
      </p:sp>
      <p:sp>
        <p:nvSpPr>
          <p:cNvPr id="4" name="Rectangle 5">
            <a:extLst>
              <a:ext uri="{FF2B5EF4-FFF2-40B4-BE49-F238E27FC236}">
                <a16:creationId xmlns:a16="http://schemas.microsoft.com/office/drawing/2014/main" id="{27F84221-743F-466C-88A3-847218A38F27}"/>
              </a:ext>
            </a:extLst>
          </p:cNvPr>
          <p:cNvSpPr txBox="1">
            <a:spLocks noChangeArrowheads="1"/>
          </p:cNvSpPr>
          <p:nvPr/>
        </p:nvSpPr>
        <p:spPr>
          <a:xfrm>
            <a:off x="457200" y="1591476"/>
            <a:ext cx="7467600" cy="4267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Prioritize what is important to you</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Friends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Family</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Career/life purpose</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Spirituality</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Service to others/volunteer work</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Play</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Financial goals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Health</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Personal Growth</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Stress Management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1737569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4">
            <a:extLst>
              <a:ext uri="{FF2B5EF4-FFF2-40B4-BE49-F238E27FC236}">
                <a16:creationId xmlns:a16="http://schemas.microsoft.com/office/drawing/2014/main" id="{95D27787-8E4D-4969-B86E-F10EC4151F44}"/>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1" i="0" u="none" strike="noStrike" kern="900" cap="none" spc="30" normalizeH="0" baseline="0" noProof="0">
                <a:ln>
                  <a:noFill/>
                </a:ln>
                <a:solidFill>
                  <a:sysClr val="windowText" lastClr="000000"/>
                </a:solidFill>
                <a:effectLst/>
                <a:uLnTx/>
                <a:uFillTx/>
                <a:latin typeface="Calibri"/>
                <a:ea typeface="+mj-ea"/>
                <a:cs typeface="+mj-cs"/>
              </a:rPr>
              <a:t>Stress Relief</a:t>
            </a:r>
            <a:endParaRPr kumimoji="0" lang="en-US" altLang="en-US" sz="3300" b="1" i="0" u="none" strike="noStrike" kern="900" cap="none" spc="30" normalizeH="0" baseline="0" noProof="0" dirty="0">
              <a:ln>
                <a:noFill/>
              </a:ln>
              <a:solidFill>
                <a:sysClr val="windowText" lastClr="000000"/>
              </a:solidFill>
              <a:effectLst/>
              <a:uLnTx/>
              <a:uFillTx/>
              <a:latin typeface="Calibri"/>
              <a:ea typeface="+mj-ea"/>
              <a:cs typeface="+mj-cs"/>
            </a:endParaRPr>
          </a:p>
        </p:txBody>
      </p:sp>
      <p:sp>
        <p:nvSpPr>
          <p:cNvPr id="4" name="Rectangle 5">
            <a:extLst>
              <a:ext uri="{FF2B5EF4-FFF2-40B4-BE49-F238E27FC236}">
                <a16:creationId xmlns:a16="http://schemas.microsoft.com/office/drawing/2014/main" id="{953218C2-253E-4C35-8EB6-D8E1050BD201}"/>
              </a:ext>
            </a:extLst>
          </p:cNvPr>
          <p:cNvSpPr txBox="1">
            <a:spLocks noChangeArrowheads="1"/>
          </p:cNvSpPr>
          <p:nvPr/>
        </p:nvSpPr>
        <p:spPr>
          <a:xfrm>
            <a:off x="533400" y="1676400"/>
            <a:ext cx="74676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Relaxation/Stress Reduction Techniques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Physical Exercise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Yoga</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Tai Chi</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Meditation (Centering)</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Diaphragmatic Breathing</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Progressive Muscle Relaxation</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Guided Imagery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Massage and Aromatherapy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sysClr val="windowText" lastClr="000000"/>
                </a:solidFill>
                <a:effectLst/>
                <a:uLnTx/>
                <a:uFillTx/>
                <a:latin typeface="Calibri"/>
                <a:ea typeface="+mn-ea"/>
                <a:cs typeface="+mn-cs"/>
              </a:rPr>
              <a:t>Music</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89379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4">
            <a:extLst>
              <a:ext uri="{FF2B5EF4-FFF2-40B4-BE49-F238E27FC236}">
                <a16:creationId xmlns:a16="http://schemas.microsoft.com/office/drawing/2014/main" id="{C4BE8BB6-D491-4CDB-B19B-EDC45760A3CE}"/>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1" i="0" u="none" strike="noStrike" kern="900" cap="none" spc="30" normalizeH="0" baseline="0" noProof="0">
                <a:ln>
                  <a:noFill/>
                </a:ln>
                <a:solidFill>
                  <a:sysClr val="windowText" lastClr="000000"/>
                </a:solidFill>
                <a:effectLst/>
                <a:uLnTx/>
                <a:uFillTx/>
                <a:latin typeface="Calibri"/>
                <a:ea typeface="+mj-ea"/>
                <a:cs typeface="+mj-cs"/>
              </a:rPr>
              <a:t>Self-care</a:t>
            </a:r>
            <a:endParaRPr kumimoji="0" lang="en-US" altLang="en-US" sz="3300" b="1" i="0" u="none" strike="noStrike" kern="900" cap="none" spc="30" normalizeH="0" baseline="0" noProof="0" dirty="0">
              <a:ln>
                <a:noFill/>
              </a:ln>
              <a:solidFill>
                <a:sysClr val="windowText" lastClr="000000"/>
              </a:solidFill>
              <a:effectLst/>
              <a:uLnTx/>
              <a:uFillTx/>
              <a:latin typeface="Calibri"/>
              <a:ea typeface="+mj-ea"/>
              <a:cs typeface="+mj-cs"/>
            </a:endParaRPr>
          </a:p>
        </p:txBody>
      </p:sp>
      <p:sp>
        <p:nvSpPr>
          <p:cNvPr id="4" name="Rectangle 5">
            <a:extLst>
              <a:ext uri="{FF2B5EF4-FFF2-40B4-BE49-F238E27FC236}">
                <a16:creationId xmlns:a16="http://schemas.microsoft.com/office/drawing/2014/main" id="{CF6D4117-6BC4-44DB-84DB-0AFA8B40652D}"/>
              </a:ext>
            </a:extLst>
          </p:cNvPr>
          <p:cNvSpPr txBox="1">
            <a:spLocks noChangeArrowheads="1"/>
          </p:cNvSpPr>
          <p:nvPr/>
        </p:nvSpPr>
        <p:spPr>
          <a:xfrm>
            <a:off x="533400" y="1676400"/>
            <a:ext cx="7467600" cy="3657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Healthy eating habits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Exercise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Taking breaks when needed (recognizing when we are getting burnt-out)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pic>
        <p:nvPicPr>
          <p:cNvPr id="5" name="Picture 4">
            <a:extLst>
              <a:ext uri="{FF2B5EF4-FFF2-40B4-BE49-F238E27FC236}">
                <a16:creationId xmlns:a16="http://schemas.microsoft.com/office/drawing/2014/main" id="{5B5FBD5C-B92B-4548-A10D-18C833A8CAEB}"/>
              </a:ext>
            </a:extLst>
          </p:cNvPr>
          <p:cNvPicPr>
            <a:picLocks noChangeAspect="1"/>
          </p:cNvPicPr>
          <p:nvPr/>
        </p:nvPicPr>
        <p:blipFill>
          <a:blip r:embed="rId2"/>
          <a:stretch>
            <a:fillRect/>
          </a:stretch>
        </p:blipFill>
        <p:spPr>
          <a:xfrm>
            <a:off x="2476500" y="3733800"/>
            <a:ext cx="3581400" cy="2305833"/>
          </a:xfrm>
          <a:prstGeom prst="rect">
            <a:avLst/>
          </a:prstGeom>
        </p:spPr>
      </p:pic>
    </p:spTree>
    <p:extLst>
      <p:ext uri="{BB962C8B-B14F-4D97-AF65-F5344CB8AC3E}">
        <p14:creationId xmlns:p14="http://schemas.microsoft.com/office/powerpoint/2010/main" val="1542192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4">
            <a:extLst>
              <a:ext uri="{FF2B5EF4-FFF2-40B4-BE49-F238E27FC236}">
                <a16:creationId xmlns:a16="http://schemas.microsoft.com/office/drawing/2014/main" id="{9C486683-24EA-49EB-B41C-29DA26B1838F}"/>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1" i="0" u="none" strike="noStrike" kern="900" cap="none" spc="30" normalizeH="0" baseline="0" noProof="0">
                <a:ln>
                  <a:noFill/>
                </a:ln>
                <a:solidFill>
                  <a:sysClr val="windowText" lastClr="000000"/>
                </a:solidFill>
                <a:effectLst/>
                <a:uLnTx/>
                <a:uFillTx/>
                <a:latin typeface="Calibri"/>
                <a:ea typeface="+mj-ea"/>
                <a:cs typeface="+mj-cs"/>
              </a:rPr>
              <a:t>Creative Fun</a:t>
            </a:r>
            <a:endParaRPr kumimoji="0" lang="en-US" altLang="en-US" sz="3300" b="1" i="0" u="none" strike="noStrike" kern="900" cap="none" spc="30" normalizeH="0" baseline="0" noProof="0" dirty="0">
              <a:ln>
                <a:noFill/>
              </a:ln>
              <a:solidFill>
                <a:sysClr val="windowText" lastClr="000000"/>
              </a:solidFill>
              <a:effectLst/>
              <a:uLnTx/>
              <a:uFillTx/>
              <a:latin typeface="Calibri"/>
              <a:ea typeface="+mj-ea"/>
              <a:cs typeface="+mj-cs"/>
            </a:endParaRPr>
          </a:p>
        </p:txBody>
      </p:sp>
      <p:sp>
        <p:nvSpPr>
          <p:cNvPr id="4" name="Rectangle 5">
            <a:extLst>
              <a:ext uri="{FF2B5EF4-FFF2-40B4-BE49-F238E27FC236}">
                <a16:creationId xmlns:a16="http://schemas.microsoft.com/office/drawing/2014/main" id="{0ED3DBEE-6E62-4400-8F28-B4157232A285}"/>
              </a:ext>
            </a:extLst>
          </p:cNvPr>
          <p:cNvSpPr txBox="1">
            <a:spLocks noChangeArrowheads="1"/>
          </p:cNvSpPr>
          <p:nvPr/>
        </p:nvSpPr>
        <p:spPr>
          <a:xfrm>
            <a:off x="533400" y="1905000"/>
            <a:ext cx="7467600" cy="3581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Finding humor in situations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Keeping a realistic and optimistic perspective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Not taking things too seriously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Finding ways to add more fun into your life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645911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5">
            <a:extLst>
              <a:ext uri="{FF2B5EF4-FFF2-40B4-BE49-F238E27FC236}">
                <a16:creationId xmlns:a16="http://schemas.microsoft.com/office/drawing/2014/main" id="{FD65488C-3B60-4ED0-AC04-207995128AE3}"/>
              </a:ext>
            </a:extLst>
          </p:cNvPr>
          <p:cNvSpPr txBox="1">
            <a:spLocks noChangeArrowheads="1"/>
          </p:cNvSpPr>
          <p:nvPr/>
        </p:nvSpPr>
        <p:spPr>
          <a:xfrm>
            <a:off x="533400" y="900113"/>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4800" b="0" i="1" u="none" strike="noStrike" kern="1200" cap="none" spc="0" normalizeH="0" baseline="0" noProof="0">
                <a:ln>
                  <a:noFill/>
                </a:ln>
                <a:solidFill>
                  <a:sysClr val="windowText" lastClr="000000"/>
                </a:solidFill>
                <a:effectLst/>
                <a:uLnTx/>
                <a:uFillTx/>
                <a:latin typeface="Calibri"/>
                <a:ea typeface="+mn-ea"/>
                <a:cs typeface="+mn-cs"/>
              </a:rPr>
              <a:t>What are you going to do today to move towards your goals?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pic>
        <p:nvPicPr>
          <p:cNvPr id="4" name="Picture 3">
            <a:extLst>
              <a:ext uri="{FF2B5EF4-FFF2-40B4-BE49-F238E27FC236}">
                <a16:creationId xmlns:a16="http://schemas.microsoft.com/office/drawing/2014/main" id="{ACE9442D-5520-4F25-B4CC-C88EA7BE4DAE}"/>
              </a:ext>
            </a:extLst>
          </p:cNvPr>
          <p:cNvPicPr>
            <a:picLocks noChangeAspect="1"/>
          </p:cNvPicPr>
          <p:nvPr/>
        </p:nvPicPr>
        <p:blipFill>
          <a:blip r:embed="rId2"/>
          <a:stretch>
            <a:fillRect/>
          </a:stretch>
        </p:blipFill>
        <p:spPr>
          <a:xfrm>
            <a:off x="2438400" y="3424335"/>
            <a:ext cx="4118919" cy="2743200"/>
          </a:xfrm>
          <a:prstGeom prst="rect">
            <a:avLst/>
          </a:prstGeom>
        </p:spPr>
      </p:pic>
    </p:spTree>
    <p:extLst>
      <p:ext uri="{BB962C8B-B14F-4D97-AF65-F5344CB8AC3E}">
        <p14:creationId xmlns:p14="http://schemas.microsoft.com/office/powerpoint/2010/main" val="809838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5">
            <a:extLst>
              <a:ext uri="{FF2B5EF4-FFF2-40B4-BE49-F238E27FC236}">
                <a16:creationId xmlns:a16="http://schemas.microsoft.com/office/drawing/2014/main" id="{8850E39B-D586-404B-BC7F-2405E8CD2856}"/>
              </a:ext>
            </a:extLst>
          </p:cNvPr>
          <p:cNvSpPr txBox="1">
            <a:spLocks noChangeArrowheads="1"/>
          </p:cNvSpPr>
          <p:nvPr/>
        </p:nvSpPr>
        <p:spPr>
          <a:xfrm>
            <a:off x="533400" y="11430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altLang="en-US" sz="2000" b="0" i="0" u="none" strike="noStrike" kern="1200" cap="none" spc="0" normalizeH="0" baseline="0" noProof="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ysClr val="windowText" lastClr="000000"/>
                </a:solidFill>
                <a:effectLst/>
                <a:uLnTx/>
                <a:uFillTx/>
                <a:latin typeface="Calibri"/>
                <a:ea typeface="+mn-ea"/>
                <a:cs typeface="+mn-cs"/>
              </a:rPr>
              <a:t> 			</a:t>
            </a:r>
            <a:r>
              <a:rPr kumimoji="0" lang="en-US" altLang="en-US" sz="2000" b="0" i="0" u="sng" strike="noStrike" kern="1200" cap="none" spc="0" normalizeH="0" baseline="0" noProof="0">
                <a:ln>
                  <a:noFill/>
                </a:ln>
                <a:solidFill>
                  <a:sysClr val="windowText" lastClr="000000"/>
                </a:solidFill>
                <a:effectLst/>
                <a:uLnTx/>
                <a:uFillTx/>
                <a:latin typeface="Calibri"/>
                <a:ea typeface="+mn-ea"/>
                <a:cs typeface="+mn-cs"/>
              </a:rPr>
              <a:t>References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a:ln>
                  <a:noFill/>
                </a:ln>
                <a:solidFill>
                  <a:sysClr val="windowText" lastClr="000000"/>
                </a:solidFill>
                <a:effectLst/>
                <a:uLnTx/>
                <a:uFillTx/>
                <a:latin typeface="Calibri"/>
                <a:ea typeface="+mn-ea"/>
                <a:cs typeface="+mn-cs"/>
              </a:rPr>
              <a:t>Chapman, L., MPH, Lesch, N., &amp; Aitken, S. (2005).  </a:t>
            </a:r>
            <a:r>
              <a:rPr kumimoji="0" lang="en-US" altLang="en-US" sz="2000" b="0" i="1" u="none" strike="noStrike" kern="1200" cap="none" spc="0" normalizeH="0" baseline="0" noProof="0">
                <a:ln>
                  <a:noFill/>
                </a:ln>
                <a:solidFill>
                  <a:sysClr val="windowText" lastClr="000000"/>
                </a:solidFill>
                <a:effectLst/>
                <a:uLnTx/>
                <a:uFillTx/>
                <a:latin typeface="Calibri"/>
                <a:ea typeface="+mn-ea"/>
                <a:cs typeface="+mn-cs"/>
              </a:rPr>
              <a:t>WELCOA Special Report:  Resilience</a:t>
            </a:r>
            <a:r>
              <a:rPr kumimoji="0" lang="en-US" altLang="en-US" sz="2000" b="0" i="0" u="none" strike="noStrike" kern="1200" cap="none" spc="0" normalizeH="0" baseline="0" noProof="0">
                <a:ln>
                  <a:noFill/>
                </a:ln>
                <a:solidFill>
                  <a:sysClr val="windowText" lastClr="000000"/>
                </a:solidFill>
                <a:effectLst/>
                <a:uLnTx/>
                <a:uFillTx/>
                <a:latin typeface="Calibri"/>
                <a:ea typeface="+mn-ea"/>
                <a:cs typeface="+mn-cs"/>
              </a:rPr>
              <a:t>.  http://www.welcoa.org/freeresources/pdf/resilience_case_study.pdf</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a:ln>
                  <a:noFill/>
                </a:ln>
                <a:solidFill>
                  <a:sysClr val="windowText" lastClr="000000"/>
                </a:solidFill>
                <a:effectLst/>
                <a:uLnTx/>
                <a:uFillTx/>
                <a:latin typeface="Calibri"/>
                <a:ea typeface="+mn-ea"/>
                <a:cs typeface="+mn-cs"/>
              </a:rPr>
              <a:t>Whitworth, L., Kimsey-House, H., &amp; Sandahl, P. (1998). </a:t>
            </a:r>
            <a:r>
              <a:rPr kumimoji="0" lang="en-US" altLang="en-US" sz="2000" b="0" i="1" u="none" strike="noStrike" kern="1200" cap="none" spc="0" normalizeH="0" baseline="0" noProof="0">
                <a:ln>
                  <a:noFill/>
                </a:ln>
                <a:solidFill>
                  <a:sysClr val="windowText" lastClr="000000"/>
                </a:solidFill>
                <a:effectLst/>
                <a:uLnTx/>
                <a:uFillTx/>
                <a:latin typeface="Calibri"/>
                <a:ea typeface="+mn-ea"/>
                <a:cs typeface="+mn-cs"/>
              </a:rPr>
              <a:t>Co-Active Coaching: New Skills for Coaching People Toward Success in Work and Life.  </a:t>
            </a:r>
            <a:r>
              <a:rPr kumimoji="0" lang="en-US" altLang="en-US" sz="2000" b="0" i="0" u="none" strike="noStrike" kern="1200" cap="none" spc="0" normalizeH="0" baseline="0" noProof="0">
                <a:ln>
                  <a:noFill/>
                </a:ln>
                <a:solidFill>
                  <a:sysClr val="windowText" lastClr="000000"/>
                </a:solidFill>
                <a:effectLst/>
                <a:uLnTx/>
                <a:uFillTx/>
                <a:latin typeface="Calibri"/>
                <a:ea typeface="+mn-ea"/>
                <a:cs typeface="+mn-cs"/>
              </a:rPr>
              <a:t>Palo Alto, CA:  Davies-Black Publishing.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285005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5">
            <a:extLst>
              <a:ext uri="{FF2B5EF4-FFF2-40B4-BE49-F238E27FC236}">
                <a16:creationId xmlns:a16="http://schemas.microsoft.com/office/drawing/2014/main" id="{8A35373D-F777-4E45-A447-843F35046D0E}"/>
              </a:ext>
            </a:extLst>
          </p:cNvPr>
          <p:cNvSpPr txBox="1">
            <a:spLocks noChangeArrowheads="1"/>
          </p:cNvSpPr>
          <p:nvPr/>
        </p:nvSpPr>
        <p:spPr>
          <a:xfrm>
            <a:off x="381000" y="990600"/>
            <a:ext cx="7086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dirty="0">
                <a:ln>
                  <a:noFill/>
                </a:ln>
                <a:solidFill>
                  <a:sysClr val="windowText" lastClr="000000"/>
                </a:solidFill>
                <a:effectLst/>
                <a:uLnTx/>
                <a:uFillTx/>
                <a:latin typeface="Calibri"/>
                <a:ea typeface="+mn-ea"/>
                <a:cs typeface="+mn-cs"/>
              </a:rPr>
              <a:t>Questions?</a:t>
            </a: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srgbClr val="014471"/>
              </a:solidFill>
              <a:effectLst/>
              <a:uLnTx/>
              <a:uFillTx/>
              <a:latin typeface="Minion Pro" pitchFamily="18" charset="0"/>
              <a:ea typeface="+mn-ea"/>
              <a:cs typeface="+mn-cs"/>
            </a:endParaRPr>
          </a:p>
        </p:txBody>
      </p:sp>
      <p:pic>
        <p:nvPicPr>
          <p:cNvPr id="4" name="Picture 2" descr="C:\Users\KAH13\AppData\Local\Microsoft\Windows\Temporary Internet Files\Content.IE5\JDS2I6MV\questions[1].jpg">
            <a:extLst>
              <a:ext uri="{FF2B5EF4-FFF2-40B4-BE49-F238E27FC236}">
                <a16:creationId xmlns:a16="http://schemas.microsoft.com/office/drawing/2014/main" id="{F82BE9B1-75E7-44A3-BB0F-86BCC53AA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28799"/>
            <a:ext cx="5241471" cy="395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45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9" name="Rectangle 4">
            <a:extLst>
              <a:ext uri="{FF2B5EF4-FFF2-40B4-BE49-F238E27FC236}">
                <a16:creationId xmlns:a16="http://schemas.microsoft.com/office/drawing/2014/main" id="{C15C6272-38F0-4ACF-A6DA-E94AAFBCC74C}"/>
              </a:ext>
            </a:extLst>
          </p:cNvPr>
          <p:cNvSpPr txBox="1">
            <a:spLocks noChangeArrowheads="1"/>
          </p:cNvSpPr>
          <p:nvPr/>
        </p:nvSpPr>
        <p:spPr>
          <a:xfrm>
            <a:off x="1257300" y="762000"/>
            <a:ext cx="6629400" cy="1600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300" b="1" i="0" u="none" strike="noStrike" kern="900" cap="none" spc="30" normalizeH="0" baseline="0" noProof="0">
                <a:ln>
                  <a:noFill/>
                </a:ln>
                <a:solidFill>
                  <a:sysClr val="windowText" lastClr="000000"/>
                </a:solidFill>
                <a:effectLst/>
                <a:uLnTx/>
                <a:uFillTx/>
                <a:latin typeface="Calibri"/>
                <a:ea typeface="+mj-ea"/>
                <a:cs typeface="+mj-cs"/>
              </a:rPr>
              <a:t>Resilience:</a:t>
            </a:r>
            <a:br>
              <a:rPr kumimoji="0" lang="en-US" altLang="en-US" sz="3300" b="1" i="0" u="none" strike="noStrike" kern="900" cap="none" spc="30" normalizeH="0" baseline="0" noProof="0">
                <a:ln>
                  <a:noFill/>
                </a:ln>
                <a:solidFill>
                  <a:sysClr val="windowText" lastClr="000000"/>
                </a:solidFill>
                <a:effectLst/>
                <a:uLnTx/>
                <a:uFillTx/>
                <a:latin typeface="Calibri"/>
                <a:ea typeface="+mj-ea"/>
                <a:cs typeface="+mj-cs"/>
              </a:rPr>
            </a:br>
            <a:r>
              <a:rPr kumimoji="0" lang="en-US" altLang="en-US" sz="3300" b="1" i="0" u="none" strike="noStrike" kern="900" cap="none" spc="30" normalizeH="0" baseline="0" noProof="0">
                <a:ln>
                  <a:noFill/>
                </a:ln>
                <a:solidFill>
                  <a:sysClr val="windowText" lastClr="000000"/>
                </a:solidFill>
                <a:effectLst/>
                <a:uLnTx/>
                <a:uFillTx/>
                <a:latin typeface="Calibri"/>
                <a:ea typeface="+mj-ea"/>
                <a:cs typeface="+mj-cs"/>
              </a:rPr>
              <a:t>Bouncing Back When Life Throws You a Curve Ball</a:t>
            </a:r>
            <a:endParaRPr kumimoji="0" lang="en-US" sz="3300" b="1" i="0" u="none" strike="noStrike" kern="900" cap="none" spc="30" normalizeH="0" baseline="0" noProof="0" dirty="0">
              <a:ln>
                <a:noFill/>
              </a:ln>
              <a:solidFill>
                <a:srgbClr val="014471"/>
              </a:solidFill>
              <a:effectLst/>
              <a:uLnTx/>
              <a:uFillTx/>
              <a:latin typeface="Minion Pro"/>
              <a:ea typeface="+mj-ea"/>
              <a:cs typeface="+mj-cs"/>
            </a:endParaRPr>
          </a:p>
        </p:txBody>
      </p:sp>
      <p:pic>
        <p:nvPicPr>
          <p:cNvPr id="10" name="Picture 9">
            <a:extLst>
              <a:ext uri="{FF2B5EF4-FFF2-40B4-BE49-F238E27FC236}">
                <a16:creationId xmlns:a16="http://schemas.microsoft.com/office/drawing/2014/main" id="{741FDF57-13A8-4195-A3A2-106A4D1CA81A}"/>
              </a:ext>
            </a:extLst>
          </p:cNvPr>
          <p:cNvPicPr>
            <a:picLocks noChangeAspect="1"/>
          </p:cNvPicPr>
          <p:nvPr/>
        </p:nvPicPr>
        <p:blipFill>
          <a:blip r:embed="rId2"/>
          <a:stretch>
            <a:fillRect/>
          </a:stretch>
        </p:blipFill>
        <p:spPr>
          <a:xfrm>
            <a:off x="2895600" y="2743200"/>
            <a:ext cx="2986088" cy="1990725"/>
          </a:xfrm>
          <a:prstGeom prst="rect">
            <a:avLst/>
          </a:prstGeom>
        </p:spPr>
      </p:pic>
      <p:sp>
        <p:nvSpPr>
          <p:cNvPr id="11" name="Rectangle 10">
            <a:extLst>
              <a:ext uri="{FF2B5EF4-FFF2-40B4-BE49-F238E27FC236}">
                <a16:creationId xmlns:a16="http://schemas.microsoft.com/office/drawing/2014/main" id="{6C9E8FCD-86DD-489B-A167-114954EBE178}"/>
              </a:ext>
            </a:extLst>
          </p:cNvPr>
          <p:cNvSpPr/>
          <p:nvPr/>
        </p:nvSpPr>
        <p:spPr>
          <a:xfrm>
            <a:off x="2286000" y="5181600"/>
            <a:ext cx="4572000" cy="646331"/>
          </a:xfrm>
          <a:prstGeom prst="rect">
            <a:avLst/>
          </a:prstGeom>
        </p:spPr>
        <p:txBody>
          <a:bodyPr>
            <a:spAutoFit/>
          </a:bodyPr>
          <a:lstStyle/>
          <a:p>
            <a:pPr algn="ctr"/>
            <a:r>
              <a:rPr lang="en-US" dirty="0">
                <a:solidFill>
                  <a:prstClr val="black"/>
                </a:solidFill>
                <a:latin typeface="Calibri"/>
              </a:rPr>
              <a:t>Kimberly Hein-Beardsley, MS, LMFT, BCC, CHC</a:t>
            </a:r>
          </a:p>
          <a:p>
            <a:pPr algn="ctr"/>
            <a:r>
              <a:rPr lang="en-US" dirty="0">
                <a:solidFill>
                  <a:prstClr val="black"/>
                </a:solidFill>
                <a:latin typeface="Calibri"/>
              </a:rPr>
              <a:t>Quality Management &amp; Population Health</a:t>
            </a:r>
          </a:p>
        </p:txBody>
      </p:sp>
    </p:spTree>
    <p:extLst>
      <p:ext uri="{BB962C8B-B14F-4D97-AF65-F5344CB8AC3E}">
        <p14:creationId xmlns:p14="http://schemas.microsoft.com/office/powerpoint/2010/main" val="195757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4">
            <a:extLst>
              <a:ext uri="{FF2B5EF4-FFF2-40B4-BE49-F238E27FC236}">
                <a16:creationId xmlns:a16="http://schemas.microsoft.com/office/drawing/2014/main" id="{1932A7E3-7FDC-4F97-BEDE-3307ECE41570}"/>
              </a:ext>
            </a:extLst>
          </p:cNvPr>
          <p:cNvSpPr txBox="1">
            <a:spLocks noChangeArrowheads="1"/>
          </p:cNvSpPr>
          <p:nvPr/>
        </p:nvSpPr>
        <p:spPr>
          <a:xfrm>
            <a:off x="304800" y="762000"/>
            <a:ext cx="4038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1" i="0" u="none" strike="noStrike" kern="900" cap="none" spc="30" normalizeH="0" baseline="0" noProof="0">
                <a:ln>
                  <a:noFill/>
                </a:ln>
                <a:solidFill>
                  <a:sysClr val="windowText" lastClr="000000"/>
                </a:solidFill>
                <a:effectLst/>
                <a:uLnTx/>
                <a:uFillTx/>
                <a:latin typeface="Calibri"/>
                <a:ea typeface="+mj-ea"/>
                <a:cs typeface="+mj-cs"/>
              </a:rPr>
              <a:t>Goals and Objectives</a:t>
            </a:r>
            <a:endParaRPr kumimoji="0" lang="en-US" sz="3300" b="1" i="0" u="none" strike="noStrike" kern="900" cap="none" spc="30" normalizeH="0" baseline="0" noProof="0" dirty="0">
              <a:ln>
                <a:noFill/>
              </a:ln>
              <a:solidFill>
                <a:srgbClr val="014471"/>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92F02D58-8545-4E66-9388-B0A5C7760F1C}"/>
              </a:ext>
            </a:extLst>
          </p:cNvPr>
          <p:cNvSpPr txBox="1">
            <a:spLocks noChangeArrowheads="1"/>
          </p:cNvSpPr>
          <p:nvPr/>
        </p:nvSpPr>
        <p:spPr>
          <a:xfrm>
            <a:off x="457200" y="17526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Define what is means to be resilient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Look at what is draining your energy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Actions of Resilient Individuals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Elements of Resiliency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90884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4">
            <a:extLst>
              <a:ext uri="{FF2B5EF4-FFF2-40B4-BE49-F238E27FC236}">
                <a16:creationId xmlns:a16="http://schemas.microsoft.com/office/drawing/2014/main" id="{79EDA220-2023-4996-B544-E6C9EF99C886}"/>
              </a:ext>
            </a:extLst>
          </p:cNvPr>
          <p:cNvSpPr txBox="1">
            <a:spLocks noChangeArrowheads="1"/>
          </p:cNvSpPr>
          <p:nvPr/>
        </p:nvSpPr>
        <p:spPr>
          <a:xfrm>
            <a:off x="304800" y="838200"/>
            <a:ext cx="2133600" cy="914400"/>
          </a:xfrm>
          <a:prstGeom prst="rect">
            <a:avLst/>
          </a:prstGeom>
        </p:spPr>
        <p:txBody>
          <a:bodyPr vert="horz" lIns="91440" tIns="45720" rIns="91440" bIns="45720" rtlCol="0" anchor="ctr">
            <a:normAutofit fontScale="52500" lnSpcReduction="20000"/>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altLang="en-US" sz="3300" b="1" i="0" u="none" strike="noStrike" kern="900" cap="none" spc="30" normalizeH="0" baseline="0" noProof="0" dirty="0">
                <a:ln>
                  <a:noFill/>
                </a:ln>
                <a:solidFill>
                  <a:sysClr val="windowText" lastClr="000000"/>
                </a:solidFill>
                <a:effectLst/>
                <a:uLnTx/>
                <a:uFillTx/>
                <a:latin typeface="Calibri"/>
                <a:ea typeface="+mj-ea"/>
                <a:cs typeface="+mj-cs"/>
              </a:rPr>
            </a:br>
            <a:r>
              <a:rPr kumimoji="0" lang="en-US" altLang="en-US" sz="6100" b="1" i="0" u="none" strike="noStrike" kern="900" cap="none" spc="30" normalizeH="0" baseline="0" noProof="0" dirty="0">
                <a:ln>
                  <a:noFill/>
                </a:ln>
                <a:solidFill>
                  <a:sysClr val="windowText" lastClr="000000"/>
                </a:solidFill>
                <a:effectLst/>
                <a:uLnTx/>
                <a:uFillTx/>
                <a:latin typeface="Calibri"/>
                <a:ea typeface="+mj-ea"/>
                <a:cs typeface="+mj-cs"/>
              </a:rPr>
              <a:t>RESILIENCE</a:t>
            </a:r>
            <a:br>
              <a:rPr kumimoji="0" lang="en-US" altLang="en-US" sz="3300" b="1" i="0" u="none" strike="noStrike" kern="900" cap="none" spc="30" normalizeH="0" baseline="0" noProof="0" dirty="0">
                <a:ln>
                  <a:noFill/>
                </a:ln>
                <a:solidFill>
                  <a:sysClr val="windowText" lastClr="000000"/>
                </a:solidFill>
                <a:effectLst/>
                <a:uLnTx/>
                <a:uFillTx/>
                <a:latin typeface="Calibri"/>
                <a:ea typeface="+mj-ea"/>
                <a:cs typeface="+mj-cs"/>
              </a:rPr>
            </a:br>
            <a:endParaRPr kumimoji="0" lang="en-US" sz="3300" b="1" i="0" u="none" strike="noStrike" kern="900" cap="none" spc="30" normalizeH="0" baseline="0" noProof="0" dirty="0">
              <a:ln>
                <a:noFill/>
              </a:ln>
              <a:solidFill>
                <a:srgbClr val="014471"/>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DCE172F1-011F-4C8D-BD7A-5FCF38B9DDA9}"/>
              </a:ext>
            </a:extLst>
          </p:cNvPr>
          <p:cNvSpPr txBox="1">
            <a:spLocks noChangeArrowheads="1"/>
          </p:cNvSpPr>
          <p:nvPr/>
        </p:nvSpPr>
        <p:spPr>
          <a:xfrm>
            <a:off x="457200" y="17526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ysClr val="windowText" lastClr="000000"/>
                </a:solidFill>
                <a:effectLst/>
                <a:uLnTx/>
                <a:uFillTx/>
                <a:latin typeface="Calibri"/>
                <a:ea typeface="+mn-ea"/>
                <a:cs typeface="+mn-cs"/>
              </a:rPr>
              <a:t>What does it mean to you to be resilient?? </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15FC99E-F09D-4BA4-A982-A012A81A3EEC}"/>
              </a:ext>
            </a:extLst>
          </p:cNvPr>
          <p:cNvPicPr>
            <a:picLocks noChangeAspect="1"/>
          </p:cNvPicPr>
          <p:nvPr/>
        </p:nvPicPr>
        <p:blipFill>
          <a:blip r:embed="rId2"/>
          <a:stretch>
            <a:fillRect/>
          </a:stretch>
        </p:blipFill>
        <p:spPr>
          <a:xfrm>
            <a:off x="3314700" y="3044890"/>
            <a:ext cx="2514600" cy="2514600"/>
          </a:xfrm>
          <a:prstGeom prst="rect">
            <a:avLst/>
          </a:prstGeom>
        </p:spPr>
      </p:pic>
    </p:spTree>
    <p:extLst>
      <p:ext uri="{BB962C8B-B14F-4D97-AF65-F5344CB8AC3E}">
        <p14:creationId xmlns:p14="http://schemas.microsoft.com/office/powerpoint/2010/main" val="332177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4">
            <a:extLst>
              <a:ext uri="{FF2B5EF4-FFF2-40B4-BE49-F238E27FC236}">
                <a16:creationId xmlns:a16="http://schemas.microsoft.com/office/drawing/2014/main" id="{98B25F0D-226E-4A53-960E-155BD37A1494}"/>
              </a:ext>
            </a:extLst>
          </p:cNvPr>
          <p:cNvSpPr txBox="1">
            <a:spLocks noChangeArrowheads="1"/>
          </p:cNvSpPr>
          <p:nvPr/>
        </p:nvSpPr>
        <p:spPr>
          <a:xfrm>
            <a:off x="304800" y="762000"/>
            <a:ext cx="4953000" cy="457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a:defRPr/>
            </a:pPr>
            <a:endParaRPr lang="en-US" altLang="en-US" sz="2800" dirty="0">
              <a:solidFill>
                <a:prstClr val="black"/>
              </a:solidFill>
              <a:latin typeface="Calibri"/>
            </a:endParaRPr>
          </a:p>
          <a:p>
            <a:pPr>
              <a:defRPr/>
            </a:pPr>
            <a:r>
              <a:rPr lang="en-US" altLang="en-US" sz="2800" dirty="0">
                <a:solidFill>
                  <a:prstClr val="black"/>
                </a:solidFill>
                <a:latin typeface="Calibri"/>
              </a:rPr>
              <a:t>Actions of Resilient Individuals</a:t>
            </a:r>
            <a:br>
              <a:rPr lang="en-US" altLang="en-US" sz="2800" dirty="0">
                <a:solidFill>
                  <a:prstClr val="black"/>
                </a:solidFill>
                <a:latin typeface="Calibri"/>
              </a:rPr>
            </a:br>
            <a:endParaRPr lang="en-US" sz="2800" dirty="0">
              <a:solidFill>
                <a:srgbClr val="014471"/>
              </a:solidFill>
              <a:latin typeface="Minion Pro SmBd"/>
            </a:endParaRPr>
          </a:p>
        </p:txBody>
      </p:sp>
      <p:sp>
        <p:nvSpPr>
          <p:cNvPr id="4" name="Rectangle 5">
            <a:extLst>
              <a:ext uri="{FF2B5EF4-FFF2-40B4-BE49-F238E27FC236}">
                <a16:creationId xmlns:a16="http://schemas.microsoft.com/office/drawing/2014/main" id="{470A4FB3-93B8-4D60-B750-916109C112A1}"/>
              </a:ext>
            </a:extLst>
          </p:cNvPr>
          <p:cNvSpPr txBox="1">
            <a:spLocks noChangeArrowheads="1"/>
          </p:cNvSpPr>
          <p:nvPr/>
        </p:nvSpPr>
        <p:spPr>
          <a:xfrm>
            <a:off x="457200" y="1295400"/>
            <a:ext cx="7467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Taking responsibility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Owning the power of choice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Focusing on empowering interpretations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Look at things from a position of optimism and potential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Developing meaningful connections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Seek or maintain relationships that add significance to your life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Moving on</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Calibri"/>
                <a:ea typeface="+mn-ea"/>
                <a:cs typeface="+mn-cs"/>
              </a:rPr>
              <a:t>Focus on the present and future, and not dwell on the past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213561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4">
            <a:extLst>
              <a:ext uri="{FF2B5EF4-FFF2-40B4-BE49-F238E27FC236}">
                <a16:creationId xmlns:a16="http://schemas.microsoft.com/office/drawing/2014/main" id="{980C9782-ED92-49B7-90FC-B80A61F2746C}"/>
              </a:ext>
            </a:extLst>
          </p:cNvPr>
          <p:cNvSpPr txBox="1">
            <a:spLocks noChangeArrowheads="1"/>
          </p:cNvSpPr>
          <p:nvPr/>
        </p:nvSpPr>
        <p:spPr>
          <a:xfrm>
            <a:off x="302418" y="7620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1" i="0" u="none" strike="noStrike" kern="900" cap="none" spc="30" normalizeH="0" baseline="0" noProof="0" dirty="0">
                <a:ln>
                  <a:noFill/>
                </a:ln>
                <a:solidFill>
                  <a:sysClr val="windowText" lastClr="000000"/>
                </a:solidFill>
                <a:effectLst/>
                <a:uLnTx/>
                <a:uFillTx/>
                <a:latin typeface="Calibri"/>
                <a:ea typeface="+mj-ea"/>
                <a:cs typeface="+mj-cs"/>
              </a:rPr>
              <a:t>Elements of Resiliency</a:t>
            </a:r>
            <a:endParaRPr kumimoji="0" lang="en-US" sz="3300" b="1" i="0" u="none" strike="noStrike" kern="900" cap="none" spc="30" normalizeH="0" baseline="0" noProof="0" dirty="0">
              <a:ln>
                <a:noFill/>
              </a:ln>
              <a:solidFill>
                <a:srgbClr val="014471"/>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6A85C278-5071-4118-B60A-E400E9586EC7}"/>
              </a:ext>
            </a:extLst>
          </p:cNvPr>
          <p:cNvSpPr txBox="1">
            <a:spLocks noChangeArrowheads="1"/>
          </p:cNvSpPr>
          <p:nvPr/>
        </p:nvSpPr>
        <p:spPr>
          <a:xfrm>
            <a:off x="457200" y="1524000"/>
            <a:ext cx="74676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Energy Management</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Sleep Choices</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Social Support</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Attitude Management</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Life Goal Planning</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Stress Relief</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Self-Care</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ysClr val="windowText" lastClr="000000"/>
                </a:solidFill>
                <a:effectLst/>
                <a:uLnTx/>
                <a:uFillTx/>
                <a:latin typeface="Calibri"/>
                <a:ea typeface="+mn-ea"/>
                <a:cs typeface="+mn-cs"/>
              </a:rPr>
              <a:t>Creative Fun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16429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4">
            <a:extLst>
              <a:ext uri="{FF2B5EF4-FFF2-40B4-BE49-F238E27FC236}">
                <a16:creationId xmlns:a16="http://schemas.microsoft.com/office/drawing/2014/main" id="{440BA665-6BAE-4D70-A3FA-7F93FB038064}"/>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1" i="0" u="none" strike="noStrike" kern="900" cap="none" spc="30" normalizeH="0" baseline="0" noProof="0">
                <a:ln>
                  <a:noFill/>
                </a:ln>
                <a:solidFill>
                  <a:sysClr val="windowText" lastClr="000000"/>
                </a:solidFill>
                <a:effectLst/>
                <a:uLnTx/>
                <a:uFillTx/>
                <a:latin typeface="Calibri"/>
                <a:ea typeface="+mj-ea"/>
                <a:cs typeface="+mj-cs"/>
              </a:rPr>
              <a:t>Energy Management</a:t>
            </a:r>
            <a:endParaRPr kumimoji="0" lang="en-US" sz="3300" b="1" i="0" u="none" strike="noStrike" kern="900" cap="none" spc="30" normalizeH="0" baseline="0" noProof="0" dirty="0">
              <a:ln>
                <a:noFill/>
              </a:ln>
              <a:solidFill>
                <a:srgbClr val="014471"/>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B56618A3-9695-4775-82FF-BBD560813E89}"/>
              </a:ext>
            </a:extLst>
          </p:cNvPr>
          <p:cNvSpPr txBox="1">
            <a:spLocks noChangeArrowheads="1"/>
          </p:cNvSpPr>
          <p:nvPr/>
        </p:nvSpPr>
        <p:spPr>
          <a:xfrm>
            <a:off x="533400" y="1752600"/>
            <a:ext cx="7548563" cy="3886200"/>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130" normalizeH="0" baseline="0" noProof="0" dirty="0">
              <a:ln>
                <a:noFill/>
              </a:ln>
              <a:solidFill>
                <a:srgbClr val="014471"/>
              </a:solidFill>
              <a:effectLst/>
              <a:uLnTx/>
              <a:uFillTx/>
              <a:latin typeface="Minion Pro"/>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13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is draining your energy?</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13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dirty="0">
                <a:ln>
                  <a:noFill/>
                </a:ln>
                <a:solidFill>
                  <a:sysClr val="windowText" lastClr="000000"/>
                </a:solidFill>
                <a:effectLst/>
                <a:uLnTx/>
                <a:uFillTx/>
                <a:latin typeface="Calibri"/>
                <a:ea typeface="+mn-ea"/>
                <a:cs typeface="+mn-cs"/>
              </a:rPr>
              <a:t>Relationships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dirty="0">
                <a:ln>
                  <a:noFill/>
                </a:ln>
                <a:solidFill>
                  <a:sysClr val="windowText" lastClr="000000"/>
                </a:solidFill>
                <a:effectLst/>
                <a:uLnTx/>
                <a:uFillTx/>
                <a:latin typeface="Calibri"/>
                <a:ea typeface="+mn-ea"/>
                <a:cs typeface="+mn-cs"/>
              </a:rPr>
              <a:t>Environment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dirty="0">
                <a:ln>
                  <a:noFill/>
                </a:ln>
                <a:solidFill>
                  <a:sysClr val="windowText" lastClr="000000"/>
                </a:solidFill>
                <a:effectLst/>
                <a:uLnTx/>
                <a:uFillTx/>
                <a:latin typeface="Calibri"/>
                <a:ea typeface="+mn-ea"/>
                <a:cs typeface="+mn-cs"/>
              </a:rPr>
              <a:t>Body, Mind and Spirit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dirty="0">
                <a:ln>
                  <a:noFill/>
                </a:ln>
                <a:solidFill>
                  <a:sysClr val="windowText" lastClr="000000"/>
                </a:solidFill>
                <a:effectLst/>
                <a:uLnTx/>
                <a:uFillTx/>
                <a:latin typeface="Calibri"/>
                <a:ea typeface="+mn-ea"/>
                <a:cs typeface="+mn-cs"/>
              </a:rPr>
              <a:t>Work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dirty="0">
                <a:ln>
                  <a:noFill/>
                </a:ln>
                <a:solidFill>
                  <a:sysClr val="windowText" lastClr="000000"/>
                </a:solidFill>
                <a:effectLst/>
                <a:uLnTx/>
                <a:uFillTx/>
                <a:latin typeface="Calibri"/>
                <a:ea typeface="+mn-ea"/>
                <a:cs typeface="+mn-cs"/>
              </a:rPr>
              <a:t>Money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13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375EADE7-EE00-407F-8441-CC99A0A463E6}"/>
              </a:ext>
            </a:extLst>
          </p:cNvPr>
          <p:cNvPicPr>
            <a:picLocks noChangeAspect="1"/>
          </p:cNvPicPr>
          <p:nvPr/>
        </p:nvPicPr>
        <p:blipFill>
          <a:blip r:embed="rId2"/>
          <a:stretch>
            <a:fillRect/>
          </a:stretch>
        </p:blipFill>
        <p:spPr>
          <a:xfrm>
            <a:off x="5638800" y="3124200"/>
            <a:ext cx="2095500" cy="2095500"/>
          </a:xfrm>
          <a:prstGeom prst="rect">
            <a:avLst/>
          </a:prstGeom>
        </p:spPr>
      </p:pic>
    </p:spTree>
    <p:extLst>
      <p:ext uri="{BB962C8B-B14F-4D97-AF65-F5344CB8AC3E}">
        <p14:creationId xmlns:p14="http://schemas.microsoft.com/office/powerpoint/2010/main" val="13531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4">
            <a:extLst>
              <a:ext uri="{FF2B5EF4-FFF2-40B4-BE49-F238E27FC236}">
                <a16:creationId xmlns:a16="http://schemas.microsoft.com/office/drawing/2014/main" id="{4CB367F5-E769-440C-B1C7-11326C772DB8}"/>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1" i="0" u="none" strike="noStrike" kern="900" cap="none" spc="30" normalizeH="0" baseline="0" noProof="0">
                <a:ln>
                  <a:noFill/>
                </a:ln>
                <a:solidFill>
                  <a:sysClr val="windowText" lastClr="000000"/>
                </a:solidFill>
                <a:effectLst/>
                <a:uLnTx/>
                <a:uFillTx/>
                <a:latin typeface="Calibri"/>
                <a:ea typeface="+mj-ea"/>
                <a:cs typeface="+mj-cs"/>
              </a:rPr>
              <a:t>Sleep Choices</a:t>
            </a:r>
            <a:endParaRPr kumimoji="0" lang="en-US" sz="3300" b="1" i="0" u="none" strike="noStrike" kern="900" cap="none" spc="30" normalizeH="0" baseline="0" noProof="0" dirty="0">
              <a:ln>
                <a:noFill/>
              </a:ln>
              <a:solidFill>
                <a:srgbClr val="014471"/>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B5DDE1D7-73F6-4375-AB61-FB5069EC3B25}"/>
              </a:ext>
            </a:extLst>
          </p:cNvPr>
          <p:cNvSpPr txBox="1">
            <a:spLocks noChangeArrowheads="1"/>
          </p:cNvSpPr>
          <p:nvPr/>
        </p:nvSpPr>
        <p:spPr>
          <a:xfrm>
            <a:off x="457200" y="1752600"/>
            <a:ext cx="7467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altLang="en-US" sz="2800" dirty="0">
                <a:solidFill>
                  <a:prstClr val="black"/>
                </a:solidFill>
                <a:latin typeface="Calibri"/>
              </a:rPr>
              <a:t>How much sleep are you getting?</a:t>
            </a:r>
          </a:p>
          <a:p>
            <a:pPr>
              <a:lnSpc>
                <a:spcPct val="90000"/>
              </a:lnSpc>
            </a:pPr>
            <a:r>
              <a:rPr lang="en-US" altLang="en-US" sz="2800" dirty="0">
                <a:solidFill>
                  <a:prstClr val="black"/>
                </a:solidFill>
                <a:latin typeface="Calibri"/>
              </a:rPr>
              <a:t>Do you have regular times that you go to bed and rise?</a:t>
            </a:r>
          </a:p>
          <a:p>
            <a:pPr>
              <a:lnSpc>
                <a:spcPct val="90000"/>
              </a:lnSpc>
            </a:pPr>
            <a:r>
              <a:rPr lang="en-US" altLang="en-US" sz="2800" dirty="0">
                <a:solidFill>
                  <a:prstClr val="black"/>
                </a:solidFill>
                <a:latin typeface="Calibri"/>
              </a:rPr>
              <a:t>Rituals to help get your body and mind prepared for sleep</a:t>
            </a:r>
          </a:p>
          <a:p>
            <a:pPr lvl="1">
              <a:lnSpc>
                <a:spcPct val="90000"/>
              </a:lnSpc>
            </a:pPr>
            <a:r>
              <a:rPr lang="en-US" altLang="en-US" dirty="0">
                <a:solidFill>
                  <a:prstClr val="black"/>
                </a:solidFill>
                <a:latin typeface="Calibri"/>
              </a:rPr>
              <a:t>Dimmed lights, bath/shower, journaling, etc. </a:t>
            </a:r>
          </a:p>
          <a:p>
            <a:pPr>
              <a:lnSpc>
                <a:spcPct val="90000"/>
              </a:lnSpc>
            </a:pPr>
            <a:r>
              <a:rPr lang="en-US" altLang="en-US" sz="2800" dirty="0">
                <a:solidFill>
                  <a:prstClr val="black"/>
                </a:solidFill>
                <a:latin typeface="Calibri"/>
              </a:rPr>
              <a:t>Things to avoid before bedtime</a:t>
            </a:r>
          </a:p>
          <a:p>
            <a:pPr lvl="1">
              <a:lnSpc>
                <a:spcPct val="90000"/>
              </a:lnSpc>
            </a:pPr>
            <a:r>
              <a:rPr lang="en-US" altLang="en-US" dirty="0">
                <a:solidFill>
                  <a:prstClr val="black"/>
                </a:solidFill>
                <a:latin typeface="Calibri"/>
              </a:rPr>
              <a:t>Certain foods &amp; beverages, exercise, light/noise, naps, etc.</a:t>
            </a:r>
          </a:p>
          <a:p>
            <a:pPr>
              <a:buFont typeface="Arial" panose="020B0604020202020204" pitchFamily="34" charset="0"/>
              <a:buNone/>
            </a:pPr>
            <a:endParaRPr lang="en-US" sz="2000" dirty="0">
              <a:solidFill>
                <a:srgbClr val="014471"/>
              </a:solidFill>
              <a:latin typeface="Minion Pro"/>
            </a:endParaRPr>
          </a:p>
        </p:txBody>
      </p:sp>
    </p:spTree>
    <p:extLst>
      <p:ext uri="{BB962C8B-B14F-4D97-AF65-F5344CB8AC3E}">
        <p14:creationId xmlns:p14="http://schemas.microsoft.com/office/powerpoint/2010/main" val="60904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Resilience</a:t>
            </a:r>
          </a:p>
        </p:txBody>
      </p:sp>
      <p:sp>
        <p:nvSpPr>
          <p:cNvPr id="3" name="Rectangle 4">
            <a:extLst>
              <a:ext uri="{FF2B5EF4-FFF2-40B4-BE49-F238E27FC236}">
                <a16:creationId xmlns:a16="http://schemas.microsoft.com/office/drawing/2014/main" id="{8E40602E-AD5F-40E2-9D20-F78EAC8F12B3}"/>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1" i="0" u="none" strike="noStrike" kern="900" cap="none" spc="30" normalizeH="0" baseline="0" noProof="0">
                <a:ln>
                  <a:noFill/>
                </a:ln>
                <a:solidFill>
                  <a:sysClr val="windowText" lastClr="000000"/>
                </a:solidFill>
                <a:effectLst/>
                <a:uLnTx/>
                <a:uFillTx/>
                <a:latin typeface="Calibri"/>
                <a:ea typeface="+mj-ea"/>
                <a:cs typeface="+mj-cs"/>
              </a:rPr>
              <a:t>Social Support</a:t>
            </a:r>
            <a:endParaRPr kumimoji="0" lang="en-US" sz="3300" b="1" i="0" u="none" strike="noStrike" kern="900" cap="none" spc="30" normalizeH="0" baseline="0" noProof="0" dirty="0">
              <a:ln>
                <a:noFill/>
              </a:ln>
              <a:solidFill>
                <a:srgbClr val="014471"/>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7D5980E6-A192-4F5D-8673-8D4E760AC391}"/>
              </a:ext>
            </a:extLst>
          </p:cNvPr>
          <p:cNvSpPr txBox="1">
            <a:spLocks noChangeArrowheads="1"/>
          </p:cNvSpPr>
          <p:nvPr/>
        </p:nvSpPr>
        <p:spPr>
          <a:xfrm>
            <a:off x="533400" y="1752600"/>
            <a:ext cx="7548563" cy="3810000"/>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100" kern="1200" spc="13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dirty="0">
                <a:ln>
                  <a:noFill/>
                </a:ln>
                <a:solidFill>
                  <a:sysClr val="windowText" lastClr="000000"/>
                </a:solidFill>
                <a:effectLst/>
                <a:uLnTx/>
                <a:uFillTx/>
                <a:latin typeface="Calibri"/>
                <a:ea typeface="+mn-ea"/>
                <a:cs typeface="+mn-cs"/>
              </a:rPr>
              <a:t>Who do you turn to in times of need?</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ysClr val="windowText" lastClr="000000"/>
                </a:solidFill>
                <a:effectLst/>
                <a:uLnTx/>
                <a:uFillTx/>
                <a:latin typeface="Calibri"/>
                <a:ea typeface="+mn-ea"/>
                <a:cs typeface="+mn-cs"/>
              </a:rPr>
              <a:t>Family/friends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ysClr val="windowText" lastClr="000000"/>
                </a:solidFill>
                <a:effectLst/>
                <a:uLnTx/>
                <a:uFillTx/>
                <a:latin typeface="Calibri"/>
                <a:ea typeface="+mn-ea"/>
                <a:cs typeface="+mn-cs"/>
              </a:rPr>
              <a:t>Frequency of contact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ysClr val="windowText" lastClr="000000"/>
                </a:solidFill>
                <a:effectLst/>
                <a:uLnTx/>
                <a:uFillTx/>
                <a:latin typeface="Calibri"/>
                <a:ea typeface="+mn-ea"/>
                <a:cs typeface="+mn-cs"/>
              </a:rPr>
              <a:t>Level of support received</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alt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130" normalizeH="0" baseline="0" noProof="0" dirty="0">
                <a:ln>
                  <a:noFill/>
                </a:ln>
                <a:solidFill>
                  <a:sysClr val="windowText" lastClr="000000"/>
                </a:solidFill>
                <a:effectLst/>
                <a:uLnTx/>
                <a:uFillTx/>
                <a:latin typeface="Calibri"/>
                <a:ea typeface="+mn-ea"/>
                <a:cs typeface="+mn-cs"/>
              </a:rPr>
              <a:t>What are ways to cultivate more support?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130" normalizeH="0" baseline="0" noProof="0" dirty="0">
              <a:ln>
                <a:noFill/>
              </a:ln>
              <a:solidFill>
                <a:srgbClr val="014471"/>
              </a:solidFill>
              <a:effectLst/>
              <a:uLnTx/>
              <a:uFillTx/>
              <a:latin typeface="Minion Pro"/>
              <a:ea typeface="+mn-ea"/>
              <a:cs typeface="+mn-cs"/>
            </a:endParaRPr>
          </a:p>
        </p:txBody>
      </p:sp>
      <p:pic>
        <p:nvPicPr>
          <p:cNvPr id="5" name="Picture 4">
            <a:extLst>
              <a:ext uri="{FF2B5EF4-FFF2-40B4-BE49-F238E27FC236}">
                <a16:creationId xmlns:a16="http://schemas.microsoft.com/office/drawing/2014/main" id="{54F73195-D97C-4296-806B-0DADE9EB9C7A}"/>
              </a:ext>
            </a:extLst>
          </p:cNvPr>
          <p:cNvPicPr>
            <a:picLocks noChangeAspect="1"/>
          </p:cNvPicPr>
          <p:nvPr/>
        </p:nvPicPr>
        <p:blipFill>
          <a:blip r:embed="rId2"/>
          <a:stretch>
            <a:fillRect/>
          </a:stretch>
        </p:blipFill>
        <p:spPr>
          <a:xfrm>
            <a:off x="5330172" y="2320212"/>
            <a:ext cx="2975628" cy="1983752"/>
          </a:xfrm>
          <a:prstGeom prst="rect">
            <a:avLst/>
          </a:prstGeom>
        </p:spPr>
      </p:pic>
    </p:spTree>
    <p:extLst>
      <p:ext uri="{BB962C8B-B14F-4D97-AF65-F5344CB8AC3E}">
        <p14:creationId xmlns:p14="http://schemas.microsoft.com/office/powerpoint/2010/main" val="2524207392"/>
      </p:ext>
    </p:extLst>
  </p:cSld>
  <p:clrMapOvr>
    <a:masterClrMapping/>
  </p:clrMapOvr>
</p:sld>
</file>

<file path=ppt/theme/theme1.xml><?xml version="1.0" encoding="utf-8"?>
<a:theme xmlns:a="http://schemas.openxmlformats.org/drawingml/2006/main" name="1_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docProps/app.xml><?xml version="1.0" encoding="utf-8"?>
<Properties xmlns="http://schemas.openxmlformats.org/officeDocument/2006/extended-properties" xmlns:vt="http://schemas.openxmlformats.org/officeDocument/2006/docPropsVTypes">
  <TotalTime>99</TotalTime>
  <Words>679</Words>
  <Application>Microsoft Office PowerPoint</Application>
  <PresentationFormat>On-screen Show (4:3)</PresentationFormat>
  <Paragraphs>130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Minion Pro</vt:lpstr>
      <vt:lpstr>Minion Pro SmBd</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 Medical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KAH13</dc:creator>
  <cp:lastModifiedBy>Tammy Sullivan</cp:lastModifiedBy>
  <cp:revision>21</cp:revision>
  <dcterms:created xsi:type="dcterms:W3CDTF">2017-07-18T17:52:21Z</dcterms:created>
  <dcterms:modified xsi:type="dcterms:W3CDTF">2021-08-30T18:58:08Z</dcterms:modified>
</cp:coreProperties>
</file>