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17"/>
  </p:notesMasterIdLst>
  <p:sldIdLst>
    <p:sldId id="324" r:id="rId3"/>
    <p:sldId id="325" r:id="rId4"/>
    <p:sldId id="304" r:id="rId5"/>
    <p:sldId id="308" r:id="rId6"/>
    <p:sldId id="322" r:id="rId7"/>
    <p:sldId id="309" r:id="rId8"/>
    <p:sldId id="310" r:id="rId9"/>
    <p:sldId id="311" r:id="rId10"/>
    <p:sldId id="315" r:id="rId11"/>
    <p:sldId id="316" r:id="rId12"/>
    <p:sldId id="317" r:id="rId13"/>
    <p:sldId id="318" r:id="rId14"/>
    <p:sldId id="319" r:id="rId15"/>
    <p:sldId id="32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A8"/>
    <a:srgbClr val="B4B4B2"/>
    <a:srgbClr val="9F0D24"/>
    <a:srgbClr val="B4B4B5"/>
    <a:srgbClr val="B4B4BC"/>
    <a:srgbClr val="B4B4B9"/>
    <a:srgbClr val="BEBEBC"/>
    <a:srgbClr val="C10E25"/>
    <a:srgbClr val="9F0DC1"/>
    <a:srgbClr val="25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1111" autoAdjust="0"/>
  </p:normalViewPr>
  <p:slideViewPr>
    <p:cSldViewPr snapToGrid="0" snapToObjects="1">
      <p:cViewPr varScale="1">
        <p:scale>
          <a:sx n="49" d="100"/>
          <a:sy n="49" d="100"/>
        </p:scale>
        <p:origin x="10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E7D13-8600-BF4F-8814-C0FAB6810B79}" type="datetimeFigureOut">
              <a:rPr lang="en-US" smtClean="0"/>
              <a:pPr/>
              <a:t>12/2/2021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61778-6E7F-4B47-8A00-23F72BE98B3A}" type="slidenum">
              <a:rPr lang="en-US" smtClean="0"/>
              <a:pPr/>
              <a:t>‹#›</a:t>
            </a:fld>
            <a:endParaRPr lang="en-US"/>
          </a:p>
        </p:txBody>
      </p:sp>
    </p:spTree>
    <p:extLst>
      <p:ext uri="{BB962C8B-B14F-4D97-AF65-F5344CB8AC3E}">
        <p14:creationId xmlns:p14="http://schemas.microsoft.com/office/powerpoint/2010/main" val="27207525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3</a:t>
            </a:fld>
            <a:endParaRPr lang="en-US" dirty="0"/>
          </a:p>
        </p:txBody>
      </p:sp>
    </p:spTree>
    <p:extLst>
      <p:ext uri="{BB962C8B-B14F-4D97-AF65-F5344CB8AC3E}">
        <p14:creationId xmlns:p14="http://schemas.microsoft.com/office/powerpoint/2010/main" val="142036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200" dirty="0"/>
            </a:br>
            <a:endParaRPr lang="en-US" sz="1200" dirty="0">
              <a:solidFill>
                <a:srgbClr val="014471"/>
              </a:solidFill>
              <a:latin typeface="Minion Pro" pitchFamily="18" charset="0"/>
            </a:endParaRPr>
          </a:p>
        </p:txBody>
      </p:sp>
      <p:sp>
        <p:nvSpPr>
          <p:cNvPr id="4" name="Slide Number Placeholder 3"/>
          <p:cNvSpPr>
            <a:spLocks noGrp="1"/>
          </p:cNvSpPr>
          <p:nvPr>
            <p:ph type="sldNum" sz="quarter" idx="10"/>
          </p:nvPr>
        </p:nvSpPr>
        <p:spPr/>
        <p:txBody>
          <a:bodyPr/>
          <a:lstStyle/>
          <a:p>
            <a:fld id="{01F65091-07A6-48F5-B4EB-4E331EAF9A1A}" type="slidenum">
              <a:rPr lang="en-US" smtClean="0"/>
              <a:pPr/>
              <a:t>12</a:t>
            </a:fld>
            <a:endParaRPr lang="en-US" dirty="0"/>
          </a:p>
        </p:txBody>
      </p:sp>
    </p:spTree>
    <p:extLst>
      <p:ext uri="{BB962C8B-B14F-4D97-AF65-F5344CB8AC3E}">
        <p14:creationId xmlns:p14="http://schemas.microsoft.com/office/powerpoint/2010/main" val="194510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4</a:t>
            </a:fld>
            <a:endParaRPr lang="en-US" dirty="0"/>
          </a:p>
        </p:txBody>
      </p:sp>
    </p:spTree>
    <p:extLst>
      <p:ext uri="{BB962C8B-B14F-4D97-AF65-F5344CB8AC3E}">
        <p14:creationId xmlns:p14="http://schemas.microsoft.com/office/powerpoint/2010/main" val="413081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p>
          <a:p>
            <a:r>
              <a:rPr lang="en-US" sz="1200" dirty="0"/>
              <a:t> </a:t>
            </a:r>
          </a:p>
          <a:p>
            <a:pPr marL="0" indent="0">
              <a:buFont typeface="Arial" panose="020B0604020202020204" pitchFamily="34" charset="0"/>
              <a:buNone/>
            </a:pPr>
            <a:r>
              <a:rPr lang="en-US" sz="1200" dirty="0"/>
              <a:t> </a:t>
            </a:r>
            <a:endParaRPr lang="en-US" dirty="0"/>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5</a:t>
            </a:fld>
            <a:endParaRPr lang="en-US" dirty="0"/>
          </a:p>
        </p:txBody>
      </p:sp>
    </p:spTree>
    <p:extLst>
      <p:ext uri="{BB962C8B-B14F-4D97-AF65-F5344CB8AC3E}">
        <p14:creationId xmlns:p14="http://schemas.microsoft.com/office/powerpoint/2010/main" val="320912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6</a:t>
            </a:fld>
            <a:endParaRPr lang="en-US" dirty="0"/>
          </a:p>
        </p:txBody>
      </p:sp>
    </p:spTree>
    <p:extLst>
      <p:ext uri="{BB962C8B-B14F-4D97-AF65-F5344CB8AC3E}">
        <p14:creationId xmlns:p14="http://schemas.microsoft.com/office/powerpoint/2010/main" val="278832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7</a:t>
            </a:fld>
            <a:endParaRPr lang="en-US" dirty="0"/>
          </a:p>
        </p:txBody>
      </p:sp>
    </p:spTree>
    <p:extLst>
      <p:ext uri="{BB962C8B-B14F-4D97-AF65-F5344CB8AC3E}">
        <p14:creationId xmlns:p14="http://schemas.microsoft.com/office/powerpoint/2010/main" val="404258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endParaRPr lang="en-US" dirty="0"/>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8</a:t>
            </a:fld>
            <a:endParaRPr lang="en-US" dirty="0"/>
          </a:p>
        </p:txBody>
      </p:sp>
    </p:spTree>
    <p:extLst>
      <p:ext uri="{BB962C8B-B14F-4D97-AF65-F5344CB8AC3E}">
        <p14:creationId xmlns:p14="http://schemas.microsoft.com/office/powerpoint/2010/main" val="277826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endParaRPr lang="en-US" dirty="0"/>
          </a:p>
          <a:p>
            <a:pPr>
              <a:buFont typeface="Arial" panose="020B0604020202020204" pitchFamily="34" charset="0"/>
              <a:buNone/>
            </a:pPr>
            <a:endParaRPr lang="en-US" sz="1200" baseline="0" dirty="0"/>
          </a:p>
          <a:p>
            <a:pPr>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9</a:t>
            </a:fld>
            <a:endParaRPr lang="en-US" dirty="0"/>
          </a:p>
        </p:txBody>
      </p:sp>
    </p:spTree>
    <p:extLst>
      <p:ext uri="{BB962C8B-B14F-4D97-AF65-F5344CB8AC3E}">
        <p14:creationId xmlns:p14="http://schemas.microsoft.com/office/powerpoint/2010/main" val="89156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endParaRPr lang="en-US" dirty="0"/>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200" dirty="0"/>
            </a:br>
            <a:r>
              <a:rPr lang="en-US" sz="1200" dirty="0"/>
              <a:t> </a:t>
            </a:r>
            <a:endParaRPr lang="en-US" sz="1200" dirty="0">
              <a:solidFill>
                <a:srgbClr val="014471"/>
              </a:solidFill>
              <a:latin typeface="Minion Pro" pitchFamily="18" charset="0"/>
            </a:endParaRPr>
          </a:p>
          <a:p>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10</a:t>
            </a:fld>
            <a:endParaRPr lang="en-US" dirty="0"/>
          </a:p>
        </p:txBody>
      </p:sp>
    </p:spTree>
    <p:extLst>
      <p:ext uri="{BB962C8B-B14F-4D97-AF65-F5344CB8AC3E}">
        <p14:creationId xmlns:p14="http://schemas.microsoft.com/office/powerpoint/2010/main" val="1834258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endParaRPr lang="en-US" dirty="0"/>
          </a:p>
        </p:txBody>
      </p:sp>
      <p:sp>
        <p:nvSpPr>
          <p:cNvPr id="4" name="Slide Number Placeholder 3"/>
          <p:cNvSpPr>
            <a:spLocks noGrp="1"/>
          </p:cNvSpPr>
          <p:nvPr>
            <p:ph type="sldNum" sz="quarter" idx="10"/>
          </p:nvPr>
        </p:nvSpPr>
        <p:spPr/>
        <p:txBody>
          <a:bodyPr/>
          <a:lstStyle/>
          <a:p>
            <a:fld id="{01F65091-07A6-48F5-B4EB-4E331EAF9A1A}" type="slidenum">
              <a:rPr lang="en-US" smtClean="0"/>
              <a:pPr/>
              <a:t>11</a:t>
            </a:fld>
            <a:endParaRPr lang="en-US" dirty="0"/>
          </a:p>
        </p:txBody>
      </p:sp>
    </p:spTree>
    <p:extLst>
      <p:ext uri="{BB962C8B-B14F-4D97-AF65-F5344CB8AC3E}">
        <p14:creationId xmlns:p14="http://schemas.microsoft.com/office/powerpoint/2010/main" val="156556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741904"/>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118090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30671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65662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51744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1712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341693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47922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spTree>
    <p:extLst>
      <p:ext uri="{BB962C8B-B14F-4D97-AF65-F5344CB8AC3E}">
        <p14:creationId xmlns:p14="http://schemas.microsoft.com/office/powerpoint/2010/main" val="252191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120144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269851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pPr/>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12" name="Picture 11" descr="Quartz-Logo-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8768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Partnership Lin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pic>
        <p:nvPicPr>
          <p:cNvPr id="5" name="Picture 4" descr="Affiliate 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7544"/>
            <a:ext cx="9144000" cy="384048"/>
          </a:xfrm>
          <a:prstGeom prst="rect">
            <a:avLst/>
          </a:prstGeom>
        </p:spPr>
      </p:pic>
    </p:spTree>
    <p:extLst>
      <p:ext uri="{BB962C8B-B14F-4D97-AF65-F5344CB8AC3E}">
        <p14:creationId xmlns:p14="http://schemas.microsoft.com/office/powerpoint/2010/main" val="386928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rotWithShape="1">
            <a:blip r:embed="rId4"/>
            <a:stretch>
              <a:fillRect/>
            </a:stretch>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46001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rotWithShape="1">
            <a:blip r:embed="rId4"/>
            <a:stretch>
              <a:fillRect/>
            </a:stretch>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142663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rotWithShape="1">
            <a:blip r:embed="rId4"/>
            <a:stretch>
              <a:fillRect/>
            </a:stretch>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rotWithShape="1">
            <a:blip r:embed="rId5"/>
            <a:stretch>
              <a:fillRect/>
            </a:stretch>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descr="Quartz-Logo-Revers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71255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27938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spTree>
    <p:extLst>
      <p:ext uri="{BB962C8B-B14F-4D97-AF65-F5344CB8AC3E}">
        <p14:creationId xmlns:p14="http://schemas.microsoft.com/office/powerpoint/2010/main" val="202705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46717" y="2026065"/>
            <a:ext cx="5050567" cy="2805871"/>
          </a:xfrm>
          <a:prstGeom prst="rect">
            <a:avLst/>
          </a:prstGeom>
          <a:effectLst>
            <a:glow rad="101600">
              <a:srgbClr val="B8112B">
                <a:alpha val="9000"/>
              </a:srgbClr>
            </a:glow>
          </a:effectLst>
        </p:spPr>
      </p:pic>
    </p:spTree>
    <p:extLst>
      <p:ext uri="{BB962C8B-B14F-4D97-AF65-F5344CB8AC3E}">
        <p14:creationId xmlns:p14="http://schemas.microsoft.com/office/powerpoint/2010/main" val="78295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593" y="0"/>
            <a:ext cx="4169345"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1AC48422-5884-4383-8676-B1FC64D5EA9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415418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7491"/>
            <a:ext cx="4146935" cy="6875492"/>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9B2C81C5-69B8-4780-91F2-0342E655EF2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405869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5314"/>
            <a:ext cx="4146936"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9DF3A201-A7F4-4657-9E44-57158C0BE53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624240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2441"/>
            <a:ext cx="4146935" cy="6881074"/>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61DAC5C7-8E14-4D33-A851-3DD2A0D76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181217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Lockup">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grpSp>
        <p:nvGrpSpPr>
          <p:cNvPr id="13" name="Group 12"/>
          <p:cNvGrpSpPr/>
          <p:nvPr userDrawn="1"/>
        </p:nvGrpSpPr>
        <p:grpSpPr>
          <a:xfrm>
            <a:off x="3034974" y="4184909"/>
            <a:ext cx="3276799" cy="747893"/>
            <a:chOff x="2904718" y="4161692"/>
            <a:chExt cx="3407055" cy="777623"/>
          </a:xfrm>
        </p:grpSpPr>
        <p:pic>
          <p:nvPicPr>
            <p:cNvPr id="2" name="Picture 1" descr="Gundersen Logo-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18" y="4281386"/>
              <a:ext cx="1507155" cy="617514"/>
            </a:xfrm>
            <a:prstGeom prst="rect">
              <a:avLst/>
            </a:prstGeom>
          </p:spPr>
        </p:pic>
        <p:pic>
          <p:nvPicPr>
            <p:cNvPr id="4" name="Picture 3" descr="Unity Logo-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887" y="4161692"/>
              <a:ext cx="1270886" cy="723698"/>
            </a:xfrm>
            <a:prstGeom prst="rect">
              <a:avLst/>
            </a:prstGeom>
          </p:spPr>
        </p:pic>
        <p:cxnSp>
          <p:nvCxnSpPr>
            <p:cNvPr id="8" name="Straight Connector 7"/>
            <p:cNvCxnSpPr/>
            <p:nvPr userDrawn="1"/>
          </p:nvCxnSpPr>
          <p:spPr>
            <a:xfrm>
              <a:off x="4719867" y="4220309"/>
              <a:ext cx="0" cy="71900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2527228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4119883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6D3DF4F7-26A6-4702-BEFD-19C7A9399DE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055585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a:extLst>
              <a:ext uri="{FF2B5EF4-FFF2-40B4-BE49-F238E27FC236}">
                <a16:creationId xmlns:a16="http://schemas.microsoft.com/office/drawing/2014/main" id="{76313BE4-AB1C-45F6-9FB8-AB49668720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468775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F0567BA1-A351-444D-B423-AE47B7D0796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91435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8837F5A7-DAF3-42BD-B79E-18906CC1BEA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636174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1" name="Picture 10">
            <a:extLst>
              <a:ext uri="{FF2B5EF4-FFF2-40B4-BE49-F238E27FC236}">
                <a16:creationId xmlns:a16="http://schemas.microsoft.com/office/drawing/2014/main" id="{D69A06DA-150F-44E4-9574-89F50A58782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algn="ctr" rotWithShape="0">
              <a:schemeClr val="tx1">
                <a:alpha val="59000"/>
              </a:schemeClr>
            </a:outerShdw>
          </a:effectLst>
        </p:spPr>
      </p:pic>
    </p:spTree>
    <p:extLst>
      <p:ext uri="{BB962C8B-B14F-4D97-AF65-F5344CB8AC3E}">
        <p14:creationId xmlns:p14="http://schemas.microsoft.com/office/powerpoint/2010/main" val="296134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395CEBEA-E7F7-4D1B-8C1D-4AB3F1299C4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898177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0" name="Picture 9">
            <a:extLst>
              <a:ext uri="{FF2B5EF4-FFF2-40B4-BE49-F238E27FC236}">
                <a16:creationId xmlns:a16="http://schemas.microsoft.com/office/drawing/2014/main" id="{58BFB94B-25F2-4103-81C7-B255CA42980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2652926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pic>
        <p:nvPicPr>
          <p:cNvPr id="3" name="Picture 2">
            <a:extLst>
              <a:ext uri="{FF2B5EF4-FFF2-40B4-BE49-F238E27FC236}">
                <a16:creationId xmlns:a16="http://schemas.microsoft.com/office/drawing/2014/main" id="{F14255D9-B910-4A74-883D-6CDA4AC99F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3" cy="813902"/>
          </a:xfrm>
          <a:prstGeom prst="rect">
            <a:avLst/>
          </a:prstGeom>
        </p:spPr>
      </p:pic>
    </p:spTree>
    <p:extLst>
      <p:ext uri="{BB962C8B-B14F-4D97-AF65-F5344CB8AC3E}">
        <p14:creationId xmlns:p14="http://schemas.microsoft.com/office/powerpoint/2010/main" val="1243044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4" name="Picture 3">
            <a:extLst>
              <a:ext uri="{FF2B5EF4-FFF2-40B4-BE49-F238E27FC236}">
                <a16:creationId xmlns:a16="http://schemas.microsoft.com/office/drawing/2014/main" id="{3BD2CD5A-0E06-4D27-981C-1298E0FC5CC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70893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descr="Wellfinity PPT Images sized-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48327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3" name="Picture 2">
            <a:extLst>
              <a:ext uri="{FF2B5EF4-FFF2-40B4-BE49-F238E27FC236}">
                <a16:creationId xmlns:a16="http://schemas.microsoft.com/office/drawing/2014/main" id="{A9C3DBDC-6234-485A-B291-82C03C23C0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456999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9" name="Picture 8">
            <a:extLst>
              <a:ext uri="{FF2B5EF4-FFF2-40B4-BE49-F238E27FC236}">
                <a16:creationId xmlns:a16="http://schemas.microsoft.com/office/drawing/2014/main" id="{CAF6FB24-EFEB-4492-A034-CA68D9B016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747354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dpi="0" rotWithShape="1">
            <a:blip r:embed="rId4" cstate="email">
              <a:extLst>
                <a:ext uri="{28A0092B-C50C-407E-A947-70E740481C1C}">
                  <a14:useLocalDpi xmlns:a14="http://schemas.microsoft.com/office/drawing/2010/main" val="0"/>
                </a:ext>
              </a:extLst>
            </a:blip>
            <a:srcRect/>
            <a:tile tx="-444500" ty="0" sx="100000" sy="100000" flip="none" algn="ctr"/>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B49F5C50-5A94-4A64-BCAE-0A6C2F1F8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2857897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dpi="0" rotWithShape="1">
            <a:blip r:embed="rId4" cstate="email">
              <a:extLst>
                <a:ext uri="{28A0092B-C50C-407E-A947-70E740481C1C}">
                  <a14:useLocalDpi xmlns:a14="http://schemas.microsoft.com/office/drawing/2010/main" val="0"/>
                </a:ext>
              </a:extLst>
            </a:blip>
            <a:srcRect/>
            <a:tile tx="-666750" ty="0" sx="80000" sy="80000" flip="none" algn="ctr"/>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77DC2D20-FA11-4C40-8825-CB1F1132EC2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4283138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dpi="0" rotWithShape="1">
            <a:blip r:embed="rId4" cstate="email">
              <a:extLst>
                <a:ext uri="{28A0092B-C50C-407E-A947-70E740481C1C}">
                  <a14:useLocalDpi xmlns:a14="http://schemas.microsoft.com/office/drawing/2010/main" val="0"/>
                </a:ext>
              </a:extLst>
            </a:blip>
            <a:srcRect/>
            <a:tile tx="184150" ty="12700" sx="100000" sy="100000" flip="none" algn="ctr"/>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dpi="0" rotWithShape="1">
            <a:blip r:embed="rId5" cstate="email">
              <a:extLst>
                <a:ext uri="{28A0092B-C50C-407E-A947-70E740481C1C}">
                  <a14:useLocalDpi xmlns:a14="http://schemas.microsoft.com/office/drawing/2010/main" val="0"/>
                </a:ext>
              </a:extLst>
            </a:blip>
            <a:srcRect/>
            <a:tile tx="-273050" ty="292100" sx="100000" sy="100000" flip="none" algn="ctr"/>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a:extLst>
              <a:ext uri="{FF2B5EF4-FFF2-40B4-BE49-F238E27FC236}">
                <a16:creationId xmlns:a16="http://schemas.microsoft.com/office/drawing/2014/main" id="{CDF8C834-B6DF-45C0-AA9A-D0D7F37304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899775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extLst>
                <a:ext uri="{28A0092B-C50C-407E-A947-70E740481C1C}">
                  <a14:useLocalDpi xmlns:a14="http://schemas.microsoft.com/office/drawing/2010/main" val="0"/>
                </a:ext>
              </a:extLst>
            </a:blip>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1" name="Picture 10">
            <a:extLst>
              <a:ext uri="{FF2B5EF4-FFF2-40B4-BE49-F238E27FC236}">
                <a16:creationId xmlns:a16="http://schemas.microsoft.com/office/drawing/2014/main" id="{E9FD1BA3-E5E8-42FB-A24C-8F8474D702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892704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pic>
        <p:nvPicPr>
          <p:cNvPr id="5" name="Picture 4">
            <a:extLst>
              <a:ext uri="{FF2B5EF4-FFF2-40B4-BE49-F238E27FC236}">
                <a16:creationId xmlns:a16="http://schemas.microsoft.com/office/drawing/2014/main" id="{54723D1F-5BEF-4C12-A109-85C4354DC69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50426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3"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01877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descr="Wellfinity PPT Images sized-Titl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4"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204802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descr="Wellfinity PPT Images sized-Titl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5730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Tree>
    <p:extLst>
      <p:ext uri="{BB962C8B-B14F-4D97-AF65-F5344CB8AC3E}">
        <p14:creationId xmlns:p14="http://schemas.microsoft.com/office/powerpoint/2010/main" val="77293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Tree>
    <p:extLst>
      <p:ext uri="{BB962C8B-B14F-4D97-AF65-F5344CB8AC3E}">
        <p14:creationId xmlns:p14="http://schemas.microsoft.com/office/powerpoint/2010/main" val="255293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pPr/>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pPr/>
              <a:t>‹#›</a:t>
            </a:fld>
            <a:endParaRPr lang="en-US"/>
          </a:p>
        </p:txBody>
      </p:sp>
    </p:spTree>
    <p:extLst>
      <p:ext uri="{BB962C8B-B14F-4D97-AF65-F5344CB8AC3E}">
        <p14:creationId xmlns:p14="http://schemas.microsoft.com/office/powerpoint/2010/main" val="277376417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81" r:id="rId3"/>
    <p:sldLayoutId id="2147483655" r:id="rId4"/>
    <p:sldLayoutId id="2147483676" r:id="rId5"/>
    <p:sldLayoutId id="2147483670" r:id="rId6"/>
    <p:sldLayoutId id="2147483671" r:id="rId7"/>
    <p:sldLayoutId id="2147483660" r:id="rId8"/>
    <p:sldLayoutId id="2147483661" r:id="rId9"/>
    <p:sldLayoutId id="2147483662" r:id="rId10"/>
    <p:sldLayoutId id="2147483663" r:id="rId11"/>
    <p:sldLayoutId id="2147483677" r:id="rId12"/>
    <p:sldLayoutId id="2147483678" r:id="rId13"/>
    <p:sldLayoutId id="2147483679" r:id="rId14"/>
    <p:sldLayoutId id="2147483680" r:id="rId15"/>
    <p:sldLayoutId id="2147483672" r:id="rId16"/>
    <p:sldLayoutId id="2147483673" r:id="rId17"/>
    <p:sldLayoutId id="2147483674" r:id="rId18"/>
    <p:sldLayoutId id="2147483654" r:id="rId19"/>
    <p:sldLayoutId id="2147483667" r:id="rId20"/>
    <p:sldLayoutId id="2147483668" r:id="rId21"/>
    <p:sldLayoutId id="2147483669" r:id="rId22"/>
    <p:sldLayoutId id="2147483682" r:id="rId23"/>
    <p:sldLayoutId id="2147483675"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t>‹#›</a:t>
            </a:fld>
            <a:endParaRPr lang="en-US"/>
          </a:p>
        </p:txBody>
      </p:sp>
    </p:spTree>
    <p:extLst>
      <p:ext uri="{BB962C8B-B14F-4D97-AF65-F5344CB8AC3E}">
        <p14:creationId xmlns:p14="http://schemas.microsoft.com/office/powerpoint/2010/main" val="22136619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3.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B0269-6E3D-4FBD-9158-7C9CDC2EA0AC}"/>
              </a:ext>
            </a:extLst>
          </p:cNvPr>
          <p:cNvSpPr/>
          <p:nvPr/>
        </p:nvSpPr>
        <p:spPr>
          <a:xfrm>
            <a:off x="1860698" y="5312987"/>
            <a:ext cx="5890437"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2020 Quartz Health Solutions, Inc. This PowerPoint is considered confidential and proprietary, and may only be distributed with prior written permission from the Quality Management and Population Health (QMPH) and Legal Departments at Quartz Health Solutions, Inc. The QMPH department can be reached at (866) 884-4601. Statements contained in these materials do not constitute medical advice. Individuals should consult with their doctor for healthcare questions and advice. Quartz is a management and administrative services company which provides services for Quartz Health Benefit Plans Corporation, Quartz Health Plan Corporation, Quartz Health Plan MN Corporation, and Quartz Health Insurance Corporation.</a:t>
            </a:r>
            <a:endParaRPr kumimoji="0" lang="en-US" sz="9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824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dirty="0">
                <a:solidFill>
                  <a:srgbClr val="014471"/>
                </a:solidFill>
                <a:latin typeface="Minion Pro SmBd" pitchFamily="18" charset="0"/>
              </a:rPr>
              <a:t>Let’s Stretch!</a:t>
            </a:r>
            <a:endParaRPr lang="en-US" sz="4400" dirty="0">
              <a:solidFill>
                <a:srgbClr val="014471"/>
              </a:solidFill>
              <a:latin typeface="Minion Pro SmBd" pitchFamily="18" charset="0"/>
            </a:endParaRPr>
          </a:p>
        </p:txBody>
      </p:sp>
      <p:sp>
        <p:nvSpPr>
          <p:cNvPr id="2053" name="Rectangle 5"/>
          <p:cNvSpPr>
            <a:spLocks noGrp="1" noChangeArrowheads="1"/>
          </p:cNvSpPr>
          <p:nvPr>
            <p:ph type="body" sz="quarter" idx="4294967295"/>
          </p:nvPr>
        </p:nvSpPr>
        <p:spPr>
          <a:xfrm>
            <a:off x="721519" y="2019409"/>
            <a:ext cx="7548562" cy="4198511"/>
          </a:xfrm>
        </p:spPr>
        <p:txBody>
          <a:bodyPr>
            <a:normAutofit/>
          </a:bodyPr>
          <a:lstStyle/>
          <a:p>
            <a:pPr>
              <a:buFont typeface="Arial" panose="020B0604020202020204" pitchFamily="34" charset="0"/>
              <a:buChar char="•"/>
            </a:pPr>
            <a:r>
              <a:rPr lang="en-US" sz="3200" dirty="0"/>
              <a:t>Thumbs Rotated With Lat Pull Down</a:t>
            </a:r>
          </a:p>
          <a:p>
            <a:pPr>
              <a:buFont typeface="Arial" panose="020B0604020202020204" pitchFamily="34" charset="0"/>
              <a:buChar char="•"/>
            </a:pPr>
            <a:r>
              <a:rPr lang="en-US" sz="3200" dirty="0"/>
              <a:t>Arched Back Stretch</a:t>
            </a:r>
          </a:p>
          <a:p>
            <a:pPr>
              <a:buFont typeface="Arial" panose="020B0604020202020204" pitchFamily="34" charset="0"/>
              <a:buChar char="•"/>
            </a:pPr>
            <a:r>
              <a:rPr lang="en-US" sz="3200" dirty="0"/>
              <a:t>Reach for the Sky</a:t>
            </a:r>
          </a:p>
          <a:p>
            <a:pPr>
              <a:buFont typeface="Arial" panose="020B0604020202020204" pitchFamily="34" charset="0"/>
              <a:buChar char="•"/>
            </a:pPr>
            <a:r>
              <a:rPr lang="en-US" sz="3200" dirty="0"/>
              <a:t>Hip Stretch (seated)</a:t>
            </a:r>
          </a:p>
          <a:p>
            <a:pPr>
              <a:buFont typeface="Arial" panose="020B0604020202020204" pitchFamily="34" charset="0"/>
              <a:buChar char="•"/>
            </a:pPr>
            <a:endParaRPr lang="en-US" sz="3200" dirty="0"/>
          </a:p>
          <a:p>
            <a:pPr>
              <a:buFont typeface="Arial" panose="020B0604020202020204" pitchFamily="34" charset="0"/>
              <a:buChar char="•"/>
            </a:pPr>
            <a:endParaRPr lang="en-US" sz="3200" dirty="0"/>
          </a:p>
          <a:p>
            <a:pPr>
              <a:buFont typeface="Arial" panose="020B0604020202020204" pitchFamily="34" charset="0"/>
              <a:buChar char="•"/>
            </a:pPr>
            <a:endParaRPr lang="en-US" sz="3200" dirty="0"/>
          </a:p>
          <a:p>
            <a:pPr>
              <a:buFont typeface="Arial" panose="020B0604020202020204" pitchFamily="34" charset="0"/>
              <a:buChar char="•"/>
            </a:pPr>
            <a:endParaRPr lang="en-US" sz="3200" dirty="0"/>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66269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dirty="0">
                <a:solidFill>
                  <a:srgbClr val="014471"/>
                </a:solidFill>
                <a:latin typeface="Minion Pro SmBd" pitchFamily="18" charset="0"/>
              </a:rPr>
              <a:t>Let’s Stretch!</a:t>
            </a:r>
            <a:endParaRPr lang="en-US" sz="4400" dirty="0">
              <a:solidFill>
                <a:srgbClr val="014471"/>
              </a:solidFill>
              <a:latin typeface="Minion Pro SmBd" pitchFamily="18" charset="0"/>
            </a:endParaRPr>
          </a:p>
        </p:txBody>
      </p:sp>
      <p:sp>
        <p:nvSpPr>
          <p:cNvPr id="2053" name="Rectangle 5"/>
          <p:cNvSpPr>
            <a:spLocks noGrp="1" noChangeArrowheads="1"/>
          </p:cNvSpPr>
          <p:nvPr>
            <p:ph type="body" sz="quarter" idx="4294967295"/>
          </p:nvPr>
        </p:nvSpPr>
        <p:spPr>
          <a:xfrm>
            <a:off x="721519" y="2019409"/>
            <a:ext cx="7548562" cy="4198511"/>
          </a:xfrm>
        </p:spPr>
        <p:txBody>
          <a:bodyPr>
            <a:normAutofit lnSpcReduction="10000"/>
          </a:bodyPr>
          <a:lstStyle/>
          <a:p>
            <a:pPr>
              <a:buFont typeface="Arial" panose="020B0604020202020204" pitchFamily="34" charset="0"/>
              <a:buChar char="•"/>
            </a:pPr>
            <a:r>
              <a:rPr lang="en-US" sz="2800" dirty="0"/>
              <a:t>Prayer Stretch</a:t>
            </a:r>
          </a:p>
          <a:p>
            <a:pPr>
              <a:buFont typeface="Arial" panose="020B0604020202020204" pitchFamily="34" charset="0"/>
              <a:buChar char="•"/>
            </a:pPr>
            <a:r>
              <a:rPr lang="en-US" sz="2800" dirty="0"/>
              <a:t>Wrist Flexion</a:t>
            </a:r>
          </a:p>
          <a:p>
            <a:pPr>
              <a:buFont typeface="Arial" panose="020B0604020202020204" pitchFamily="34" charset="0"/>
              <a:buChar char="•"/>
            </a:pPr>
            <a:r>
              <a:rPr lang="en-US" sz="2800" dirty="0"/>
              <a:t>Finger Grip &amp; Release</a:t>
            </a:r>
          </a:p>
          <a:p>
            <a:pPr>
              <a:buFont typeface="Arial" panose="020B0604020202020204" pitchFamily="34" charset="0"/>
              <a:buChar char="•"/>
            </a:pPr>
            <a:r>
              <a:rPr lang="en-US" sz="2800" dirty="0"/>
              <a:t>Pinching</a:t>
            </a:r>
          </a:p>
          <a:p>
            <a:pPr>
              <a:buFont typeface="Arial" panose="020B0604020202020204" pitchFamily="34" charset="0"/>
              <a:buChar char="•"/>
            </a:pPr>
            <a:r>
              <a:rPr lang="en-US" sz="3100" dirty="0">
                <a:latin typeface="Minion Pro" pitchFamily="18" charset="0"/>
              </a:rPr>
              <a:t>Wrist Curls</a:t>
            </a:r>
          </a:p>
          <a:p>
            <a:pPr>
              <a:buFont typeface="Arial" panose="020B0604020202020204" pitchFamily="34" charset="0"/>
              <a:buChar char="•"/>
            </a:pPr>
            <a:r>
              <a:rPr lang="en-US" sz="3100" dirty="0">
                <a:latin typeface="Minion Pro" pitchFamily="18" charset="0"/>
              </a:rPr>
              <a:t>Wrist Reverse Curls</a:t>
            </a:r>
          </a:p>
          <a:p>
            <a:pPr>
              <a:buFont typeface="Arial" panose="020B0604020202020204" pitchFamily="34" charset="0"/>
              <a:buChar char="•"/>
            </a:pPr>
            <a:r>
              <a:rPr lang="en-US" sz="3100" dirty="0">
                <a:latin typeface="Minion Pro" pitchFamily="18" charset="0"/>
              </a:rPr>
              <a:t>Forearm Roll</a:t>
            </a:r>
          </a:p>
          <a:p>
            <a:pPr>
              <a:buFont typeface="Arial" panose="020B0604020202020204" pitchFamily="34" charset="0"/>
              <a:buChar char="•"/>
            </a:pPr>
            <a:r>
              <a:rPr lang="en-US" sz="3100" dirty="0">
                <a:latin typeface="Minion Pro" pitchFamily="18" charset="0"/>
              </a:rPr>
              <a:t>Hammer Exercise</a:t>
            </a: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204997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dirty="0">
                <a:solidFill>
                  <a:srgbClr val="014471"/>
                </a:solidFill>
                <a:latin typeface="Minion Pro SmBd" pitchFamily="18" charset="0"/>
              </a:rPr>
              <a:t>Make It Your Own Workout</a:t>
            </a:r>
            <a:endParaRPr lang="en-US" sz="4400" dirty="0">
              <a:solidFill>
                <a:srgbClr val="014471"/>
              </a:solidFill>
              <a:latin typeface="Minion Pro SmBd" pitchFamily="18" charset="0"/>
            </a:endParaRPr>
          </a:p>
        </p:txBody>
      </p:sp>
      <p:sp>
        <p:nvSpPr>
          <p:cNvPr id="2053" name="Rectangle 5"/>
          <p:cNvSpPr>
            <a:spLocks noGrp="1" noChangeArrowheads="1"/>
          </p:cNvSpPr>
          <p:nvPr>
            <p:ph type="body" sz="quarter" idx="4294967295"/>
          </p:nvPr>
        </p:nvSpPr>
        <p:spPr>
          <a:xfrm>
            <a:off x="721519" y="2019409"/>
            <a:ext cx="7548562" cy="4198511"/>
          </a:xfrm>
        </p:spPr>
        <p:txBody>
          <a:bodyPr>
            <a:normAutofit/>
          </a:bodyPr>
          <a:lstStyle/>
          <a:p>
            <a:pPr>
              <a:buFont typeface="Arial" panose="020B0604020202020204" pitchFamily="34" charset="0"/>
              <a:buChar char="•"/>
            </a:pPr>
            <a:endParaRPr lang="en-US" sz="3100" dirty="0">
              <a:latin typeface="Minion Pro" pitchFamily="18" charset="0"/>
            </a:endParaRPr>
          </a:p>
          <a:p>
            <a:pPr>
              <a:buFont typeface="Arial" panose="020B0604020202020204" pitchFamily="34" charset="0"/>
              <a:buChar char="•"/>
            </a:pPr>
            <a:r>
              <a:rPr lang="en-US" sz="3100" dirty="0">
                <a:latin typeface="Minion Pro" pitchFamily="18" charset="0"/>
              </a:rPr>
              <a:t>Which exercises?</a:t>
            </a:r>
          </a:p>
          <a:p>
            <a:pPr>
              <a:buFont typeface="Arial" panose="020B0604020202020204" pitchFamily="34" charset="0"/>
              <a:buChar char="•"/>
            </a:pPr>
            <a:r>
              <a:rPr lang="en-US" sz="3100" dirty="0">
                <a:latin typeface="Minion Pro" pitchFamily="18" charset="0"/>
              </a:rPr>
              <a:t>Where?</a:t>
            </a:r>
          </a:p>
          <a:p>
            <a:pPr>
              <a:buFont typeface="Arial" panose="020B0604020202020204" pitchFamily="34" charset="0"/>
              <a:buChar char="•"/>
            </a:pPr>
            <a:r>
              <a:rPr lang="en-US" sz="3100" dirty="0">
                <a:latin typeface="Minion Pro" pitchFamily="18" charset="0"/>
              </a:rPr>
              <a:t>When?</a:t>
            </a:r>
          </a:p>
          <a:p>
            <a:pPr>
              <a:buFont typeface="Arial" panose="020B0604020202020204" pitchFamily="34" charset="0"/>
              <a:buChar char="•"/>
            </a:pPr>
            <a:endParaRPr lang="en-US" sz="3100" dirty="0">
              <a:solidFill>
                <a:srgbClr val="014471"/>
              </a:solidFill>
              <a:latin typeface="Minion Pro" pitchFamily="18" charset="0"/>
            </a:endParaRP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2257726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14471"/>
                </a:solidFill>
                <a:latin typeface="Minion Pro" pitchFamily="18" charset="0"/>
              </a:rPr>
              <a:t>Stretch for Your Health</a:t>
            </a:r>
            <a:br>
              <a:rPr lang="en-US" dirty="0">
                <a:solidFill>
                  <a:srgbClr val="014471"/>
                </a:solidFill>
                <a:latin typeface="Minion Pro" pitchFamily="18" charset="0"/>
              </a:rPr>
            </a:br>
            <a:endParaRPr lang="en-US" dirty="0"/>
          </a:p>
        </p:txBody>
      </p:sp>
    </p:spTree>
    <p:extLst>
      <p:ext uri="{BB962C8B-B14F-4D97-AF65-F5344CB8AC3E}">
        <p14:creationId xmlns:p14="http://schemas.microsoft.com/office/powerpoint/2010/main" val="86598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5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64E1-6E65-4904-ABD1-33515F59A0B4}"/>
              </a:ext>
            </a:extLst>
          </p:cNvPr>
          <p:cNvSpPr>
            <a:spLocks noGrp="1"/>
          </p:cNvSpPr>
          <p:nvPr>
            <p:ph type="title"/>
          </p:nvPr>
        </p:nvSpPr>
        <p:spPr/>
        <p:txBody>
          <a:bodyPr/>
          <a:lstStyle/>
          <a:p>
            <a:r>
              <a:rPr lang="en-US" dirty="0"/>
              <a:t>Ready, Set</a:t>
            </a:r>
            <a:r>
              <a:rPr lang="en-US"/>
              <a:t>, Stretch </a:t>
            </a:r>
          </a:p>
        </p:txBody>
      </p:sp>
    </p:spTree>
    <p:extLst>
      <p:ext uri="{BB962C8B-B14F-4D97-AF65-F5344CB8AC3E}">
        <p14:creationId xmlns:p14="http://schemas.microsoft.com/office/powerpoint/2010/main" val="219781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AAAAA8"/>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chemeClr val="tx1"/>
                </a:solidFill>
                <a:latin typeface="Minion Pro SmBd" pitchFamily="18" charset="0"/>
              </a:rPr>
              <a:t>What Activities Do You Enjoy?                 </a:t>
            </a:r>
          </a:p>
        </p:txBody>
      </p:sp>
      <p:sp>
        <p:nvSpPr>
          <p:cNvPr id="2054" name="Text Box 6"/>
          <p:cNvSpPr txBox="1">
            <a:spLocks noChangeArrowheads="1"/>
          </p:cNvSpPr>
          <p:nvPr/>
        </p:nvSpPr>
        <p:spPr bwMode="auto">
          <a:xfrm>
            <a:off x="721519"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471613"/>
            <a:ext cx="8382000" cy="0"/>
          </a:xfrm>
          <a:prstGeom prst="line">
            <a:avLst/>
          </a:prstGeom>
          <a:noFill/>
          <a:ln w="38100">
            <a:solidFill>
              <a:srgbClr val="CC0000"/>
            </a:solidFill>
            <a:round/>
            <a:headEnd/>
            <a:tailEnd/>
          </a:ln>
          <a:effectLst/>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8834">
            <a:off x="1114401" y="1972217"/>
            <a:ext cx="2473134" cy="18837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920" y="4033012"/>
            <a:ext cx="3341464" cy="23454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9619">
            <a:off x="5302896" y="1946689"/>
            <a:ext cx="2621280" cy="1877921"/>
          </a:xfrm>
          <a:prstGeom prst="rect">
            <a:avLst/>
          </a:prstGeom>
        </p:spPr>
      </p:pic>
    </p:spTree>
    <p:extLst>
      <p:ext uri="{BB962C8B-B14F-4D97-AF65-F5344CB8AC3E}">
        <p14:creationId xmlns:p14="http://schemas.microsoft.com/office/powerpoint/2010/main" val="307688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chemeClr val="tx1"/>
                </a:solidFill>
                <a:latin typeface="Minion Pro SmBd" pitchFamily="18" charset="0"/>
              </a:rPr>
              <a:t>Workplace Athlete                 </a:t>
            </a:r>
          </a:p>
        </p:txBody>
      </p:sp>
      <p:sp>
        <p:nvSpPr>
          <p:cNvPr id="2053" name="Rectangle 5"/>
          <p:cNvSpPr>
            <a:spLocks noGrp="1" noChangeArrowheads="1"/>
          </p:cNvSpPr>
          <p:nvPr>
            <p:ph type="body" sz="quarter" idx="4294967295"/>
          </p:nvPr>
        </p:nvSpPr>
        <p:spPr>
          <a:xfrm>
            <a:off x="721519" y="3169920"/>
            <a:ext cx="7548562" cy="2154664"/>
          </a:xfrm>
        </p:spPr>
        <p:txBody>
          <a:bodyPr>
            <a:normAutofit/>
          </a:bodyPr>
          <a:lstStyle/>
          <a:p>
            <a:endParaRPr lang="en-US" sz="4400" dirty="0"/>
          </a:p>
          <a:p>
            <a:endParaRPr lang="en-US" sz="4400" dirty="0"/>
          </a:p>
          <a:p>
            <a:endParaRPr lang="en-US" sz="4400" dirty="0"/>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95400"/>
            <a:ext cx="8382000" cy="0"/>
          </a:xfrm>
          <a:prstGeom prst="line">
            <a:avLst/>
          </a:prstGeom>
          <a:noFill/>
          <a:ln w="38100">
            <a:solidFill>
              <a:srgbClr val="CC0000"/>
            </a:solidFill>
            <a:round/>
            <a:headEnd/>
            <a:tailEnd/>
          </a:ln>
          <a:effectLst/>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80" y="1866900"/>
            <a:ext cx="4815840" cy="3229356"/>
          </a:xfrm>
          <a:prstGeom prst="rect">
            <a:avLst/>
          </a:prstGeom>
        </p:spPr>
      </p:pic>
    </p:spTree>
    <p:extLst>
      <p:ext uri="{BB962C8B-B14F-4D97-AF65-F5344CB8AC3E}">
        <p14:creationId xmlns:p14="http://schemas.microsoft.com/office/powerpoint/2010/main" val="3234567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chemeClr val="tx1"/>
                </a:solidFill>
                <a:latin typeface="Minion Pro SmBd" pitchFamily="18" charset="0"/>
              </a:rPr>
              <a:t>Stretch for Health</a:t>
            </a:r>
          </a:p>
        </p:txBody>
      </p:sp>
      <p:sp>
        <p:nvSpPr>
          <p:cNvPr id="2053" name="Rectangle 5"/>
          <p:cNvSpPr>
            <a:spLocks noGrp="1" noChangeArrowheads="1"/>
          </p:cNvSpPr>
          <p:nvPr>
            <p:ph type="body" sz="quarter" idx="4294967295"/>
          </p:nvPr>
        </p:nvSpPr>
        <p:spPr>
          <a:xfrm>
            <a:off x="685800" y="2956295"/>
            <a:ext cx="7548562" cy="3337288"/>
          </a:xfrm>
        </p:spPr>
        <p:txBody>
          <a:bodyPr>
            <a:normAutofit/>
          </a:bodyPr>
          <a:lstStyle/>
          <a:p>
            <a:endParaRPr lang="en-US" sz="4400" dirty="0"/>
          </a:p>
          <a:p>
            <a:endParaRPr lang="en-US" sz="4400" dirty="0"/>
          </a:p>
          <a:p>
            <a:endParaRPr lang="en-US" sz="4400" dirty="0"/>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95400"/>
            <a:ext cx="8382000" cy="0"/>
          </a:xfrm>
          <a:prstGeom prst="line">
            <a:avLst/>
          </a:prstGeom>
          <a:noFill/>
          <a:ln w="38100">
            <a:solidFill>
              <a:srgbClr val="CC0000"/>
            </a:solidFill>
            <a:round/>
            <a:headEnd/>
            <a:tailEnd/>
          </a:ln>
          <a:effectLst/>
        </p:spPr>
        <p:txBody>
          <a:bodyPr/>
          <a:lstStyle/>
          <a:p>
            <a:endParaRPr lang="en-US" dirty="0"/>
          </a:p>
        </p:txBody>
      </p:sp>
      <p:sp>
        <p:nvSpPr>
          <p:cNvPr id="3" name="Rectangle 2"/>
          <p:cNvSpPr/>
          <p:nvPr/>
        </p:nvSpPr>
        <p:spPr>
          <a:xfrm>
            <a:off x="987552" y="2690336"/>
            <a:ext cx="7246810" cy="2677656"/>
          </a:xfrm>
          <a:prstGeom prst="rect">
            <a:avLst/>
          </a:prstGeom>
        </p:spPr>
        <p:txBody>
          <a:bodyPr wrap="square">
            <a:spAutoFit/>
          </a:bodyPr>
          <a:lstStyle/>
          <a:p>
            <a:pPr algn="ctr"/>
            <a:endParaRPr lang="en-US" sz="2400" dirty="0"/>
          </a:p>
          <a:p>
            <a:pPr algn="ctr"/>
            <a:endParaRPr lang="en-US" sz="2400" dirty="0"/>
          </a:p>
          <a:p>
            <a:pPr marL="342900" indent="-342900" algn="ctr">
              <a:buFont typeface="Arial" panose="020B0604020202020204" pitchFamily="34" charset="0"/>
              <a:buChar char="•"/>
            </a:pPr>
            <a:r>
              <a:rPr lang="en-US" sz="2400" dirty="0"/>
              <a:t>Stretching is the best way to maintain flexibility &amp; prevent injuries. </a:t>
            </a:r>
          </a:p>
          <a:p>
            <a:pPr marL="342900" indent="-342900" algn="ctr">
              <a:buFont typeface="Arial" panose="020B0604020202020204" pitchFamily="34" charset="0"/>
              <a:buChar char="•"/>
            </a:pPr>
            <a:r>
              <a:rPr lang="en-US" sz="2400" dirty="0"/>
              <a:t>Flexibility is the foundation of your physical health and vitality!</a:t>
            </a:r>
            <a:br>
              <a:rPr lang="en-US" sz="2400" dirty="0"/>
            </a:b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6" y="1561360"/>
            <a:ext cx="2840736" cy="1620751"/>
          </a:xfrm>
          <a:prstGeom prst="rect">
            <a:avLst/>
          </a:prstGeom>
        </p:spPr>
      </p:pic>
    </p:spTree>
    <p:extLst>
      <p:ext uri="{BB962C8B-B14F-4D97-AF65-F5344CB8AC3E}">
        <p14:creationId xmlns:p14="http://schemas.microsoft.com/office/powerpoint/2010/main" val="381274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chemeClr val="tx1"/>
                </a:solidFill>
                <a:latin typeface="Minion Pro SmBd" pitchFamily="18" charset="0"/>
              </a:rPr>
              <a:t>Why Stretch?</a:t>
            </a:r>
          </a:p>
        </p:txBody>
      </p:sp>
      <p:sp>
        <p:nvSpPr>
          <p:cNvPr id="2053" name="Rectangle 5"/>
          <p:cNvSpPr>
            <a:spLocks noGrp="1" noChangeArrowheads="1"/>
          </p:cNvSpPr>
          <p:nvPr>
            <p:ph type="body" sz="quarter" idx="4294967295"/>
          </p:nvPr>
        </p:nvSpPr>
        <p:spPr>
          <a:xfrm>
            <a:off x="721519" y="2019409"/>
            <a:ext cx="7548562" cy="4198511"/>
          </a:xfrm>
        </p:spPr>
        <p:txBody>
          <a:bodyPr>
            <a:normAutofit fontScale="32500" lnSpcReduction="20000"/>
          </a:bodyPr>
          <a:lstStyle/>
          <a:p>
            <a:r>
              <a:rPr lang="en-US" sz="7400" dirty="0"/>
              <a:t>Improves energy level</a:t>
            </a:r>
          </a:p>
          <a:p>
            <a:r>
              <a:rPr lang="en-US" sz="7400" dirty="0"/>
              <a:t>Reduces stiffness and pain</a:t>
            </a:r>
          </a:p>
          <a:p>
            <a:r>
              <a:rPr lang="en-US" sz="7400" dirty="0"/>
              <a:t>Helps reduce stress and muscle tension</a:t>
            </a:r>
          </a:p>
          <a:p>
            <a:r>
              <a:rPr lang="en-US" sz="7400" dirty="0"/>
              <a:t>May reduce your chance of injury and improves recovery</a:t>
            </a:r>
          </a:p>
          <a:p>
            <a:r>
              <a:rPr lang="en-US" sz="7400" dirty="0"/>
              <a:t>Improves posture</a:t>
            </a:r>
          </a:p>
          <a:p>
            <a:r>
              <a:rPr lang="en-US" sz="7400" dirty="0"/>
              <a:t>Improves coordination</a:t>
            </a:r>
          </a:p>
          <a:p>
            <a:r>
              <a:rPr lang="en-US" sz="7400" dirty="0"/>
              <a:t>Keeps muscles flexible, strong and healthy</a:t>
            </a:r>
          </a:p>
          <a:p>
            <a:endParaRPr lang="en-US" sz="4400" dirty="0"/>
          </a:p>
          <a:p>
            <a:endParaRPr lang="en-US" sz="4400" dirty="0"/>
          </a:p>
          <a:p>
            <a:pPr marL="0" indent="0">
              <a:buNone/>
            </a:pPr>
            <a:br>
              <a:rPr lang="en-US" sz="3600" dirty="0"/>
            </a:br>
            <a:endParaRPr lang="en-US" sz="4400" dirty="0">
              <a:solidFill>
                <a:srgbClr val="014471"/>
              </a:solidFill>
              <a:latin typeface="Minion Pro" pitchFamily="18" charset="0"/>
            </a:endParaRP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95400"/>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37401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chemeClr val="tx1"/>
                </a:solidFill>
                <a:latin typeface="Minion Pro SmBd" pitchFamily="18" charset="0"/>
              </a:rPr>
              <a:t>Stretching Tips</a:t>
            </a:r>
          </a:p>
        </p:txBody>
      </p:sp>
      <p:sp>
        <p:nvSpPr>
          <p:cNvPr id="2053" name="Rectangle 5"/>
          <p:cNvSpPr>
            <a:spLocks noGrp="1" noChangeArrowheads="1"/>
          </p:cNvSpPr>
          <p:nvPr>
            <p:ph type="body" sz="quarter" idx="4294967295"/>
          </p:nvPr>
        </p:nvSpPr>
        <p:spPr>
          <a:xfrm>
            <a:off x="721519" y="2019409"/>
            <a:ext cx="7548562" cy="4198511"/>
          </a:xfrm>
        </p:spPr>
        <p:txBody>
          <a:bodyPr>
            <a:normAutofit/>
          </a:bodyPr>
          <a:lstStyle/>
          <a:p>
            <a:r>
              <a:rPr lang="en-US" sz="2400" dirty="0"/>
              <a:t>Check Body Alignment</a:t>
            </a:r>
          </a:p>
          <a:p>
            <a:r>
              <a:rPr lang="en-US" sz="2400" dirty="0"/>
              <a:t>Warm-up muscles before stretching</a:t>
            </a:r>
          </a:p>
          <a:p>
            <a:r>
              <a:rPr lang="en-US" sz="2400" dirty="0">
                <a:solidFill>
                  <a:schemeClr val="tx1">
                    <a:lumMod val="95000"/>
                    <a:lumOff val="5000"/>
                  </a:schemeClr>
                </a:solidFill>
              </a:rPr>
              <a:t>Hold a stretch for 15 to 30 seconds</a:t>
            </a:r>
          </a:p>
          <a:p>
            <a:r>
              <a:rPr lang="en-US" sz="2400" dirty="0"/>
              <a:t>Only stretch to the point of mild discomfort</a:t>
            </a:r>
            <a:endParaRPr lang="en-US" sz="2400" dirty="0">
              <a:solidFill>
                <a:srgbClr val="014471"/>
              </a:solidFill>
            </a:endParaRPr>
          </a:p>
          <a:p>
            <a:r>
              <a:rPr lang="en-US" sz="2400" dirty="0"/>
              <a:t>Breathe normally when stretching</a:t>
            </a:r>
          </a:p>
          <a:p>
            <a:pPr marL="0" indent="0">
              <a:buNone/>
            </a:pPr>
            <a:br>
              <a:rPr lang="en-US" sz="2400" dirty="0"/>
            </a:br>
            <a:endParaRPr lang="en-US" sz="2400" dirty="0">
              <a:solidFill>
                <a:srgbClr val="014471"/>
              </a:solidFill>
            </a:endParaRP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865169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rgbClr val="014471"/>
                </a:solidFill>
                <a:latin typeface="Minion Pro SmBd" pitchFamily="18" charset="0"/>
              </a:rPr>
              <a:t>Posture Check &amp; Practice</a:t>
            </a:r>
          </a:p>
        </p:txBody>
      </p:sp>
      <p:sp>
        <p:nvSpPr>
          <p:cNvPr id="2053" name="Rectangle 5"/>
          <p:cNvSpPr>
            <a:spLocks noGrp="1" noChangeArrowheads="1"/>
          </p:cNvSpPr>
          <p:nvPr>
            <p:ph type="body" sz="quarter" idx="4294967295"/>
          </p:nvPr>
        </p:nvSpPr>
        <p:spPr>
          <a:xfrm>
            <a:off x="721519" y="2019409"/>
            <a:ext cx="7548562" cy="4198511"/>
          </a:xfrm>
        </p:spPr>
        <p:txBody>
          <a:bodyPr>
            <a:normAutofit/>
          </a:bodyPr>
          <a:lstStyle/>
          <a:p>
            <a:pPr marL="0" indent="0">
              <a:buNone/>
            </a:pPr>
            <a:br>
              <a:rPr lang="en-US" sz="3600" dirty="0"/>
            </a:br>
            <a:endParaRPr lang="en-US" sz="4400" dirty="0">
              <a:solidFill>
                <a:srgbClr val="014471"/>
              </a:solidFill>
              <a:latin typeface="Minion Pro" pitchFamily="18" charset="0"/>
            </a:endParaRP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pic>
        <p:nvPicPr>
          <p:cNvPr id="6" name="Picture 5" descr="J:\Health Services\Laura Wenman\Back Pain\Images\42 lb He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390" y="1395413"/>
            <a:ext cx="5687219" cy="494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8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09424" y="252413"/>
            <a:ext cx="8172752" cy="1143000"/>
          </a:xfrm>
        </p:spPr>
        <p:txBody>
          <a:bodyPr>
            <a:noAutofit/>
          </a:bodyPr>
          <a:lstStyle/>
          <a:p>
            <a:pPr algn="ctr"/>
            <a:r>
              <a:rPr lang="en-US" sz="4400" dirty="0">
                <a:solidFill>
                  <a:srgbClr val="014471"/>
                </a:solidFill>
                <a:latin typeface="Minion Pro SmBd" pitchFamily="18" charset="0"/>
              </a:rPr>
              <a:t>Let’s Stretch!</a:t>
            </a:r>
          </a:p>
        </p:txBody>
      </p:sp>
      <p:sp>
        <p:nvSpPr>
          <p:cNvPr id="2053" name="Rectangle 5"/>
          <p:cNvSpPr>
            <a:spLocks noGrp="1" noChangeArrowheads="1"/>
          </p:cNvSpPr>
          <p:nvPr>
            <p:ph type="body" sz="quarter" idx="4294967295"/>
          </p:nvPr>
        </p:nvSpPr>
        <p:spPr>
          <a:xfrm>
            <a:off x="721519" y="2019409"/>
            <a:ext cx="7548562" cy="4198511"/>
          </a:xfrm>
        </p:spPr>
        <p:txBody>
          <a:bodyPr>
            <a:normAutofit/>
          </a:bodyPr>
          <a:lstStyle/>
          <a:p>
            <a:r>
              <a:rPr lang="en-US" sz="3100" dirty="0"/>
              <a:t>Shoulder Raise &amp; Press Down</a:t>
            </a:r>
          </a:p>
          <a:p>
            <a:pPr>
              <a:buFont typeface="Arial" panose="020B0604020202020204" pitchFamily="34" charset="0"/>
              <a:buChar char="•"/>
            </a:pPr>
            <a:r>
              <a:rPr lang="en-US" sz="3100" dirty="0"/>
              <a:t>Shoulder rolls </a:t>
            </a:r>
          </a:p>
          <a:p>
            <a:pPr>
              <a:buFont typeface="Arial" panose="020B0604020202020204" pitchFamily="34" charset="0"/>
              <a:buChar char="•"/>
            </a:pPr>
            <a:r>
              <a:rPr lang="en-US" sz="3100" dirty="0"/>
              <a:t>Ear to Shoulder</a:t>
            </a:r>
          </a:p>
          <a:p>
            <a:pPr>
              <a:buFont typeface="Arial" panose="020B0604020202020204" pitchFamily="34" charset="0"/>
              <a:buChar char="•"/>
            </a:pPr>
            <a:r>
              <a:rPr lang="en-US" sz="3100" dirty="0"/>
              <a:t>Chin Retraction</a:t>
            </a:r>
          </a:p>
          <a:p>
            <a:pPr>
              <a:buFont typeface="Arial" panose="020B0604020202020204" pitchFamily="34" charset="0"/>
              <a:buChar char="•"/>
            </a:pPr>
            <a:r>
              <a:rPr lang="en-US" sz="3100" dirty="0"/>
              <a:t>Single Arm Cross</a:t>
            </a:r>
          </a:p>
        </p:txBody>
      </p:sp>
      <p:sp>
        <p:nvSpPr>
          <p:cNvPr id="2054" name="Text Box 6"/>
          <p:cNvSpPr txBox="1">
            <a:spLocks noChangeArrowheads="1"/>
          </p:cNvSpPr>
          <p:nvPr/>
        </p:nvSpPr>
        <p:spPr bwMode="auto">
          <a:xfrm>
            <a:off x="685800" y="457200"/>
            <a:ext cx="20574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2058" name="Line 10"/>
          <p:cNvSpPr>
            <a:spLocks noChangeShapeType="1"/>
          </p:cNvSpPr>
          <p:nvPr/>
        </p:nvSpPr>
        <p:spPr bwMode="auto">
          <a:xfrm>
            <a:off x="304800" y="1248335"/>
            <a:ext cx="8382000" cy="0"/>
          </a:xfrm>
          <a:prstGeom prst="line">
            <a:avLst/>
          </a:prstGeom>
          <a:noFill/>
          <a:ln w="38100">
            <a:solidFill>
              <a:srgbClr val="CC0000"/>
            </a:solidFill>
            <a:round/>
            <a:headEnd/>
            <a:tailEnd/>
          </a:ln>
          <a:effectLst/>
        </p:spPr>
        <p:txBody>
          <a:bodyPr/>
          <a:lstStyle/>
          <a:p>
            <a:endParaRPr lang="en-US" dirty="0"/>
          </a:p>
        </p:txBody>
      </p:sp>
    </p:spTree>
    <p:extLst>
      <p:ext uri="{BB962C8B-B14F-4D97-AF65-F5344CB8AC3E}">
        <p14:creationId xmlns:p14="http://schemas.microsoft.com/office/powerpoint/2010/main" val="3394570857"/>
      </p:ext>
    </p:extLst>
  </p:cSld>
  <p:clrMapOvr>
    <a:masterClrMapping/>
  </p:clrMapOvr>
</p:sld>
</file>

<file path=ppt/theme/theme1.xml><?xml version="1.0" encoding="utf-8"?>
<a:theme xmlns:a="http://schemas.openxmlformats.org/drawingml/2006/main" name="Quartz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Quartz 2019">
      <a:dk1>
        <a:sysClr val="windowText" lastClr="000000"/>
      </a:dk1>
      <a:lt1>
        <a:sysClr val="window" lastClr="FFFFFF"/>
      </a:lt1>
      <a:dk2>
        <a:srgbClr val="75787B"/>
      </a:dk2>
      <a:lt2>
        <a:srgbClr val="F2F2F2"/>
      </a:lt2>
      <a:accent1>
        <a:srgbClr val="892B27"/>
      </a:accent1>
      <a:accent2>
        <a:srgbClr val="00829B"/>
      </a:accent2>
      <a:accent3>
        <a:srgbClr val="6CA44C"/>
      </a:accent3>
      <a:accent4>
        <a:srgbClr val="00507B"/>
      </a:accent4>
      <a:accent5>
        <a:srgbClr val="D7AE3E"/>
      </a:accent5>
      <a:accent6>
        <a:srgbClr val="652756"/>
      </a:accent6>
      <a:hlink>
        <a:srgbClr val="C8102E"/>
      </a:hlink>
      <a:folHlink>
        <a:srgbClr val="C55C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A46DA55-1388-4C83-ACEB-3E44EA221CB2}" vid="{B842F9AE-67D1-4E6A-8666-06EA7F53C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Quartz Template</Template>
  <TotalTime>1023</TotalTime>
  <Words>326</Words>
  <Application>Microsoft Office PowerPoint</Application>
  <PresentationFormat>On-screen Show (4:3)</PresentationFormat>
  <Paragraphs>89</Paragraphs>
  <Slides>14</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Minion Pro</vt:lpstr>
      <vt:lpstr>Minion Pro SmBd</vt:lpstr>
      <vt:lpstr>Quartz Template</vt:lpstr>
      <vt:lpstr>Office Theme</vt:lpstr>
      <vt:lpstr>PowerPoint Presentation</vt:lpstr>
      <vt:lpstr>Ready, Set, Stretch </vt:lpstr>
      <vt:lpstr>What Activities Do You Enjoy?                 </vt:lpstr>
      <vt:lpstr>Workplace Athlete                 </vt:lpstr>
      <vt:lpstr>Stretch for Health</vt:lpstr>
      <vt:lpstr>Why Stretch?</vt:lpstr>
      <vt:lpstr>Stretching Tips</vt:lpstr>
      <vt:lpstr>Posture Check &amp; Practice</vt:lpstr>
      <vt:lpstr>Let’s Stretch!</vt:lpstr>
      <vt:lpstr>Let’s Stretch!</vt:lpstr>
      <vt:lpstr>Let’s Stretch!</vt:lpstr>
      <vt:lpstr>Make It Your Own Workout</vt:lpstr>
      <vt:lpstr>Stretch for Your Health </vt:lpstr>
      <vt:lpstr>PowerPoint Presentation</vt:lpstr>
    </vt:vector>
  </TitlesOfParts>
  <Company>Unity Health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Felton</dc:creator>
  <cp:lastModifiedBy>Terry OConnor</cp:lastModifiedBy>
  <cp:revision>75</cp:revision>
  <dcterms:created xsi:type="dcterms:W3CDTF">2017-04-03T16:41:34Z</dcterms:created>
  <dcterms:modified xsi:type="dcterms:W3CDTF">2021-12-02T18:59:36Z</dcterms:modified>
</cp:coreProperties>
</file>