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Lst>
  <p:notesMasterIdLst>
    <p:notesMasterId r:id="rId34"/>
  </p:notesMasterIdLst>
  <p:sldIdLst>
    <p:sldId id="265" r:id="rId3"/>
    <p:sldId id="281" r:id="rId4"/>
    <p:sldId id="330" r:id="rId5"/>
    <p:sldId id="331" r:id="rId6"/>
    <p:sldId id="332"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52" r:id="rId27"/>
    <p:sldId id="353" r:id="rId28"/>
    <p:sldId id="354" r:id="rId29"/>
    <p:sldId id="355" r:id="rId30"/>
    <p:sldId id="356" r:id="rId31"/>
    <p:sldId id="280" r:id="rId32"/>
    <p:sldId id="32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shua Ernisse" initials="JE [2]"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F0D24"/>
    <a:srgbClr val="AAAAA8"/>
    <a:srgbClr val="B4B4B5"/>
    <a:srgbClr val="B4B4BC"/>
    <a:srgbClr val="B4B4B2"/>
    <a:srgbClr val="B4B4B9"/>
    <a:srgbClr val="BEBEBC"/>
    <a:srgbClr val="C10E25"/>
    <a:srgbClr val="9F0DC1"/>
    <a:srgbClr val="25C1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06" autoAdjust="0"/>
    <p:restoredTop sz="95407" autoAdjust="0"/>
  </p:normalViewPr>
  <p:slideViewPr>
    <p:cSldViewPr snapToGrid="0" snapToObjects="1">
      <p:cViewPr varScale="1">
        <p:scale>
          <a:sx n="99" d="100"/>
          <a:sy n="99" d="100"/>
        </p:scale>
        <p:origin x="12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0E7D13-8600-BF4F-8814-C0FAB6810B79}" type="datetimeFigureOut">
              <a:rPr lang="en-US" smtClean="0"/>
              <a:pPr/>
              <a:t>8/30/2021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C61778-6E7F-4B47-8A00-23F72BE98B3A}" type="slidenum">
              <a:rPr lang="en-US" smtClean="0"/>
              <a:pPr/>
              <a:t>‹#›</a:t>
            </a:fld>
            <a:endParaRPr lang="en-US"/>
          </a:p>
        </p:txBody>
      </p:sp>
    </p:spTree>
    <p:extLst>
      <p:ext uri="{BB962C8B-B14F-4D97-AF65-F5344CB8AC3E}">
        <p14:creationId xmlns:p14="http://schemas.microsoft.com/office/powerpoint/2010/main" val="27207525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Reading</a:t>
            </a:r>
            <a:r>
              <a:rPr lang="en-US" baseline="0" dirty="0"/>
              <a:t> labels helps us learn more about the foods we eat.</a:t>
            </a:r>
          </a:p>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4</a:t>
            </a:fld>
            <a:endParaRPr lang="en-US"/>
          </a:p>
        </p:txBody>
      </p:sp>
    </p:spTree>
    <p:extLst>
      <p:ext uri="{BB962C8B-B14F-4D97-AF65-F5344CB8AC3E}">
        <p14:creationId xmlns:p14="http://schemas.microsoft.com/office/powerpoint/2010/main" val="1037648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Have</a:t>
            </a:r>
            <a:r>
              <a:rPr lang="en-US" b="1" baseline="0" dirty="0"/>
              <a:t> all graphics been sourced here?</a:t>
            </a:r>
            <a:endParaRPr lang="en-US" b="1" dirty="0"/>
          </a:p>
        </p:txBody>
      </p:sp>
      <p:sp>
        <p:nvSpPr>
          <p:cNvPr id="4" name="Slide Number Placeholder 3"/>
          <p:cNvSpPr>
            <a:spLocks noGrp="1"/>
          </p:cNvSpPr>
          <p:nvPr>
            <p:ph type="sldNum" sz="quarter" idx="10"/>
          </p:nvPr>
        </p:nvSpPr>
        <p:spPr/>
        <p:txBody>
          <a:bodyPr/>
          <a:lstStyle/>
          <a:p>
            <a:fld id="{2B99381E-2749-CD4B-92F1-159EB61C815A}" type="slidenum">
              <a:rPr lang="en-US" smtClean="0"/>
              <a:t>31</a:t>
            </a:fld>
            <a:endParaRPr lang="en-US"/>
          </a:p>
        </p:txBody>
      </p:sp>
    </p:spTree>
    <p:extLst>
      <p:ext uri="{BB962C8B-B14F-4D97-AF65-F5344CB8AC3E}">
        <p14:creationId xmlns:p14="http://schemas.microsoft.com/office/powerpoint/2010/main" val="4262869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7.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8.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763" y="2741904"/>
            <a:ext cx="4128616" cy="1353220"/>
          </a:xfrm>
          <a:prstGeom prst="rect">
            <a:avLst/>
          </a:prstGeom>
          <a:effectLst>
            <a:glow rad="101600">
              <a:srgbClr val="B8112B">
                <a:alpha val="9000"/>
              </a:srgbClr>
            </a:glow>
          </a:effectLst>
        </p:spPr>
      </p:pic>
    </p:spTree>
    <p:extLst>
      <p:ext uri="{BB962C8B-B14F-4D97-AF65-F5344CB8AC3E}">
        <p14:creationId xmlns:p14="http://schemas.microsoft.com/office/powerpoint/2010/main" val="118090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0" name="Rectangle 9"/>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spTree>
    <p:extLst>
      <p:ext uri="{BB962C8B-B14F-4D97-AF65-F5344CB8AC3E}">
        <p14:creationId xmlns:p14="http://schemas.microsoft.com/office/powerpoint/2010/main" val="130671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3" name="Rectangle 12"/>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15"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spTree>
    <p:extLst>
      <p:ext uri="{BB962C8B-B14F-4D97-AF65-F5344CB8AC3E}">
        <p14:creationId xmlns:p14="http://schemas.microsoft.com/office/powerpoint/2010/main" val="1656620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1-2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2"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1"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951744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2-2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9208" y="6007856"/>
            <a:ext cx="912495" cy="299085"/>
          </a:xfrm>
          <a:prstGeom prst="rect">
            <a:avLst/>
          </a:prstGeom>
        </p:spPr>
      </p:pic>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5"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917124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3-2 line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3416932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4-2 line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479222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reaker Page 1">
    <p:bg>
      <p:bgPr>
        <a:gradFill flip="none" rotWithShape="1">
          <a:gsLst>
            <a:gs pos="5300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rgbClr val="C71425"/>
                </a:solidFill>
              </a:defRPr>
            </a:lvl1pPr>
          </a:lstStyle>
          <a:p>
            <a:r>
              <a:rPr lang="en-US" dirty="0"/>
              <a:t>Click to edit title</a:t>
            </a:r>
          </a:p>
        </p:txBody>
      </p:sp>
    </p:spTree>
    <p:extLst>
      <p:ext uri="{BB962C8B-B14F-4D97-AF65-F5344CB8AC3E}">
        <p14:creationId xmlns:p14="http://schemas.microsoft.com/office/powerpoint/2010/main" val="2521911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reaker Page 2">
    <p:bg>
      <p:bgPr>
        <a:gradFill flip="none" rotWithShape="1">
          <a:gsLst>
            <a:gs pos="100000">
              <a:srgbClr val="AAAAA8"/>
            </a:gs>
            <a:gs pos="0">
              <a:srgbClr val="B4B4B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spTree>
    <p:extLst>
      <p:ext uri="{BB962C8B-B14F-4D97-AF65-F5344CB8AC3E}">
        <p14:creationId xmlns:p14="http://schemas.microsoft.com/office/powerpoint/2010/main" val="1201446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reaker Page 3">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spTree>
    <p:extLst>
      <p:ext uri="{BB962C8B-B14F-4D97-AF65-F5344CB8AC3E}">
        <p14:creationId xmlns:p14="http://schemas.microsoft.com/office/powerpoint/2010/main" val="2698514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4"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2" name="Title 1"/>
          <p:cNvSpPr>
            <a:spLocks noGrp="1"/>
          </p:cNvSpPr>
          <p:nvPr>
            <p:ph type="title" hasCustomPrompt="1"/>
          </p:nvPr>
        </p:nvSpPr>
        <p:spPr>
          <a:xfrm>
            <a:off x="727602" y="1847812"/>
            <a:ext cx="7777302" cy="643909"/>
          </a:xfrm>
        </p:spPr>
        <p:txBody>
          <a:bodyPr>
            <a:normAutofit/>
          </a:bodyPr>
          <a:lstStyle>
            <a:lvl1pPr algn="l">
              <a:defRPr sz="3300" b="1" i="0" kern="900" spc="30">
                <a:latin typeface="+mj-lt"/>
              </a:defRPr>
            </a:lvl1pPr>
          </a:lstStyle>
          <a:p>
            <a:r>
              <a:rPr lang="en-US" dirty="0"/>
              <a:t>Click to edit title</a:t>
            </a:r>
          </a:p>
        </p:txBody>
      </p:sp>
      <p:sp>
        <p:nvSpPr>
          <p:cNvPr id="5" name="Slide Number Placeholder 4"/>
          <p:cNvSpPr>
            <a:spLocks noGrp="1"/>
          </p:cNvSpPr>
          <p:nvPr>
            <p:ph type="sldNum" sz="quarter" idx="12"/>
          </p:nvPr>
        </p:nvSpPr>
        <p:spPr>
          <a:xfrm>
            <a:off x="6733468" y="6173787"/>
            <a:ext cx="2133600" cy="365125"/>
          </a:xfrm>
        </p:spPr>
        <p:txBody>
          <a:bodyPr/>
          <a:lstStyle/>
          <a:p>
            <a:fld id="{AA5B202D-022C-AC48-B1BD-AA5711EFB125}" type="slidenum">
              <a:rPr lang="en-US" smtClean="0"/>
              <a:pPr/>
              <a:t>‹#›</a:t>
            </a:fld>
            <a:endParaRPr lang="en-US"/>
          </a:p>
        </p:txBody>
      </p:sp>
      <p:sp>
        <p:nvSpPr>
          <p:cNvPr id="20" name="Text Placeholder 18"/>
          <p:cNvSpPr>
            <a:spLocks noGrp="1"/>
          </p:cNvSpPr>
          <p:nvPr>
            <p:ph type="body" sz="quarter" idx="13" hasCustomPrompt="1"/>
          </p:nvPr>
        </p:nvSpPr>
        <p:spPr>
          <a:xfrm>
            <a:off x="1112664" y="2491721"/>
            <a:ext cx="7549132" cy="3305455"/>
          </a:xfrm>
        </p:spPr>
        <p:txBody>
          <a:bodyPr lIns="0" tIns="0" rIns="0" bIns="0">
            <a:normAutofit/>
          </a:bodyPr>
          <a:lstStyle>
            <a:lvl1pPr>
              <a:defRPr sz="2100" spc="130"/>
            </a:lvl1pPr>
          </a:lstStyle>
          <a:p>
            <a:pPr lvl="0"/>
            <a:r>
              <a:rPr lang="en-US" dirty="0"/>
              <a:t>Click to edit text</a:t>
            </a:r>
          </a:p>
        </p:txBody>
      </p:sp>
      <p:pic>
        <p:nvPicPr>
          <p:cNvPr id="12" name="Picture 11" descr="Quartz-Logo-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387680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Partnership Lin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763" y="2540001"/>
            <a:ext cx="4128616" cy="1353220"/>
          </a:xfrm>
          <a:prstGeom prst="rect">
            <a:avLst/>
          </a:prstGeom>
          <a:effectLst>
            <a:glow rad="101600">
              <a:srgbClr val="B8112B">
                <a:alpha val="9000"/>
              </a:srgbClr>
            </a:glow>
          </a:effectLst>
        </p:spPr>
      </p:pic>
      <p:pic>
        <p:nvPicPr>
          <p:cNvPr id="5" name="Picture 4" descr="Affiliate 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27544"/>
            <a:ext cx="9144000" cy="384048"/>
          </a:xfrm>
          <a:prstGeom prst="rect">
            <a:avLst/>
          </a:prstGeom>
        </p:spPr>
      </p:pic>
    </p:spTree>
    <p:extLst>
      <p:ext uri="{BB962C8B-B14F-4D97-AF65-F5344CB8AC3E}">
        <p14:creationId xmlns:p14="http://schemas.microsoft.com/office/powerpoint/2010/main" val="3869283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text-Photo righ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727602"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1112664"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5543550" y="822325"/>
            <a:ext cx="3443288" cy="5662613"/>
          </a:xfrm>
          <a:blipFill rotWithShape="1">
            <a:blip r:embed="rId4"/>
            <a:stretch>
              <a:fillRect/>
            </a:stretch>
          </a:blipFill>
        </p:spPr>
        <p:txBody>
          <a:bodyPr/>
          <a:lstStyle/>
          <a:p>
            <a:r>
              <a:rPr lang="en-US"/>
              <a:t>Click icon to add picture</a:t>
            </a:r>
          </a:p>
        </p:txBody>
      </p:sp>
      <p:sp>
        <p:nvSpPr>
          <p:cNvPr id="14" name="Rectangle 13"/>
          <p:cNvSpPr/>
          <p:nvPr userDrawn="1"/>
        </p:nvSpPr>
        <p:spPr>
          <a:xfrm>
            <a:off x="5236882"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246001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text-Photo Lef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noChangeAspect="1"/>
          </p:cNvSpPr>
          <p:nvPr>
            <p:ph type="pic" sz="quarter" idx="14"/>
          </p:nvPr>
        </p:nvSpPr>
        <p:spPr>
          <a:xfrm>
            <a:off x="162582" y="822325"/>
            <a:ext cx="3443288" cy="5662613"/>
          </a:xfrm>
          <a:blipFill rotWithShape="1">
            <a:blip r:embed="rId4"/>
            <a:stretch>
              <a:fillRect/>
            </a:stretch>
          </a:blipFill>
        </p:spPr>
        <p:txBody>
          <a:bodyPr/>
          <a:lstStyle/>
          <a:p>
            <a:r>
              <a:rPr lang="en-US"/>
              <a:t>Click icon to add picture</a:t>
            </a:r>
            <a:endParaRPr lang="en-US" dirty="0"/>
          </a:p>
        </p:txBody>
      </p:sp>
      <p:sp>
        <p:nvSpPr>
          <p:cNvPr id="14" name="Rectangle 13"/>
          <p:cNvSpPr/>
          <p:nvPr userDrawn="1"/>
        </p:nvSpPr>
        <p:spPr>
          <a:xfrm rot="10800000">
            <a:off x="3747206"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1426636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text-Photo Left-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604066" y="1314396"/>
            <a:ext cx="2286000" cy="2286000"/>
          </a:xfrm>
          <a:blipFill rotWithShape="1">
            <a:blip r:embed="rId4"/>
            <a:stretch>
              <a:fillRect/>
            </a:stretch>
          </a:blipFill>
          <a:ln w="44450" cap="sq" cmpd="sng">
            <a:solidFill>
              <a:schemeClr val="bg1"/>
            </a:solidFill>
            <a:miter lim="800000"/>
          </a:ln>
          <a:effectLst>
            <a:glow rad="50800">
              <a:schemeClr val="bg1">
                <a:lumMod val="75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11" name="Picture Placeholder 8"/>
          <p:cNvSpPr>
            <a:spLocks noGrp="1"/>
          </p:cNvSpPr>
          <p:nvPr>
            <p:ph type="pic" sz="quarter" idx="16"/>
          </p:nvPr>
        </p:nvSpPr>
        <p:spPr>
          <a:xfrm>
            <a:off x="1149819" y="3449371"/>
            <a:ext cx="2286000" cy="2286000"/>
          </a:xfrm>
          <a:blipFill rotWithShape="1">
            <a:blip r:embed="rId5"/>
            <a:stretch>
              <a:fillRect/>
            </a:stretch>
          </a:blipFill>
          <a:ln w="44450" cap="sq" cmpd="sng">
            <a:solidFill>
              <a:schemeClr val="bg1"/>
            </a:solidFill>
            <a:miter lim="800000"/>
          </a:ln>
          <a:effectLst>
            <a:glow rad="50800">
              <a:schemeClr val="tx1">
                <a:lumMod val="50000"/>
                <a:lumOff val="50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12" name="Picture 11" descr="Quartz-Logo-Reverse.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2712556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text-Photo Left-3">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6"/>
          </p:nvPr>
        </p:nvSpPr>
        <p:spPr>
          <a:xfrm>
            <a:off x="452339" y="1314395"/>
            <a:ext cx="3383280" cy="3383280"/>
          </a:xfrm>
          <a:blipFill rotWithShape="1">
            <a:blip r:embed="rId2"/>
            <a:stretch>
              <a:fillRect/>
            </a:stretch>
          </a:blipFill>
          <a:ln>
            <a:solidFill>
              <a:schemeClr val="bg1"/>
            </a:solidFill>
          </a:ln>
          <a:effectLst>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3279389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userDrawn="1"/>
        </p:nvSpPr>
        <p:spPr>
          <a:xfrm>
            <a:off x="0" y="2904718"/>
            <a:ext cx="9144000" cy="1015663"/>
          </a:xfrm>
          <a:prstGeom prst="rect">
            <a:avLst/>
          </a:prstGeom>
          <a:noFill/>
        </p:spPr>
        <p:txBody>
          <a:bodyPr wrap="square" rtlCol="0">
            <a:spAutoFit/>
          </a:bodyPr>
          <a:lstStyle/>
          <a:p>
            <a:pPr algn="ctr"/>
            <a:r>
              <a:rPr lang="en-US" sz="6000" spc="140" dirty="0">
                <a:solidFill>
                  <a:schemeClr val="bg1"/>
                </a:solidFill>
              </a:rPr>
              <a:t>Thank</a:t>
            </a:r>
            <a:r>
              <a:rPr lang="en-US" sz="6000" spc="140" baseline="0" dirty="0">
                <a:solidFill>
                  <a:schemeClr val="bg1"/>
                </a:solidFill>
              </a:rPr>
              <a:t> you</a:t>
            </a:r>
            <a:endParaRPr lang="en-US" sz="6000" spc="140" dirty="0">
              <a:solidFill>
                <a:schemeClr val="bg1"/>
              </a:solidFill>
            </a:endParaRPr>
          </a:p>
        </p:txBody>
      </p:sp>
    </p:spTree>
    <p:extLst>
      <p:ext uri="{BB962C8B-B14F-4D97-AF65-F5344CB8AC3E}">
        <p14:creationId xmlns:p14="http://schemas.microsoft.com/office/powerpoint/2010/main" val="2027059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1C1D34-2182-0F46-9259-6F8E985672B1}"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EA1706-D37C-7C46-8A42-0884091B6A47}" type="slidenum">
              <a:rPr lang="en-US" smtClean="0"/>
              <a:t>‹#›</a:t>
            </a:fld>
            <a:endParaRPr lang="en-US"/>
          </a:p>
        </p:txBody>
      </p:sp>
      <p:sp>
        <p:nvSpPr>
          <p:cNvPr id="5" name="Rectangle 4"/>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1C1D34-2182-0F46-9259-6F8E985672B1}"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A1706-D37C-7C46-8A42-0884091B6A47}" type="slidenum">
              <a:rPr lang="en-US" smtClean="0"/>
              <a:t>‹#›</a:t>
            </a:fld>
            <a:endParaRPr lang="en-US"/>
          </a:p>
        </p:txBody>
      </p:sp>
      <p:sp>
        <p:nvSpPr>
          <p:cNvPr id="8" name="Rectangle 7"/>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1C1D34-2182-0F46-9259-6F8E985672B1}"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A1706-D37C-7C46-8A42-0884091B6A47}" type="slidenum">
              <a:rPr lang="en-US" smtClean="0"/>
              <a:t>‹#›</a:t>
            </a:fld>
            <a:endParaRPr lang="en-US"/>
          </a:p>
        </p:txBody>
      </p:sp>
      <p:sp>
        <p:nvSpPr>
          <p:cNvPr id="8" name="Rectangle 7"/>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1C1D34-2182-0F46-9259-6F8E985672B1}" type="datetimeFigureOut">
              <a:rPr lang="en-US" smtClean="0"/>
              <a:t>8/30/2021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EA1706-D37C-7C46-8A42-0884091B6A47}" type="slidenum">
              <a:rPr lang="en-US" smtClean="0"/>
              <a:t>‹#›</a:t>
            </a:fld>
            <a:endParaRPr lang="en-US"/>
          </a:p>
        </p:txBody>
      </p:sp>
      <p:sp>
        <p:nvSpPr>
          <p:cNvPr id="7" name="Rectangle 6"/>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Slid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46717" y="2026065"/>
            <a:ext cx="5050567" cy="2805871"/>
          </a:xfrm>
          <a:prstGeom prst="rect">
            <a:avLst/>
          </a:prstGeom>
          <a:effectLst>
            <a:glow rad="101600">
              <a:srgbClr val="B8112B">
                <a:alpha val="9000"/>
              </a:srgbClr>
            </a:glow>
          </a:effectLst>
        </p:spPr>
      </p:pic>
    </p:spTree>
    <p:extLst>
      <p:ext uri="{BB962C8B-B14F-4D97-AF65-F5344CB8AC3E}">
        <p14:creationId xmlns:p14="http://schemas.microsoft.com/office/powerpoint/2010/main" val="410638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Lockup">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grpSp>
        <p:nvGrpSpPr>
          <p:cNvPr id="13" name="Group 12"/>
          <p:cNvGrpSpPr/>
          <p:nvPr userDrawn="1"/>
        </p:nvGrpSpPr>
        <p:grpSpPr>
          <a:xfrm>
            <a:off x="3034974" y="4184909"/>
            <a:ext cx="3276799" cy="747893"/>
            <a:chOff x="2904718" y="4161692"/>
            <a:chExt cx="3407055" cy="777623"/>
          </a:xfrm>
        </p:grpSpPr>
        <p:pic>
          <p:nvPicPr>
            <p:cNvPr id="2" name="Picture 1" descr="Gundersen Logo-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4718" y="4281386"/>
              <a:ext cx="1507155" cy="617514"/>
            </a:xfrm>
            <a:prstGeom prst="rect">
              <a:avLst/>
            </a:prstGeom>
          </p:spPr>
        </p:pic>
        <p:pic>
          <p:nvPicPr>
            <p:cNvPr id="4" name="Picture 3" descr="Unity Logo-Revers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887" y="4161692"/>
              <a:ext cx="1270886" cy="723698"/>
            </a:xfrm>
            <a:prstGeom prst="rect">
              <a:avLst/>
            </a:prstGeom>
          </p:spPr>
        </p:pic>
        <p:cxnSp>
          <p:nvCxnSpPr>
            <p:cNvPr id="8" name="Straight Connector 7"/>
            <p:cNvCxnSpPr/>
            <p:nvPr userDrawn="1"/>
          </p:nvCxnSpPr>
          <p:spPr>
            <a:xfrm>
              <a:off x="4719867" y="4220309"/>
              <a:ext cx="0" cy="719006"/>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98763" y="2540001"/>
            <a:ext cx="4128616" cy="1353220"/>
          </a:xfrm>
          <a:prstGeom prst="rect">
            <a:avLst/>
          </a:prstGeom>
          <a:effectLst>
            <a:glow rad="101600">
              <a:srgbClr val="B8112B">
                <a:alpha val="9000"/>
              </a:srgbClr>
            </a:glow>
          </a:effectLst>
        </p:spPr>
      </p:pic>
    </p:spTree>
    <p:extLst>
      <p:ext uri="{BB962C8B-B14F-4D97-AF65-F5344CB8AC3E}">
        <p14:creationId xmlns:p14="http://schemas.microsoft.com/office/powerpoint/2010/main" val="2527228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1593" y="0"/>
            <a:ext cx="4169345"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8" name="Picture 7">
            <a:extLst>
              <a:ext uri="{FF2B5EF4-FFF2-40B4-BE49-F238E27FC236}">
                <a16:creationId xmlns:a16="http://schemas.microsoft.com/office/drawing/2014/main" id="{1AC48422-5884-4383-8676-B1FC64D5EA9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2319423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7491"/>
            <a:ext cx="4146935" cy="6875492"/>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8" name="Picture 7">
            <a:extLst>
              <a:ext uri="{FF2B5EF4-FFF2-40B4-BE49-F238E27FC236}">
                <a16:creationId xmlns:a16="http://schemas.microsoft.com/office/drawing/2014/main" id="{9B2C81C5-69B8-4780-91F2-0342E655EF2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957465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5314"/>
            <a:ext cx="4146936"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2" name="Picture 11">
            <a:extLst>
              <a:ext uri="{FF2B5EF4-FFF2-40B4-BE49-F238E27FC236}">
                <a16:creationId xmlns:a16="http://schemas.microsoft.com/office/drawing/2014/main" id="{9DF3A201-A7F4-4657-9E44-57158C0BE53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295461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2441"/>
            <a:ext cx="4146935" cy="6881074"/>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2" name="Picture 11">
            <a:extLst>
              <a:ext uri="{FF2B5EF4-FFF2-40B4-BE49-F238E27FC236}">
                <a16:creationId xmlns:a16="http://schemas.microsoft.com/office/drawing/2014/main" id="{61DAC5C7-8E14-4D33-A851-3DD2A0D7607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2394942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913662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1" name="Rectangle 10"/>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a:extLst>
              <a:ext uri="{FF2B5EF4-FFF2-40B4-BE49-F238E27FC236}">
                <a16:creationId xmlns:a16="http://schemas.microsoft.com/office/drawing/2014/main" id="{6D3DF4F7-26A6-4702-BEFD-19C7A9399DE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3571224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0" name="Rectangle 9"/>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a:extLst>
              <a:ext uri="{FF2B5EF4-FFF2-40B4-BE49-F238E27FC236}">
                <a16:creationId xmlns:a16="http://schemas.microsoft.com/office/drawing/2014/main" id="{76313BE4-AB1C-45F6-9FB8-AB496687203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2931157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3" name="Rectangle 12"/>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a:extLst>
              <a:ext uri="{FF2B5EF4-FFF2-40B4-BE49-F238E27FC236}">
                <a16:creationId xmlns:a16="http://schemas.microsoft.com/office/drawing/2014/main" id="{F0567BA1-A351-444D-B423-AE47B7D0796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3037355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1-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1"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8" name="Picture 7">
            <a:extLst>
              <a:ext uri="{FF2B5EF4-FFF2-40B4-BE49-F238E27FC236}">
                <a16:creationId xmlns:a16="http://schemas.microsoft.com/office/drawing/2014/main" id="{8837F5A7-DAF3-42BD-B79E-18906CC1BEA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683979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2-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5"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11" name="Picture 10">
            <a:extLst>
              <a:ext uri="{FF2B5EF4-FFF2-40B4-BE49-F238E27FC236}">
                <a16:creationId xmlns:a16="http://schemas.microsoft.com/office/drawing/2014/main" id="{D69A06DA-150F-44E4-9574-89F50A58782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algn="ctr" rotWithShape="0">
              <a:schemeClr val="tx1">
                <a:alpha val="59000"/>
              </a:schemeClr>
            </a:outerShdw>
          </a:effectLst>
        </p:spPr>
      </p:pic>
    </p:spTree>
    <p:extLst>
      <p:ext uri="{BB962C8B-B14F-4D97-AF65-F5344CB8AC3E}">
        <p14:creationId xmlns:p14="http://schemas.microsoft.com/office/powerpoint/2010/main" val="402360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35" name="Picture 34" descr="Wellfinity PPT Images sized-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4"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483272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3-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8" name="Picture 7">
            <a:extLst>
              <a:ext uri="{FF2B5EF4-FFF2-40B4-BE49-F238E27FC236}">
                <a16:creationId xmlns:a16="http://schemas.microsoft.com/office/drawing/2014/main" id="{395CEBEA-E7F7-4D1B-8C1D-4AB3F1299C4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sx="121000" sy="121000" algn="ctr" rotWithShape="0">
              <a:schemeClr val="tx1">
                <a:alpha val="59000"/>
              </a:schemeClr>
            </a:outerShdw>
          </a:effectLst>
        </p:spPr>
      </p:pic>
    </p:spTree>
    <p:extLst>
      <p:ext uri="{BB962C8B-B14F-4D97-AF65-F5344CB8AC3E}">
        <p14:creationId xmlns:p14="http://schemas.microsoft.com/office/powerpoint/2010/main" val="4252179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4-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10" name="Picture 9">
            <a:extLst>
              <a:ext uri="{FF2B5EF4-FFF2-40B4-BE49-F238E27FC236}">
                <a16:creationId xmlns:a16="http://schemas.microsoft.com/office/drawing/2014/main" id="{58BFB94B-25F2-4103-81C7-B255CA42980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sx="121000" sy="121000" algn="ctr" rotWithShape="0">
              <a:schemeClr val="tx1">
                <a:alpha val="59000"/>
              </a:schemeClr>
            </a:outerShdw>
          </a:effectLst>
        </p:spPr>
      </p:pic>
    </p:spTree>
    <p:extLst>
      <p:ext uri="{BB962C8B-B14F-4D97-AF65-F5344CB8AC3E}">
        <p14:creationId xmlns:p14="http://schemas.microsoft.com/office/powerpoint/2010/main" val="954720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reaker Page 1">
    <p:bg>
      <p:bgPr>
        <a:gradFill flip="none" rotWithShape="1">
          <a:gsLst>
            <a:gs pos="5300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rgbClr val="C71425"/>
                </a:solidFill>
              </a:defRPr>
            </a:lvl1pPr>
          </a:lstStyle>
          <a:p>
            <a:r>
              <a:rPr lang="en-US" dirty="0"/>
              <a:t>Click to edit title</a:t>
            </a:r>
          </a:p>
        </p:txBody>
      </p:sp>
      <p:pic>
        <p:nvPicPr>
          <p:cNvPr id="3" name="Picture 2">
            <a:extLst>
              <a:ext uri="{FF2B5EF4-FFF2-40B4-BE49-F238E27FC236}">
                <a16:creationId xmlns:a16="http://schemas.microsoft.com/office/drawing/2014/main" id="{F14255D9-B910-4A74-883D-6CDA4AC99F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3" cy="813902"/>
          </a:xfrm>
          <a:prstGeom prst="rect">
            <a:avLst/>
          </a:prstGeom>
        </p:spPr>
      </p:pic>
    </p:spTree>
    <p:extLst>
      <p:ext uri="{BB962C8B-B14F-4D97-AF65-F5344CB8AC3E}">
        <p14:creationId xmlns:p14="http://schemas.microsoft.com/office/powerpoint/2010/main" val="1466037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reaker Page 2">
    <p:bg>
      <p:bgPr>
        <a:gradFill flip="none" rotWithShape="1">
          <a:gsLst>
            <a:gs pos="100000">
              <a:srgbClr val="AAAAA8"/>
            </a:gs>
            <a:gs pos="0">
              <a:srgbClr val="B4B4B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pic>
        <p:nvPicPr>
          <p:cNvPr id="4" name="Picture 3">
            <a:extLst>
              <a:ext uri="{FF2B5EF4-FFF2-40B4-BE49-F238E27FC236}">
                <a16:creationId xmlns:a16="http://schemas.microsoft.com/office/drawing/2014/main" id="{3BD2CD5A-0E06-4D27-981C-1298E0FC5CC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1584803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reaker Page 3">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pic>
        <p:nvPicPr>
          <p:cNvPr id="3" name="Picture 2">
            <a:extLst>
              <a:ext uri="{FF2B5EF4-FFF2-40B4-BE49-F238E27FC236}">
                <a16:creationId xmlns:a16="http://schemas.microsoft.com/office/drawing/2014/main" id="{A9C3DBDC-6234-485A-B291-82C03C23C06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4109742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4"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2" name="Title 1"/>
          <p:cNvSpPr>
            <a:spLocks noGrp="1"/>
          </p:cNvSpPr>
          <p:nvPr>
            <p:ph type="title" hasCustomPrompt="1"/>
          </p:nvPr>
        </p:nvSpPr>
        <p:spPr>
          <a:xfrm>
            <a:off x="727602" y="1847812"/>
            <a:ext cx="7777302" cy="643909"/>
          </a:xfrm>
        </p:spPr>
        <p:txBody>
          <a:bodyPr>
            <a:normAutofit/>
          </a:bodyPr>
          <a:lstStyle>
            <a:lvl1pPr algn="l">
              <a:defRPr sz="3300" b="1" i="0" kern="900" spc="30">
                <a:latin typeface="+mj-lt"/>
              </a:defRPr>
            </a:lvl1pPr>
          </a:lstStyle>
          <a:p>
            <a:r>
              <a:rPr lang="en-US" dirty="0"/>
              <a:t>Click to edit title</a:t>
            </a:r>
          </a:p>
        </p:txBody>
      </p:sp>
      <p:sp>
        <p:nvSpPr>
          <p:cNvPr id="5" name="Slide Number Placeholder 4"/>
          <p:cNvSpPr>
            <a:spLocks noGrp="1"/>
          </p:cNvSpPr>
          <p:nvPr>
            <p:ph type="sldNum" sz="quarter" idx="12"/>
          </p:nvPr>
        </p:nvSpPr>
        <p:spPr>
          <a:xfrm>
            <a:off x="6733468" y="6173787"/>
            <a:ext cx="2133600" cy="365125"/>
          </a:xfrm>
        </p:spPr>
        <p:txBody>
          <a:bodyPr/>
          <a:lstStyle/>
          <a:p>
            <a:fld id="{AA5B202D-022C-AC48-B1BD-AA5711EFB125}" type="slidenum">
              <a:rPr lang="en-US" smtClean="0"/>
              <a:t>‹#›</a:t>
            </a:fld>
            <a:endParaRPr lang="en-US"/>
          </a:p>
        </p:txBody>
      </p:sp>
      <p:sp>
        <p:nvSpPr>
          <p:cNvPr id="20" name="Text Placeholder 18"/>
          <p:cNvSpPr>
            <a:spLocks noGrp="1"/>
          </p:cNvSpPr>
          <p:nvPr>
            <p:ph type="body" sz="quarter" idx="13" hasCustomPrompt="1"/>
          </p:nvPr>
        </p:nvSpPr>
        <p:spPr>
          <a:xfrm>
            <a:off x="1112664" y="2491721"/>
            <a:ext cx="7549132" cy="3305455"/>
          </a:xfrm>
        </p:spPr>
        <p:txBody>
          <a:bodyPr lIns="0" tIns="0" rIns="0" bIns="0">
            <a:normAutofit/>
          </a:bodyPr>
          <a:lstStyle>
            <a:lvl1pPr>
              <a:defRPr sz="2100" spc="130"/>
            </a:lvl1pPr>
          </a:lstStyle>
          <a:p>
            <a:pPr lvl="0"/>
            <a:r>
              <a:rPr lang="en-US" dirty="0"/>
              <a:t>Click to edit text</a:t>
            </a:r>
          </a:p>
        </p:txBody>
      </p:sp>
      <p:pic>
        <p:nvPicPr>
          <p:cNvPr id="9" name="Picture 8">
            <a:extLst>
              <a:ext uri="{FF2B5EF4-FFF2-40B4-BE49-F238E27FC236}">
                <a16:creationId xmlns:a16="http://schemas.microsoft.com/office/drawing/2014/main" id="{CAF6FB24-EFEB-4492-A034-CA68D9B016E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1041800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text-Photo righ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727602"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1112664"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5543550" y="822325"/>
            <a:ext cx="3443288" cy="5662613"/>
          </a:xfrm>
          <a:blipFill dpi="0" rotWithShape="1">
            <a:blip r:embed="rId4" cstate="email">
              <a:extLst>
                <a:ext uri="{28A0092B-C50C-407E-A947-70E740481C1C}">
                  <a14:useLocalDpi xmlns:a14="http://schemas.microsoft.com/office/drawing/2010/main" val="0"/>
                </a:ext>
              </a:extLst>
            </a:blip>
            <a:srcRect/>
            <a:tile tx="-444500" ty="0" sx="100000" sy="100000" flip="none" algn="ctr"/>
          </a:blipFill>
        </p:spPr>
        <p:txBody>
          <a:bodyPr/>
          <a:lstStyle/>
          <a:p>
            <a:r>
              <a:rPr lang="en-US"/>
              <a:t>Click icon to add picture</a:t>
            </a:r>
          </a:p>
        </p:txBody>
      </p:sp>
      <p:sp>
        <p:nvSpPr>
          <p:cNvPr id="14" name="Rectangle 13"/>
          <p:cNvSpPr/>
          <p:nvPr userDrawn="1"/>
        </p:nvSpPr>
        <p:spPr>
          <a:xfrm>
            <a:off x="5236882"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a:extLst>
              <a:ext uri="{FF2B5EF4-FFF2-40B4-BE49-F238E27FC236}">
                <a16:creationId xmlns:a16="http://schemas.microsoft.com/office/drawing/2014/main" id="{B49F5C50-5A94-4A64-BCAE-0A6C2F1F8AB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3825047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text-Photo Lef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noChangeAspect="1"/>
          </p:cNvSpPr>
          <p:nvPr>
            <p:ph type="pic" sz="quarter" idx="14"/>
          </p:nvPr>
        </p:nvSpPr>
        <p:spPr>
          <a:xfrm>
            <a:off x="162582" y="822325"/>
            <a:ext cx="3443288" cy="5662613"/>
          </a:xfrm>
          <a:blipFill dpi="0" rotWithShape="1">
            <a:blip r:embed="rId4" cstate="email">
              <a:extLst>
                <a:ext uri="{28A0092B-C50C-407E-A947-70E740481C1C}">
                  <a14:useLocalDpi xmlns:a14="http://schemas.microsoft.com/office/drawing/2010/main" val="0"/>
                </a:ext>
              </a:extLst>
            </a:blip>
            <a:srcRect/>
            <a:tile tx="-666750" ty="0" sx="80000" sy="80000" flip="none" algn="ctr"/>
          </a:blipFill>
        </p:spPr>
        <p:txBody>
          <a:bodyPr/>
          <a:lstStyle/>
          <a:p>
            <a:r>
              <a:rPr lang="en-US"/>
              <a:t>Click icon to add picture</a:t>
            </a:r>
            <a:endParaRPr lang="en-US" dirty="0"/>
          </a:p>
        </p:txBody>
      </p:sp>
      <p:sp>
        <p:nvSpPr>
          <p:cNvPr id="14" name="Rectangle 13"/>
          <p:cNvSpPr/>
          <p:nvPr userDrawn="1"/>
        </p:nvSpPr>
        <p:spPr>
          <a:xfrm rot="10800000">
            <a:off x="3747206"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a:extLst>
              <a:ext uri="{FF2B5EF4-FFF2-40B4-BE49-F238E27FC236}">
                <a16:creationId xmlns:a16="http://schemas.microsoft.com/office/drawing/2014/main" id="{77DC2D20-FA11-4C40-8825-CB1F1132EC2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424605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text-Photo Left-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604066" y="1314396"/>
            <a:ext cx="2286000" cy="2286000"/>
          </a:xfrm>
          <a:blipFill dpi="0" rotWithShape="1">
            <a:blip r:embed="rId4" cstate="email">
              <a:extLst>
                <a:ext uri="{28A0092B-C50C-407E-A947-70E740481C1C}">
                  <a14:useLocalDpi xmlns:a14="http://schemas.microsoft.com/office/drawing/2010/main" val="0"/>
                </a:ext>
              </a:extLst>
            </a:blip>
            <a:srcRect/>
            <a:tile tx="184150" ty="12700" sx="100000" sy="100000" flip="none" algn="ctr"/>
          </a:blipFill>
          <a:ln w="44450" cap="sq" cmpd="sng">
            <a:solidFill>
              <a:schemeClr val="bg1"/>
            </a:solidFill>
            <a:miter lim="800000"/>
          </a:ln>
          <a:effectLst>
            <a:glow rad="50800">
              <a:schemeClr val="bg1">
                <a:lumMod val="75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11" name="Picture Placeholder 8"/>
          <p:cNvSpPr>
            <a:spLocks noGrp="1"/>
          </p:cNvSpPr>
          <p:nvPr>
            <p:ph type="pic" sz="quarter" idx="16"/>
          </p:nvPr>
        </p:nvSpPr>
        <p:spPr>
          <a:xfrm>
            <a:off x="1149819" y="3449371"/>
            <a:ext cx="2286000" cy="2286000"/>
          </a:xfrm>
          <a:blipFill dpi="0" rotWithShape="1">
            <a:blip r:embed="rId5" cstate="email">
              <a:extLst>
                <a:ext uri="{28A0092B-C50C-407E-A947-70E740481C1C}">
                  <a14:useLocalDpi xmlns:a14="http://schemas.microsoft.com/office/drawing/2010/main" val="0"/>
                </a:ext>
              </a:extLst>
            </a:blip>
            <a:srcRect/>
            <a:tile tx="-273050" ty="292100" sx="100000" sy="100000" flip="none" algn="ctr"/>
          </a:blipFill>
          <a:ln w="44450" cap="sq" cmpd="sng">
            <a:solidFill>
              <a:schemeClr val="bg1"/>
            </a:solidFill>
            <a:miter lim="800000"/>
          </a:ln>
          <a:effectLst>
            <a:glow rad="50800">
              <a:schemeClr val="tx1">
                <a:lumMod val="50000"/>
                <a:lumOff val="50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12" name="Picture 11">
            <a:extLst>
              <a:ext uri="{FF2B5EF4-FFF2-40B4-BE49-F238E27FC236}">
                <a16:creationId xmlns:a16="http://schemas.microsoft.com/office/drawing/2014/main" id="{CDF8C834-B6DF-45C0-AA9A-D0D7F373045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2599472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text-Photo Left-3">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6"/>
          </p:nvPr>
        </p:nvSpPr>
        <p:spPr>
          <a:xfrm>
            <a:off x="452339" y="1314395"/>
            <a:ext cx="3383280" cy="3383280"/>
          </a:xfrm>
          <a:blipFill rotWithShape="1">
            <a:blip r:embed="rId2">
              <a:extLst>
                <a:ext uri="{28A0092B-C50C-407E-A947-70E740481C1C}">
                  <a14:useLocalDpi xmlns:a14="http://schemas.microsoft.com/office/drawing/2010/main" val="0"/>
                </a:ext>
              </a:extLst>
            </a:blip>
            <a:stretch>
              <a:fillRect/>
            </a:stretch>
          </a:blipFill>
          <a:ln>
            <a:solidFill>
              <a:schemeClr val="bg1"/>
            </a:solidFill>
          </a:ln>
          <a:effectLst>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21" name="Picture 2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1" name="Picture 10">
            <a:extLst>
              <a:ext uri="{FF2B5EF4-FFF2-40B4-BE49-F238E27FC236}">
                <a16:creationId xmlns:a16="http://schemas.microsoft.com/office/drawing/2014/main" id="{E9FD1BA3-E5E8-42FB-A24C-8F8474D7024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1120381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3"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1018777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userDrawn="1"/>
        </p:nvSpPr>
        <p:spPr>
          <a:xfrm>
            <a:off x="0" y="2904718"/>
            <a:ext cx="9144000" cy="1015663"/>
          </a:xfrm>
          <a:prstGeom prst="rect">
            <a:avLst/>
          </a:prstGeom>
          <a:noFill/>
        </p:spPr>
        <p:txBody>
          <a:bodyPr wrap="square" rtlCol="0">
            <a:spAutoFit/>
          </a:bodyPr>
          <a:lstStyle/>
          <a:p>
            <a:pPr algn="ctr"/>
            <a:r>
              <a:rPr lang="en-US" sz="6000" spc="140" dirty="0">
                <a:solidFill>
                  <a:schemeClr val="bg1"/>
                </a:solidFill>
              </a:rPr>
              <a:t>Thank</a:t>
            </a:r>
            <a:r>
              <a:rPr lang="en-US" sz="6000" spc="140" baseline="0" dirty="0">
                <a:solidFill>
                  <a:schemeClr val="bg1"/>
                </a:solidFill>
              </a:rPr>
              <a:t> you</a:t>
            </a:r>
            <a:endParaRPr lang="en-US" sz="6000" spc="140" dirty="0">
              <a:solidFill>
                <a:schemeClr val="bg1"/>
              </a:solidFill>
            </a:endParaRPr>
          </a:p>
        </p:txBody>
      </p:sp>
      <p:pic>
        <p:nvPicPr>
          <p:cNvPr id="5" name="Picture 4">
            <a:extLst>
              <a:ext uri="{FF2B5EF4-FFF2-40B4-BE49-F238E27FC236}">
                <a16:creationId xmlns:a16="http://schemas.microsoft.com/office/drawing/2014/main" id="{54723D1F-5BEF-4C12-A109-85C4354DC69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256765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2" name="Picture 1" descr="Wellfinity PPT Images sized-Titl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4" y="0"/>
            <a:ext cx="4179094"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pPr/>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204802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2" name="Picture 1" descr="Wellfinity PPT Images sized-Title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4"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pPr/>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157304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Tree>
    <p:extLst>
      <p:ext uri="{BB962C8B-B14F-4D97-AF65-F5344CB8AC3E}">
        <p14:creationId xmlns:p14="http://schemas.microsoft.com/office/powerpoint/2010/main" val="772933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1" name="Rectangle 10"/>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9208" y="6007856"/>
            <a:ext cx="912495" cy="299085"/>
          </a:xfrm>
          <a:prstGeom prst="rect">
            <a:avLst/>
          </a:prstGeom>
        </p:spPr>
      </p:pic>
    </p:spTree>
    <p:extLst>
      <p:ext uri="{BB962C8B-B14F-4D97-AF65-F5344CB8AC3E}">
        <p14:creationId xmlns:p14="http://schemas.microsoft.com/office/powerpoint/2010/main" val="255293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z="2000" kern="900" spc="140" dirty="0"/>
              <a:t>Click to edit text</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198A6-0725-B946-B0A0-92B3EF3E9E73}" type="datetimeFigureOut">
              <a:rPr lang="en-US" smtClean="0"/>
              <a:pPr/>
              <a:t>8/30/2021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B202D-022C-AC48-B1BD-AA5711EFB125}" type="slidenum">
              <a:rPr lang="en-US" smtClean="0"/>
              <a:pPr/>
              <a:t>‹#›</a:t>
            </a:fld>
            <a:endParaRPr lang="en-US"/>
          </a:p>
        </p:txBody>
      </p:sp>
    </p:spTree>
    <p:extLst>
      <p:ext uri="{BB962C8B-B14F-4D97-AF65-F5344CB8AC3E}">
        <p14:creationId xmlns:p14="http://schemas.microsoft.com/office/powerpoint/2010/main" val="277376417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81" r:id="rId3"/>
    <p:sldLayoutId id="2147483655" r:id="rId4"/>
    <p:sldLayoutId id="2147483676" r:id="rId5"/>
    <p:sldLayoutId id="2147483670" r:id="rId6"/>
    <p:sldLayoutId id="2147483671" r:id="rId7"/>
    <p:sldLayoutId id="2147483660" r:id="rId8"/>
    <p:sldLayoutId id="2147483661" r:id="rId9"/>
    <p:sldLayoutId id="2147483662" r:id="rId10"/>
    <p:sldLayoutId id="2147483663" r:id="rId11"/>
    <p:sldLayoutId id="2147483677" r:id="rId12"/>
    <p:sldLayoutId id="2147483678" r:id="rId13"/>
    <p:sldLayoutId id="2147483679" r:id="rId14"/>
    <p:sldLayoutId id="2147483680" r:id="rId15"/>
    <p:sldLayoutId id="2147483672" r:id="rId16"/>
    <p:sldLayoutId id="2147483673" r:id="rId17"/>
    <p:sldLayoutId id="2147483674" r:id="rId18"/>
    <p:sldLayoutId id="2147483654" r:id="rId19"/>
    <p:sldLayoutId id="2147483667" r:id="rId20"/>
    <p:sldLayoutId id="2147483668" r:id="rId21"/>
    <p:sldLayoutId id="2147483669" r:id="rId22"/>
    <p:sldLayoutId id="2147483682" r:id="rId23"/>
    <p:sldLayoutId id="2147483675" r:id="rId24"/>
    <p:sldLayoutId id="2147483683" r:id="rId25"/>
    <p:sldLayoutId id="2147483684" r:id="rId26"/>
    <p:sldLayoutId id="2147483685" r:id="rId27"/>
    <p:sldLayoutId id="2147483686" r:id="rId2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z="2000" kern="900" spc="140" dirty="0"/>
              <a:t>Click to edit text</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198A6-0725-B946-B0A0-92B3EF3E9E73}" type="datetimeFigureOut">
              <a:rPr lang="en-US" smtClean="0"/>
              <a:t>8/30/2021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B202D-022C-AC48-B1BD-AA5711EFB125}" type="slidenum">
              <a:rPr lang="en-US" smtClean="0"/>
              <a:t>‹#›</a:t>
            </a:fld>
            <a:endParaRPr lang="en-US"/>
          </a:p>
        </p:txBody>
      </p:sp>
    </p:spTree>
    <p:extLst>
      <p:ext uri="{BB962C8B-B14F-4D97-AF65-F5344CB8AC3E}">
        <p14:creationId xmlns:p14="http://schemas.microsoft.com/office/powerpoint/2010/main" val="9015100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8" Type="http://schemas.openxmlformats.org/officeDocument/2006/relationships/hyperlink" Target="https://fatburningflatbelly.com/fat-burning-center/simple-carbohydrate-vs-complex-carbohydrate/" TargetMode="External"/><Relationship Id="rId3" Type="http://schemas.openxmlformats.org/officeDocument/2006/relationships/hyperlink" Target="http://www.heart.org/HEARTORG/HealthyLiving/HealthyEating/Nutrition/Understanding-Food-Nutrition-Labels_UCM_300132_Article.jsp#.WLXdZxiZO8U" TargetMode="External"/><Relationship Id="rId7" Type="http://schemas.openxmlformats.org/officeDocument/2006/relationships/hyperlink" Target="https://visualsonline.cancer.gov/details.cfm?imageid=2616"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hyperlink" Target="http://www.mass.gov/eohhs/gov/departments/dph/" TargetMode="External"/><Relationship Id="rId11" Type="http://schemas.openxmlformats.org/officeDocument/2006/relationships/hyperlink" Target="http://www.theissnscoop.com/saturated-fat-not-guilty/" TargetMode="External"/><Relationship Id="rId5" Type="http://schemas.openxmlformats.org/officeDocument/2006/relationships/hyperlink" Target="https://www.choosemyplate.gov/protein-foods" TargetMode="External"/><Relationship Id="rId10" Type="http://schemas.openxmlformats.org/officeDocument/2006/relationships/hyperlink" Target="http://ourwellnessrevolution.com/add-healthy-fats-diet/" TargetMode="External"/><Relationship Id="rId4" Type="http://schemas.openxmlformats.org/officeDocument/2006/relationships/hyperlink" Target="https://www.fda.gov/" TargetMode="External"/><Relationship Id="rId9" Type="http://schemas.openxmlformats.org/officeDocument/2006/relationships/hyperlink" Target="http://lethow.com/health/foods-high-in-protei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8B0269-6E3D-4FBD-9158-7C9CDC2EA0AC}"/>
              </a:ext>
            </a:extLst>
          </p:cNvPr>
          <p:cNvSpPr/>
          <p:nvPr/>
        </p:nvSpPr>
        <p:spPr>
          <a:xfrm>
            <a:off x="1860698" y="5312987"/>
            <a:ext cx="5890437" cy="10618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2020 Quartz Health Solutions, Inc. This PowerPoint is considered confidential and proprietary, and may only be distributed with prior written permission from the Quality Management and Population Health (QMPH) and Legal Departments at Quartz Health Solutions, Inc. The QMPH department can be reached at (866) 884-4601. Statements contained in these materials do not constitute medical advice. Individuals should consult with their doctor for healthcare questions and advice. Quartz is a management and administrative services company which provides services for Quartz Health Benefit Plans Corporation, Quartz Health Plan Corporation, Quartz Health Plan MN Corporation, and Quartz Health Insurance Corporation.</a:t>
            </a:r>
            <a:endParaRPr kumimoji="0" lang="en-US" sz="9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0331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6C239D41-FFF9-429D-87B9-140629B6A4DD}"/>
              </a:ext>
            </a:extLst>
          </p:cNvPr>
          <p:cNvSpPr txBox="1">
            <a:spLocks/>
          </p:cNvSpPr>
          <p:nvPr/>
        </p:nvSpPr>
        <p:spPr>
          <a:xfrm>
            <a:off x="450893" y="813661"/>
            <a:ext cx="8172752" cy="114300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rgbClr val="C71425"/>
                </a:solidFill>
                <a:effectLst/>
                <a:uLnTx/>
                <a:uFillTx/>
                <a:latin typeface="Arial"/>
                <a:ea typeface="+mj-ea"/>
                <a:cs typeface="+mj-cs"/>
              </a:rPr>
              <a:t>Test Your Knowledge </a:t>
            </a:r>
            <a:endParaRPr kumimoji="0" lang="en-US" sz="4400" b="0" i="0" u="none" strike="noStrike" kern="1200" cap="none" spc="140" normalizeH="0" baseline="0" noProof="0" dirty="0">
              <a:ln>
                <a:noFill/>
              </a:ln>
              <a:solidFill>
                <a:srgbClr val="C71425"/>
              </a:solidFill>
              <a:effectLst/>
              <a:uLnTx/>
              <a:uFillTx/>
              <a:latin typeface="Arial"/>
              <a:ea typeface="+mj-ea"/>
              <a:cs typeface="+mj-cs"/>
            </a:endParaRPr>
          </a:p>
        </p:txBody>
      </p:sp>
      <p:sp>
        <p:nvSpPr>
          <p:cNvPr id="4" name="Content Placeholder 2">
            <a:extLst>
              <a:ext uri="{FF2B5EF4-FFF2-40B4-BE49-F238E27FC236}">
                <a16:creationId xmlns:a16="http://schemas.microsoft.com/office/drawing/2014/main" id="{51B07EAF-3229-4663-A442-B914FB02D7D5}"/>
              </a:ext>
            </a:extLst>
          </p:cNvPr>
          <p:cNvSpPr txBox="1">
            <a:spLocks/>
          </p:cNvSpPr>
          <p:nvPr/>
        </p:nvSpPr>
        <p:spPr>
          <a:xfrm>
            <a:off x="2354920" y="2238703"/>
            <a:ext cx="4108942" cy="3436883"/>
          </a:xfrm>
          <a:prstGeom prst="rect">
            <a:avLst/>
          </a:prstGeom>
          <a:ln>
            <a:solidFill>
              <a:srgbClr val="4F81BD"/>
            </a:solidFill>
          </a:ln>
        </p:spPr>
        <p:txBody>
          <a:bodyPr vert="horz" lIns="91440" tIns="45720" rIns="91440" bIns="45720" rtlCol="0">
            <a:normAutofit fontScale="85000" lnSpcReduction="20000"/>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endParaRPr kumimoji="0" lang="en-US" sz="2800" b="1" i="0" u="none" strike="noStrike" kern="1200" cap="none" spc="0" normalizeH="0" baseline="0" noProof="0">
              <a:ln>
                <a:noFill/>
              </a:ln>
              <a:solidFill>
                <a:sysClr val="windowText" lastClr="000000"/>
              </a:solidFill>
              <a:effectLst/>
              <a:uLnTx/>
              <a:uFillTx/>
              <a:latin typeface="Arial"/>
              <a:ea typeface="+mn-ea"/>
              <a:cs typeface="+mn-cs"/>
            </a:endParaRP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4100" b="1" i="0" u="none" strike="noStrike" kern="1200" cap="none" spc="0" normalizeH="0" baseline="0" noProof="0">
                <a:ln>
                  <a:noFill/>
                </a:ln>
                <a:solidFill>
                  <a:sysClr val="windowText" lastClr="000000"/>
                </a:solidFill>
                <a:effectLst/>
                <a:uLnTx/>
                <a:uFillTx/>
                <a:latin typeface="Arial"/>
                <a:ea typeface="+mn-ea"/>
                <a:cs typeface="+mn-cs"/>
              </a:rPr>
              <a:t>What is a high % of daily value?</a:t>
            </a:r>
          </a:p>
          <a:p>
            <a:pPr marL="228600" marR="0" lvl="0" indent="-228600" algn="l" defTabSz="228600" rtl="0" eaLnBrk="1" fontAlgn="auto" latinLnBrk="0" hangingPunct="1">
              <a:lnSpc>
                <a:spcPct val="100000"/>
              </a:lnSpc>
              <a:spcBef>
                <a:spcPct val="20000"/>
              </a:spcBef>
              <a:spcAft>
                <a:spcPts val="0"/>
              </a:spcAft>
              <a:buClr>
                <a:srgbClr val="C10E25"/>
              </a:buClr>
              <a:buSzTx/>
              <a:buFont typeface="Arial"/>
              <a:buChar char="•"/>
              <a:tabLst/>
              <a:defRPr/>
            </a:pPr>
            <a:endParaRPr kumimoji="0" lang="en-US" sz="2100" b="1" i="0" u="none" strike="noStrike" kern="1200" cap="none" spc="0" normalizeH="0" baseline="0" noProof="0">
              <a:ln>
                <a:noFill/>
              </a:ln>
              <a:solidFill>
                <a:srgbClr val="4F81BD"/>
              </a:solidFill>
              <a:effectLst/>
              <a:uLnTx/>
              <a:uFillTx/>
              <a:latin typeface="Arial"/>
              <a:ea typeface="+mn-ea"/>
              <a:cs typeface="+mn-cs"/>
            </a:endParaRP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3200" b="1" i="0" u="none" strike="noStrike" kern="1200" cap="none" spc="0" normalizeH="0" baseline="0" noProof="0">
                <a:ln>
                  <a:noFill/>
                </a:ln>
                <a:solidFill>
                  <a:srgbClr val="4F81BD"/>
                </a:solidFill>
                <a:effectLst/>
                <a:uLnTx/>
                <a:uFillTx/>
                <a:latin typeface="Arial"/>
                <a:ea typeface="+mn-ea"/>
                <a:cs typeface="+mn-cs"/>
              </a:rPr>
              <a:t>30%</a:t>
            </a: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3200" b="1" i="0" u="none" strike="noStrike" kern="1200" cap="none" spc="0" normalizeH="0" baseline="0" noProof="0">
                <a:ln>
                  <a:noFill/>
                </a:ln>
                <a:solidFill>
                  <a:srgbClr val="4F81BD"/>
                </a:solidFill>
                <a:effectLst/>
                <a:uLnTx/>
                <a:uFillTx/>
                <a:latin typeface="Arial"/>
                <a:ea typeface="+mn-ea"/>
                <a:cs typeface="+mn-cs"/>
              </a:rPr>
              <a:t>15%</a:t>
            </a: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3200" b="1" i="0" u="none" strike="noStrike" kern="1200" cap="none" spc="0" normalizeH="0" baseline="0" noProof="0">
                <a:ln>
                  <a:noFill/>
                </a:ln>
                <a:solidFill>
                  <a:srgbClr val="4F81BD"/>
                </a:solidFill>
                <a:effectLst/>
                <a:uLnTx/>
                <a:uFillTx/>
                <a:latin typeface="Arial"/>
                <a:ea typeface="+mn-ea"/>
                <a:cs typeface="+mn-cs"/>
              </a:rPr>
              <a:t>25%</a:t>
            </a: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3200" b="1" i="0" u="none" strike="noStrike" kern="1200" cap="none" spc="0" normalizeH="0" baseline="0" noProof="0">
                <a:ln>
                  <a:noFill/>
                </a:ln>
                <a:solidFill>
                  <a:srgbClr val="4F81BD"/>
                </a:solidFill>
                <a:effectLst/>
                <a:uLnTx/>
                <a:uFillTx/>
                <a:latin typeface="Arial"/>
                <a:ea typeface="+mn-ea"/>
                <a:cs typeface="+mn-cs"/>
              </a:rPr>
              <a:t>20%</a:t>
            </a:r>
            <a:endParaRPr kumimoji="0" lang="en-US" sz="3200" b="1" i="0" u="none" strike="noStrike" kern="1200" cap="none" spc="0" normalizeH="0" baseline="0" noProof="0" dirty="0">
              <a:ln>
                <a:noFill/>
              </a:ln>
              <a:solidFill>
                <a:srgbClr val="4F81BD"/>
              </a:solidFill>
              <a:effectLst/>
              <a:uLnTx/>
              <a:uFillTx/>
              <a:latin typeface="Arial"/>
              <a:ea typeface="+mn-ea"/>
              <a:cs typeface="+mn-cs"/>
            </a:endParaRPr>
          </a:p>
        </p:txBody>
      </p:sp>
    </p:spTree>
    <p:extLst>
      <p:ext uri="{BB962C8B-B14F-4D97-AF65-F5344CB8AC3E}">
        <p14:creationId xmlns:p14="http://schemas.microsoft.com/office/powerpoint/2010/main" val="425065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6" end="6"/>
                                            </p:txEl>
                                          </p:spTgt>
                                        </p:tgtEl>
                                        <p:attrNameLst>
                                          <p:attrName>style.color</p:attrName>
                                        </p:attrNameLst>
                                      </p:cBhvr>
                                      <p:to>
                                        <a:srgbClr val="24D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F2513809-C456-465A-A236-EF7DC6435E69}"/>
              </a:ext>
            </a:extLst>
          </p:cNvPr>
          <p:cNvSpPr txBox="1">
            <a:spLocks/>
          </p:cNvSpPr>
          <p:nvPr/>
        </p:nvSpPr>
        <p:spPr>
          <a:xfrm>
            <a:off x="485624" y="808074"/>
            <a:ext cx="8172752" cy="712382"/>
          </a:xfrm>
          <a:prstGeom prst="rect">
            <a:avLst/>
          </a:prstGeom>
        </p:spPr>
        <p:txBody>
          <a:bodyPr vert="horz" lIns="0" tIns="45720" rIns="0" bIns="0" rtlCol="0" anchor="ctr">
            <a:normAutofit lnSpcReduction="10000"/>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rgbClr val="C71425"/>
                </a:solidFill>
                <a:effectLst/>
                <a:uLnTx/>
                <a:uFillTx/>
                <a:latin typeface="Arial"/>
                <a:ea typeface="+mj-ea"/>
                <a:cs typeface="+mj-cs"/>
              </a:rPr>
              <a:t>Test Your Knowledge </a:t>
            </a:r>
            <a:endParaRPr kumimoji="0" lang="en-US" sz="4400" b="0" i="0" u="none" strike="noStrike" kern="1200" cap="none" spc="140" normalizeH="0" baseline="0" noProof="0" dirty="0">
              <a:ln>
                <a:noFill/>
              </a:ln>
              <a:solidFill>
                <a:srgbClr val="C71425"/>
              </a:solidFill>
              <a:effectLst/>
              <a:uLnTx/>
              <a:uFillTx/>
              <a:latin typeface="Arial"/>
              <a:ea typeface="+mj-ea"/>
              <a:cs typeface="+mj-cs"/>
            </a:endParaRPr>
          </a:p>
        </p:txBody>
      </p:sp>
      <p:sp>
        <p:nvSpPr>
          <p:cNvPr id="4" name="Content Placeholder 2">
            <a:extLst>
              <a:ext uri="{FF2B5EF4-FFF2-40B4-BE49-F238E27FC236}">
                <a16:creationId xmlns:a16="http://schemas.microsoft.com/office/drawing/2014/main" id="{D92A846A-D4B2-4687-9F08-92A8520AE1DB}"/>
              </a:ext>
            </a:extLst>
          </p:cNvPr>
          <p:cNvSpPr txBox="1">
            <a:spLocks/>
          </p:cNvSpPr>
          <p:nvPr/>
        </p:nvSpPr>
        <p:spPr>
          <a:xfrm>
            <a:off x="2112579" y="2112360"/>
            <a:ext cx="4684713" cy="3292475"/>
          </a:xfrm>
          <a:prstGeom prst="rect">
            <a:avLst/>
          </a:prstGeom>
          <a:ln>
            <a:solidFill>
              <a:srgbClr val="4F81BD"/>
            </a:solidFill>
          </a:ln>
        </p:spPr>
        <p:txBody>
          <a:bodyPr vert="horz" lIns="91440" tIns="45720" rIns="91440" bIns="45720" rtlCol="0">
            <a:normAutofit lnSpcReduction="10000"/>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3200" b="1" i="0" u="none" strike="noStrike" kern="1200" cap="none" spc="0" normalizeH="0" baseline="0" noProof="0">
                <a:ln>
                  <a:noFill/>
                </a:ln>
                <a:solidFill>
                  <a:sysClr val="windowText" lastClr="000000"/>
                </a:solidFill>
                <a:effectLst/>
                <a:uLnTx/>
                <a:uFillTx/>
                <a:latin typeface="Arial"/>
                <a:ea typeface="+mn-ea"/>
                <a:cs typeface="+mn-cs"/>
              </a:rPr>
              <a:t>The amount you eat during a meal is your serving size. </a:t>
            </a:r>
          </a:p>
          <a:p>
            <a:pPr marL="0" marR="0" lvl="0" indent="0" algn="ctr" defTabSz="228600" rtl="0" eaLnBrk="1" fontAlgn="auto" latinLnBrk="0" hangingPunct="1">
              <a:lnSpc>
                <a:spcPct val="200000"/>
              </a:lnSpc>
              <a:spcBef>
                <a:spcPct val="20000"/>
              </a:spcBef>
              <a:spcAft>
                <a:spcPts val="0"/>
              </a:spcAft>
              <a:buClr>
                <a:srgbClr val="C10E25"/>
              </a:buClr>
              <a:buSzTx/>
              <a:buFont typeface="Arial"/>
              <a:buNone/>
              <a:tabLst/>
              <a:defRPr/>
            </a:pPr>
            <a:r>
              <a:rPr kumimoji="0" lang="en-US" sz="2800" b="1" i="0" u="none" strike="noStrike" kern="1200" cap="none" spc="0" normalizeH="0" baseline="0" noProof="0">
                <a:ln>
                  <a:noFill/>
                </a:ln>
                <a:solidFill>
                  <a:srgbClr val="4F81BD"/>
                </a:solidFill>
                <a:effectLst/>
                <a:uLnTx/>
                <a:uFillTx/>
                <a:latin typeface="Arial"/>
                <a:ea typeface="+mn-ea"/>
                <a:cs typeface="+mn-cs"/>
              </a:rPr>
              <a:t>True</a:t>
            </a:r>
          </a:p>
          <a:p>
            <a:pPr marL="0" marR="0" lvl="0" indent="0" algn="ctr" defTabSz="228600" rtl="0" eaLnBrk="1" fontAlgn="auto" latinLnBrk="0" hangingPunct="1">
              <a:lnSpc>
                <a:spcPct val="200000"/>
              </a:lnSpc>
              <a:spcBef>
                <a:spcPct val="20000"/>
              </a:spcBef>
              <a:spcAft>
                <a:spcPts val="0"/>
              </a:spcAft>
              <a:buClr>
                <a:srgbClr val="C10E25"/>
              </a:buClr>
              <a:buSzTx/>
              <a:buFont typeface="Arial"/>
              <a:buNone/>
              <a:tabLst/>
              <a:defRPr/>
            </a:pPr>
            <a:r>
              <a:rPr kumimoji="0" lang="en-US" sz="2800" b="1" i="0" u="none" strike="noStrike" kern="1200" cap="none" spc="0" normalizeH="0" baseline="0" noProof="0">
                <a:ln>
                  <a:noFill/>
                </a:ln>
                <a:solidFill>
                  <a:srgbClr val="4F81BD"/>
                </a:solidFill>
                <a:effectLst/>
                <a:uLnTx/>
                <a:uFillTx/>
                <a:latin typeface="Arial"/>
                <a:ea typeface="+mn-ea"/>
                <a:cs typeface="+mn-cs"/>
              </a:rPr>
              <a:t>False</a:t>
            </a:r>
            <a:endParaRPr kumimoji="0" lang="en-US" sz="2800" b="1" i="0" u="none" strike="noStrike" kern="1200" cap="none" spc="0" normalizeH="0" baseline="0" noProof="0" dirty="0">
              <a:ln>
                <a:noFill/>
              </a:ln>
              <a:solidFill>
                <a:srgbClr val="4F81BD"/>
              </a:solidFill>
              <a:effectLst/>
              <a:uLnTx/>
              <a:uFillTx/>
              <a:latin typeface="Arial"/>
              <a:ea typeface="+mn-ea"/>
              <a:cs typeface="+mn-cs"/>
            </a:endParaRPr>
          </a:p>
        </p:txBody>
      </p:sp>
    </p:spTree>
    <p:extLst>
      <p:ext uri="{BB962C8B-B14F-4D97-AF65-F5344CB8AC3E}">
        <p14:creationId xmlns:p14="http://schemas.microsoft.com/office/powerpoint/2010/main" val="144672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2" end="2"/>
                                            </p:txEl>
                                          </p:spTgt>
                                        </p:tgtEl>
                                        <p:attrNameLst>
                                          <p:attrName>style.color</p:attrName>
                                        </p:attrNameLst>
                                      </p:cBhvr>
                                      <p:to>
                                        <a:srgbClr val="24D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9974F87A-06B0-4734-93B1-D9C9C755F322}"/>
              </a:ext>
            </a:extLst>
          </p:cNvPr>
          <p:cNvSpPr txBox="1">
            <a:spLocks/>
          </p:cNvSpPr>
          <p:nvPr/>
        </p:nvSpPr>
        <p:spPr>
          <a:xfrm>
            <a:off x="435128" y="832499"/>
            <a:ext cx="8172752" cy="114300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Nutrients to Limit</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sp>
        <p:nvSpPr>
          <p:cNvPr id="4" name="AutoShape 8" descr="cm079000.gif">
            <a:extLst>
              <a:ext uri="{FF2B5EF4-FFF2-40B4-BE49-F238E27FC236}">
                <a16:creationId xmlns:a16="http://schemas.microsoft.com/office/drawing/2014/main" id="{39E78419-5753-4A97-B9D4-880EF8DBF7C2}"/>
              </a:ext>
            </a:extLst>
          </p:cNvPr>
          <p:cNvSpPr txBox="1">
            <a:spLocks noChangeAspect="1" noChangeArrowheads="1"/>
          </p:cNvSpPr>
          <p:nvPr/>
        </p:nvSpPr>
        <p:spPr bwMode="auto">
          <a:xfrm>
            <a:off x="614855" y="2708002"/>
            <a:ext cx="3360738" cy="20875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3200" b="0" i="0" u="none" strike="noStrike" kern="1200" cap="none" spc="0" normalizeH="0" baseline="0" noProof="0">
                <a:ln>
                  <a:noFill/>
                </a:ln>
                <a:solidFill>
                  <a:sysClr val="windowText" lastClr="000000"/>
                </a:solidFill>
                <a:effectLst/>
                <a:uLnTx/>
                <a:uFillTx/>
                <a:latin typeface="Arial"/>
                <a:ea typeface="+mn-ea"/>
                <a:cs typeface="+mn-cs"/>
              </a:rPr>
              <a:t>Stay </a:t>
            </a:r>
            <a:r>
              <a:rPr kumimoji="0" lang="en-US" sz="3200" b="1" i="0" u="none" strike="noStrike" kern="1200" cap="none" spc="0" normalizeH="0" baseline="0" noProof="0">
                <a:ln>
                  <a:noFill/>
                </a:ln>
                <a:solidFill>
                  <a:sysClr val="windowText" lastClr="000000"/>
                </a:solidFill>
                <a:effectLst/>
                <a:uLnTx/>
                <a:uFillTx/>
                <a:latin typeface="Arial"/>
                <a:ea typeface="+mn-ea"/>
                <a:cs typeface="+mn-cs"/>
              </a:rPr>
              <a:t>below 100% </a:t>
            </a:r>
            <a:r>
              <a:rPr kumimoji="0" lang="en-US" sz="3200" b="0" i="0" u="none" strike="noStrike" kern="1200" cap="none" spc="0" normalizeH="0" baseline="0" noProof="0">
                <a:ln>
                  <a:noFill/>
                </a:ln>
                <a:solidFill>
                  <a:sysClr val="windowText" lastClr="000000"/>
                </a:solidFill>
                <a:effectLst/>
                <a:uLnTx/>
                <a:uFillTx/>
                <a:latin typeface="Arial"/>
                <a:ea typeface="+mn-ea"/>
                <a:cs typeface="+mn-cs"/>
              </a:rPr>
              <a:t>of the daily value of these nutrients per day.</a:t>
            </a:r>
            <a:endParaRPr kumimoji="0" lang="en-US" sz="32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5" name="Picture 4" descr="Nutrition label section of fats (total, saturated, trans), cholesterol, and sodium. ">
            <a:extLst>
              <a:ext uri="{FF2B5EF4-FFF2-40B4-BE49-F238E27FC236}">
                <a16:creationId xmlns:a16="http://schemas.microsoft.com/office/drawing/2014/main" id="{ABF3D8E3-1C5E-4A09-B350-64CE01460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078868" y="2708002"/>
            <a:ext cx="3529012" cy="2463088"/>
          </a:xfrm>
          <a:prstGeom prst="rect">
            <a:avLst/>
          </a:prstGeom>
          <a:solidFill>
            <a:srgbClr val="1F497D">
              <a:lumMod val="75000"/>
            </a:srgbClr>
          </a:solidFill>
          <a:ln/>
          <a:effectLst>
            <a:outerShdw blurRad="50800" dist="50800" dir="5400000" algn="ctr" rotWithShape="0">
              <a:srgbClr val="4F81BD">
                <a:alpha val="95000"/>
              </a:srgbClr>
            </a:outerShdw>
            <a:softEdge rad="25400"/>
          </a:effectLst>
        </p:spPr>
      </p:pic>
    </p:spTree>
    <p:extLst>
      <p:ext uri="{BB962C8B-B14F-4D97-AF65-F5344CB8AC3E}">
        <p14:creationId xmlns:p14="http://schemas.microsoft.com/office/powerpoint/2010/main" val="581570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3AF0928A-D019-4F8B-9B68-C84B283C2E12}"/>
              </a:ext>
            </a:extLst>
          </p:cNvPr>
          <p:cNvSpPr txBox="1">
            <a:spLocks/>
          </p:cNvSpPr>
          <p:nvPr/>
        </p:nvSpPr>
        <p:spPr>
          <a:xfrm>
            <a:off x="466659" y="659219"/>
            <a:ext cx="8172752" cy="100097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Saturated Fats</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Picture 3">
            <a:extLst>
              <a:ext uri="{FF2B5EF4-FFF2-40B4-BE49-F238E27FC236}">
                <a16:creationId xmlns:a16="http://schemas.microsoft.com/office/drawing/2014/main" id="{6994B5EE-B6C2-4CC2-920F-8A520D42D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1977" y="1660189"/>
            <a:ext cx="4706805" cy="4455530"/>
          </a:xfrm>
          <a:prstGeom prst="rect">
            <a:avLst/>
          </a:prstGeom>
          <a:ln w="38100">
            <a:solidFill>
              <a:srgbClr val="4F81BD"/>
            </a:solidFill>
          </a:ln>
        </p:spPr>
      </p:pic>
    </p:spTree>
    <p:extLst>
      <p:ext uri="{BB962C8B-B14F-4D97-AF65-F5344CB8AC3E}">
        <p14:creationId xmlns:p14="http://schemas.microsoft.com/office/powerpoint/2010/main" val="938925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0CC808EF-8996-4C7A-9EC0-F9EA8B924D43}"/>
              </a:ext>
            </a:extLst>
          </p:cNvPr>
          <p:cNvSpPr txBox="1">
            <a:spLocks/>
          </p:cNvSpPr>
          <p:nvPr/>
        </p:nvSpPr>
        <p:spPr>
          <a:xfrm>
            <a:off x="419362" y="564487"/>
            <a:ext cx="8172752" cy="114300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Trans fats</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Content Placeholder 4">
            <a:extLst>
              <a:ext uri="{FF2B5EF4-FFF2-40B4-BE49-F238E27FC236}">
                <a16:creationId xmlns:a16="http://schemas.microsoft.com/office/drawing/2014/main" id="{0FD0A6DA-25C7-4C00-AF42-3DCA06191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07172" y="1707487"/>
            <a:ext cx="4784725" cy="4522788"/>
          </a:xfrm>
          <a:prstGeom prst="rect">
            <a:avLst/>
          </a:prstGeom>
          <a:noFill/>
          <a:ln w="38100">
            <a:solidFill>
              <a:srgbClr val="4F81B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804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B9EE79F4-E601-4B7C-9CD0-6684130B44F4}"/>
              </a:ext>
            </a:extLst>
          </p:cNvPr>
          <p:cNvSpPr txBox="1">
            <a:spLocks/>
          </p:cNvSpPr>
          <p:nvPr/>
        </p:nvSpPr>
        <p:spPr>
          <a:xfrm>
            <a:off x="466659" y="627548"/>
            <a:ext cx="8172752" cy="1143000"/>
          </a:xfrm>
          <a:prstGeom prst="rect">
            <a:avLst/>
          </a:prstGeom>
        </p:spPr>
        <p:txBody>
          <a:bodyPr vert="horz" lIns="0" tIns="45720" rIns="0" bIns="0" rtlCol="0" anchor="ctr">
            <a:no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Good Fats</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Picture 3">
            <a:extLst>
              <a:ext uri="{FF2B5EF4-FFF2-40B4-BE49-F238E27FC236}">
                <a16:creationId xmlns:a16="http://schemas.microsoft.com/office/drawing/2014/main" id="{C3831AD3-2333-4C43-AD6F-C1D42DA9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343" y="1785452"/>
            <a:ext cx="5905500" cy="4445000"/>
          </a:xfrm>
          <a:prstGeom prst="rect">
            <a:avLst/>
          </a:prstGeom>
          <a:ln w="38100">
            <a:solidFill>
              <a:srgbClr val="4F81BD"/>
            </a:solidFill>
          </a:ln>
        </p:spPr>
      </p:pic>
    </p:spTree>
    <p:extLst>
      <p:ext uri="{BB962C8B-B14F-4D97-AF65-F5344CB8AC3E}">
        <p14:creationId xmlns:p14="http://schemas.microsoft.com/office/powerpoint/2010/main" val="251133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4C7CE292-DCED-4E6A-8BF3-C3DFB0687B38}"/>
              </a:ext>
            </a:extLst>
          </p:cNvPr>
          <p:cNvSpPr txBox="1">
            <a:spLocks/>
          </p:cNvSpPr>
          <p:nvPr/>
        </p:nvSpPr>
        <p:spPr>
          <a:xfrm>
            <a:off x="403598" y="614740"/>
            <a:ext cx="8172752" cy="114300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rgbClr val="C71425"/>
                </a:solidFill>
                <a:effectLst/>
                <a:uLnTx/>
                <a:uFillTx/>
                <a:latin typeface="Arial"/>
                <a:ea typeface="+mj-ea"/>
                <a:cs typeface="+mj-cs"/>
              </a:rPr>
              <a:t>Test Your Knowledge </a:t>
            </a:r>
            <a:endParaRPr kumimoji="0" lang="en-US" sz="4400" b="0" i="0" u="none" strike="noStrike" kern="1200" cap="none" spc="140" normalizeH="0" baseline="0" noProof="0" dirty="0">
              <a:ln>
                <a:noFill/>
              </a:ln>
              <a:solidFill>
                <a:srgbClr val="C71425"/>
              </a:solidFill>
              <a:effectLst/>
              <a:uLnTx/>
              <a:uFillTx/>
              <a:latin typeface="Arial"/>
              <a:ea typeface="+mj-ea"/>
              <a:cs typeface="+mj-cs"/>
            </a:endParaRPr>
          </a:p>
        </p:txBody>
      </p:sp>
      <p:sp>
        <p:nvSpPr>
          <p:cNvPr id="4" name="Content Placeholder 2">
            <a:extLst>
              <a:ext uri="{FF2B5EF4-FFF2-40B4-BE49-F238E27FC236}">
                <a16:creationId xmlns:a16="http://schemas.microsoft.com/office/drawing/2014/main" id="{F9270833-EA04-4938-ACB6-1F271F373E3C}"/>
              </a:ext>
            </a:extLst>
          </p:cNvPr>
          <p:cNvSpPr txBox="1">
            <a:spLocks/>
          </p:cNvSpPr>
          <p:nvPr/>
        </p:nvSpPr>
        <p:spPr>
          <a:xfrm>
            <a:off x="1803455" y="1999758"/>
            <a:ext cx="5275262" cy="3668712"/>
          </a:xfrm>
          <a:prstGeom prst="rect">
            <a:avLst/>
          </a:prstGeom>
          <a:ln>
            <a:solidFill>
              <a:srgbClr val="4F81BD"/>
            </a:solidFill>
          </a:ln>
        </p:spPr>
        <p:txBody>
          <a:bodyPr vert="horz" lIns="91440" tIns="45720" rIns="91440" bIns="45720" rtlCol="0">
            <a:noAutofit/>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2800" b="1" i="0" u="none" strike="noStrike" kern="1200" cap="none" spc="0" normalizeH="0" baseline="0" noProof="0">
                <a:ln>
                  <a:noFill/>
                </a:ln>
                <a:solidFill>
                  <a:sysClr val="windowText" lastClr="000000"/>
                </a:solidFill>
                <a:effectLst/>
                <a:uLnTx/>
                <a:uFillTx/>
                <a:latin typeface="Arial"/>
                <a:ea typeface="+mn-ea"/>
                <a:cs typeface="+mn-cs"/>
              </a:rPr>
              <a:t>What  number of calories in a healthy adult diet is the daily value based on?</a:t>
            </a:r>
            <a:r>
              <a:rPr kumimoji="0" lang="en-US" sz="2800" b="0" i="0" u="none" strike="noStrike" kern="1200" cap="none" spc="0" normalizeH="0" baseline="0" noProof="0">
                <a:ln>
                  <a:noFill/>
                </a:ln>
                <a:solidFill>
                  <a:sysClr val="windowText" lastClr="000000"/>
                </a:solidFill>
                <a:effectLst/>
                <a:uLnTx/>
                <a:uFillTx/>
                <a:latin typeface="Arial"/>
                <a:ea typeface="+mn-ea"/>
                <a:cs typeface="+mn-cs"/>
              </a:rPr>
              <a:t> </a:t>
            </a: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endParaRPr kumimoji="0" lang="en-US" sz="2800" b="0" i="0" u="none" strike="noStrike" kern="1200" cap="none" spc="0" normalizeH="0" baseline="0" noProof="0">
              <a:ln>
                <a:noFill/>
              </a:ln>
              <a:solidFill>
                <a:sysClr val="windowText" lastClr="000000"/>
              </a:solidFill>
              <a:effectLst/>
              <a:uLnTx/>
              <a:uFillTx/>
              <a:latin typeface="Arial"/>
              <a:ea typeface="+mn-ea"/>
              <a:cs typeface="+mn-cs"/>
            </a:endParaRP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2800" b="0" i="0" u="none" strike="noStrike" kern="1200" cap="none" spc="0" normalizeH="0" baseline="0" noProof="0">
                <a:ln>
                  <a:noFill/>
                </a:ln>
                <a:solidFill>
                  <a:srgbClr val="4F81BD"/>
                </a:solidFill>
                <a:effectLst/>
                <a:uLnTx/>
                <a:uFillTx/>
                <a:latin typeface="Arial"/>
                <a:ea typeface="+mn-ea"/>
                <a:cs typeface="+mn-cs"/>
              </a:rPr>
              <a:t>2500 Calories Per Day</a:t>
            </a: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2800" b="0" i="0" u="none" strike="noStrike" kern="1200" cap="none" spc="0" normalizeH="0" baseline="0" noProof="0">
                <a:ln>
                  <a:noFill/>
                </a:ln>
                <a:solidFill>
                  <a:srgbClr val="4F81BD"/>
                </a:solidFill>
                <a:effectLst/>
                <a:uLnTx/>
                <a:uFillTx/>
                <a:latin typeface="Arial"/>
                <a:ea typeface="+mn-ea"/>
                <a:cs typeface="+mn-cs"/>
              </a:rPr>
              <a:t>2000 Calories Per Day</a:t>
            </a: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2800" b="0" i="0" u="none" strike="noStrike" kern="1200" cap="none" spc="0" normalizeH="0" baseline="0" noProof="0">
                <a:ln>
                  <a:noFill/>
                </a:ln>
                <a:solidFill>
                  <a:srgbClr val="4F81BD"/>
                </a:solidFill>
                <a:effectLst/>
                <a:uLnTx/>
                <a:uFillTx/>
                <a:latin typeface="Arial"/>
                <a:ea typeface="+mn-ea"/>
                <a:cs typeface="+mn-cs"/>
              </a:rPr>
              <a:t>1500 Calories Per Day</a:t>
            </a:r>
            <a:endParaRPr kumimoji="0" lang="en-US" sz="2800" b="0" i="0" u="none" strike="noStrike" kern="1200" cap="none" spc="0" normalizeH="0" baseline="0" noProof="0" dirty="0">
              <a:ln>
                <a:noFill/>
              </a:ln>
              <a:solidFill>
                <a:srgbClr val="4F81BD"/>
              </a:solidFill>
              <a:effectLst/>
              <a:uLnTx/>
              <a:uFillTx/>
              <a:latin typeface="Arial"/>
              <a:ea typeface="+mn-ea"/>
              <a:cs typeface="+mn-cs"/>
            </a:endParaRPr>
          </a:p>
        </p:txBody>
      </p:sp>
    </p:spTree>
    <p:extLst>
      <p:ext uri="{BB962C8B-B14F-4D97-AF65-F5344CB8AC3E}">
        <p14:creationId xmlns:p14="http://schemas.microsoft.com/office/powerpoint/2010/main" val="11934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3" end="3"/>
                                            </p:txEl>
                                          </p:spTgt>
                                        </p:tgtEl>
                                        <p:attrNameLst>
                                          <p:attrName>style.color</p:attrName>
                                        </p:attrNameLst>
                                      </p:cBhvr>
                                      <p:to>
                                        <a:srgbClr val="24D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5F0ED9D1-1E3F-4543-B310-4E2C0E0C4F61}"/>
              </a:ext>
            </a:extLst>
          </p:cNvPr>
          <p:cNvSpPr txBox="1">
            <a:spLocks/>
          </p:cNvSpPr>
          <p:nvPr/>
        </p:nvSpPr>
        <p:spPr>
          <a:xfrm>
            <a:off x="419362" y="561421"/>
            <a:ext cx="8172752" cy="114300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rgbClr val="C71425"/>
                </a:solidFill>
                <a:effectLst/>
                <a:uLnTx/>
                <a:uFillTx/>
                <a:latin typeface="Arial"/>
                <a:ea typeface="+mj-ea"/>
                <a:cs typeface="+mj-cs"/>
              </a:rPr>
              <a:t>Test Your Knowledge </a:t>
            </a:r>
            <a:endParaRPr kumimoji="0" lang="en-US" sz="4400" b="0" i="0" u="none" strike="noStrike" kern="1200" cap="none" spc="140" normalizeH="0" baseline="0" noProof="0" dirty="0">
              <a:ln>
                <a:noFill/>
              </a:ln>
              <a:solidFill>
                <a:srgbClr val="C71425"/>
              </a:solidFill>
              <a:effectLst/>
              <a:uLnTx/>
              <a:uFillTx/>
              <a:latin typeface="Arial"/>
              <a:ea typeface="+mj-ea"/>
              <a:cs typeface="+mj-cs"/>
            </a:endParaRPr>
          </a:p>
        </p:txBody>
      </p:sp>
      <p:sp>
        <p:nvSpPr>
          <p:cNvPr id="4" name="Content Placeholder 2">
            <a:extLst>
              <a:ext uri="{FF2B5EF4-FFF2-40B4-BE49-F238E27FC236}">
                <a16:creationId xmlns:a16="http://schemas.microsoft.com/office/drawing/2014/main" id="{02608842-209C-4132-ACA5-408F2171B7F0}"/>
              </a:ext>
            </a:extLst>
          </p:cNvPr>
          <p:cNvSpPr txBox="1">
            <a:spLocks/>
          </p:cNvSpPr>
          <p:nvPr/>
        </p:nvSpPr>
        <p:spPr>
          <a:xfrm>
            <a:off x="1687075" y="1833617"/>
            <a:ext cx="5691187" cy="4330700"/>
          </a:xfrm>
          <a:prstGeom prst="rect">
            <a:avLst/>
          </a:prstGeom>
          <a:ln>
            <a:solidFill>
              <a:srgbClr val="4F81BD"/>
            </a:solidFill>
          </a:ln>
        </p:spPr>
        <p:txBody>
          <a:bodyPr vert="horz" lIns="91440" tIns="45720" rIns="91440" bIns="45720" rtlCol="0">
            <a:normAutofit lnSpcReduction="10000"/>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endParaRPr kumimoji="0" lang="en-US" sz="2800" b="1" i="0" u="none" strike="noStrike" kern="1200" cap="none" spc="0" normalizeH="0" baseline="0" noProof="0">
              <a:ln>
                <a:noFill/>
              </a:ln>
              <a:solidFill>
                <a:sysClr val="windowText" lastClr="000000"/>
              </a:solidFill>
              <a:effectLst/>
              <a:uLnTx/>
              <a:uFillTx/>
              <a:latin typeface="Arial"/>
              <a:ea typeface="+mn-ea"/>
              <a:cs typeface="+mn-cs"/>
            </a:endParaRP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2800" b="1" i="0" u="none" strike="noStrike" kern="1200" cap="none" spc="0" normalizeH="0" baseline="0" noProof="0">
                <a:ln>
                  <a:noFill/>
                </a:ln>
                <a:solidFill>
                  <a:sysClr val="windowText" lastClr="000000"/>
                </a:solidFill>
                <a:effectLst/>
                <a:uLnTx/>
                <a:uFillTx/>
                <a:latin typeface="Arial"/>
                <a:ea typeface="+mn-ea"/>
                <a:cs typeface="+mn-cs"/>
              </a:rPr>
              <a:t>True Or False: </a:t>
            </a: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2800" b="1" i="0" u="none" strike="noStrike" kern="1200" cap="none" spc="0" normalizeH="0" baseline="0" noProof="0">
                <a:ln>
                  <a:noFill/>
                </a:ln>
                <a:solidFill>
                  <a:sysClr val="windowText" lastClr="000000"/>
                </a:solidFill>
                <a:effectLst/>
                <a:uLnTx/>
                <a:uFillTx/>
                <a:latin typeface="Arial"/>
                <a:ea typeface="+mn-ea"/>
                <a:cs typeface="+mn-cs"/>
              </a:rPr>
              <a:t>  A Nutrition Facts Label Can List 0 Grams Of Fat Even If The Food Does In Fact Contain Some Fat?</a:t>
            </a: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endParaRPr kumimoji="0" lang="en-US" sz="2800" b="1" i="0" u="none" strike="noStrike" kern="1200" cap="none" spc="0" normalizeH="0" baseline="0" noProof="0">
              <a:ln>
                <a:noFill/>
              </a:ln>
              <a:solidFill>
                <a:sysClr val="windowText" lastClr="000000"/>
              </a:solidFill>
              <a:effectLst/>
              <a:uLnTx/>
              <a:uFillTx/>
              <a:latin typeface="Arial"/>
              <a:ea typeface="+mn-ea"/>
              <a:cs typeface="+mn-cs"/>
            </a:endParaRP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2800" b="0" i="0" u="none" strike="noStrike" kern="1200" cap="none" spc="0" normalizeH="0" baseline="0" noProof="0">
                <a:ln>
                  <a:noFill/>
                </a:ln>
                <a:solidFill>
                  <a:srgbClr val="4F81BD"/>
                </a:solidFill>
                <a:effectLst/>
                <a:uLnTx/>
                <a:uFillTx/>
                <a:latin typeface="Arial"/>
                <a:ea typeface="+mn-ea"/>
                <a:cs typeface="+mn-cs"/>
              </a:rPr>
              <a:t>True</a:t>
            </a:r>
          </a:p>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2800" b="0" i="0" u="none" strike="noStrike" kern="1200" cap="none" spc="0" normalizeH="0" baseline="0" noProof="0">
                <a:ln>
                  <a:noFill/>
                </a:ln>
                <a:solidFill>
                  <a:srgbClr val="4F81BD"/>
                </a:solidFill>
                <a:effectLst/>
                <a:uLnTx/>
                <a:uFillTx/>
                <a:latin typeface="Arial"/>
                <a:ea typeface="+mn-ea"/>
                <a:cs typeface="+mn-cs"/>
              </a:rPr>
              <a:t>False</a:t>
            </a:r>
          </a:p>
          <a:p>
            <a:pPr marL="228600" marR="0" lvl="0" indent="-228600" algn="l" defTabSz="228600" rtl="0" eaLnBrk="1" fontAlgn="auto" latinLnBrk="0" hangingPunct="1">
              <a:lnSpc>
                <a:spcPct val="100000"/>
              </a:lnSpc>
              <a:spcBef>
                <a:spcPct val="20000"/>
              </a:spcBef>
              <a:spcAft>
                <a:spcPts val="0"/>
              </a:spcAft>
              <a:buClr>
                <a:srgbClr val="C10E25"/>
              </a:buClr>
              <a:buSzTx/>
              <a:buFont typeface="Arial"/>
              <a:buChar char="•"/>
              <a:tabLst/>
              <a:defRPr/>
            </a:pPr>
            <a:endParaRPr kumimoji="0" lang="en-US" sz="21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313090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4" end="4"/>
                                            </p:txEl>
                                          </p:spTgt>
                                        </p:tgtEl>
                                        <p:attrNameLst>
                                          <p:attrName>style.color</p:attrName>
                                        </p:attrNameLst>
                                      </p:cBhvr>
                                      <p:to>
                                        <a:srgbClr val="24D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E67E3671-D794-493F-AF28-3587CD207488}"/>
              </a:ext>
            </a:extLst>
          </p:cNvPr>
          <p:cNvSpPr txBox="1">
            <a:spLocks/>
          </p:cNvSpPr>
          <p:nvPr/>
        </p:nvSpPr>
        <p:spPr>
          <a:xfrm>
            <a:off x="419363" y="797442"/>
            <a:ext cx="8172752" cy="520996"/>
          </a:xfrm>
          <a:prstGeom prst="rect">
            <a:avLst/>
          </a:prstGeom>
        </p:spPr>
        <p:txBody>
          <a:bodyPr vert="horz" lIns="0" tIns="45720" rIns="0" bIns="0" rtlCol="0" anchor="ctr">
            <a:normAutofit fontScale="85000" lnSpcReduction="20000"/>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Daily Sodium Intake</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sp>
        <p:nvSpPr>
          <p:cNvPr id="4" name="Content Placeholder 2">
            <a:extLst>
              <a:ext uri="{FF2B5EF4-FFF2-40B4-BE49-F238E27FC236}">
                <a16:creationId xmlns:a16="http://schemas.microsoft.com/office/drawing/2014/main" id="{3DB7CFD3-2EA0-4FA5-BF26-6B6811A302F8}"/>
              </a:ext>
            </a:extLst>
          </p:cNvPr>
          <p:cNvSpPr txBox="1">
            <a:spLocks/>
          </p:cNvSpPr>
          <p:nvPr/>
        </p:nvSpPr>
        <p:spPr>
          <a:xfrm>
            <a:off x="646386" y="2536825"/>
            <a:ext cx="2408238" cy="2419350"/>
          </a:xfrm>
          <a:prstGeom prst="rect">
            <a:avLst/>
          </a:prstGeom>
        </p:spPr>
        <p:txBody>
          <a:bodyPr vert="horz" lIns="91440" tIns="45720" rIns="91440" bIns="45720" rtlCol="0">
            <a:normAutofit lnSpcReduction="10000"/>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3200" b="0" i="0" u="none" strike="noStrike" kern="1200" cap="none" spc="0" normalizeH="0" baseline="0" noProof="0">
                <a:ln>
                  <a:noFill/>
                </a:ln>
                <a:solidFill>
                  <a:sysClr val="windowText" lastClr="000000"/>
                </a:solidFill>
                <a:effectLst/>
                <a:uLnTx/>
                <a:uFillTx/>
                <a:latin typeface="Arial"/>
                <a:ea typeface="+mn-ea"/>
                <a:cs typeface="+mn-cs"/>
              </a:rPr>
              <a:t>Consume no more than </a:t>
            </a:r>
            <a:r>
              <a:rPr kumimoji="0" lang="en-US" sz="3200" b="1" i="0" u="none" strike="noStrike" kern="1200" cap="none" spc="0" normalizeH="0" baseline="0" noProof="0">
                <a:ln>
                  <a:noFill/>
                </a:ln>
                <a:solidFill>
                  <a:srgbClr val="4F81BD"/>
                </a:solidFill>
                <a:effectLst/>
                <a:uLnTx/>
                <a:uFillTx/>
                <a:latin typeface="Arial"/>
                <a:ea typeface="+mn-ea"/>
                <a:cs typeface="+mn-cs"/>
              </a:rPr>
              <a:t>2,300</a:t>
            </a:r>
            <a:r>
              <a:rPr kumimoji="0" lang="en-US" sz="3200" b="0" i="0" u="none" strike="noStrike" kern="1200" cap="none" spc="0" normalizeH="0" baseline="0" noProof="0">
                <a:ln>
                  <a:noFill/>
                </a:ln>
                <a:solidFill>
                  <a:sysClr val="windowText" lastClr="000000"/>
                </a:solidFill>
                <a:effectLst/>
                <a:uLnTx/>
                <a:uFillTx/>
                <a:latin typeface="Arial"/>
                <a:ea typeface="+mn-ea"/>
                <a:cs typeface="+mn-cs"/>
              </a:rPr>
              <a:t> milligrams per day</a:t>
            </a:r>
          </a:p>
          <a:p>
            <a:pPr marL="228600" marR="0" lvl="0" indent="-228600" algn="l" defTabSz="228600" rtl="0" eaLnBrk="1" fontAlgn="auto" latinLnBrk="0" hangingPunct="1">
              <a:lnSpc>
                <a:spcPct val="100000"/>
              </a:lnSpc>
              <a:spcBef>
                <a:spcPct val="20000"/>
              </a:spcBef>
              <a:spcAft>
                <a:spcPts val="0"/>
              </a:spcAft>
              <a:buClr>
                <a:srgbClr val="C10E25"/>
              </a:buClr>
              <a:buSzTx/>
              <a:buFont typeface="Arial"/>
              <a:buChar char="•"/>
              <a:tabLst/>
              <a:defRPr/>
            </a:pPr>
            <a:endParaRPr kumimoji="0" lang="en-US" sz="21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5" name="Content Placeholder 4">
            <a:extLst>
              <a:ext uri="{FF2B5EF4-FFF2-40B4-BE49-F238E27FC236}">
                <a16:creationId xmlns:a16="http://schemas.microsoft.com/office/drawing/2014/main" id="{8C9FE631-548E-48D1-A7BA-58670EFE8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772" y="1642275"/>
            <a:ext cx="4363749" cy="4129280"/>
          </a:xfrm>
          <a:prstGeom prst="rect">
            <a:avLst/>
          </a:prstGeom>
        </p:spPr>
      </p:pic>
    </p:spTree>
    <p:extLst>
      <p:ext uri="{BB962C8B-B14F-4D97-AF65-F5344CB8AC3E}">
        <p14:creationId xmlns:p14="http://schemas.microsoft.com/office/powerpoint/2010/main" val="3206114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ACE5128B-1786-413D-A242-9BDE718760DF}"/>
              </a:ext>
            </a:extLst>
          </p:cNvPr>
          <p:cNvSpPr txBox="1">
            <a:spLocks/>
          </p:cNvSpPr>
          <p:nvPr/>
        </p:nvSpPr>
        <p:spPr>
          <a:xfrm>
            <a:off x="494768" y="744279"/>
            <a:ext cx="8172752" cy="77402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Simple Sugars</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Picture 3">
            <a:extLst>
              <a:ext uri="{FF2B5EF4-FFF2-40B4-BE49-F238E27FC236}">
                <a16:creationId xmlns:a16="http://schemas.microsoft.com/office/drawing/2014/main" id="{D2FC786F-E680-4DE1-AC9A-14CE454D0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753" y="1655951"/>
            <a:ext cx="5123792" cy="4585436"/>
          </a:xfrm>
          <a:prstGeom prst="rect">
            <a:avLst/>
          </a:prstGeom>
        </p:spPr>
      </p:pic>
    </p:spTree>
    <p:extLst>
      <p:ext uri="{BB962C8B-B14F-4D97-AF65-F5344CB8AC3E}">
        <p14:creationId xmlns:p14="http://schemas.microsoft.com/office/powerpoint/2010/main" val="838324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9" name="Title 8">
            <a:extLst>
              <a:ext uri="{FF2B5EF4-FFF2-40B4-BE49-F238E27FC236}">
                <a16:creationId xmlns:a16="http://schemas.microsoft.com/office/drawing/2014/main" id="{4F7EA02D-4196-4FE0-B45A-31F54096BADA}"/>
              </a:ext>
            </a:extLst>
          </p:cNvPr>
          <p:cNvSpPr txBox="1">
            <a:spLocks/>
          </p:cNvSpPr>
          <p:nvPr/>
        </p:nvSpPr>
        <p:spPr>
          <a:xfrm>
            <a:off x="640080" y="2364828"/>
            <a:ext cx="8172752" cy="2401169"/>
          </a:xfrm>
          <a:prstGeom prst="rect">
            <a:avLst/>
          </a:prstGeom>
        </p:spPr>
        <p:txBody>
          <a:bodyPr vert="horz" lIns="0" tIns="45720" rIns="0" bIns="0" rtlCol="0" anchor="ctr">
            <a:no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140" normalizeH="0" baseline="0" noProof="0" dirty="0">
                <a:ln>
                  <a:noFill/>
                </a:ln>
                <a:solidFill>
                  <a:srgbClr val="FF0000"/>
                </a:solidFill>
                <a:effectLst/>
                <a:uLnTx/>
                <a:uFillTx/>
                <a:latin typeface="Arial" charset="0"/>
                <a:ea typeface="Arial" charset="0"/>
                <a:cs typeface="Arial" charset="0"/>
              </a:rPr>
              <a:t>Label Reading </a:t>
            </a:r>
            <a:br>
              <a:rPr kumimoji="0" lang="en-US" sz="7200" b="0" i="0" u="none" strike="noStrike" kern="1200" cap="none" spc="140" normalizeH="0" baseline="0" noProof="0" dirty="0">
                <a:ln>
                  <a:noFill/>
                </a:ln>
                <a:solidFill>
                  <a:srgbClr val="FF0000"/>
                </a:solidFill>
                <a:effectLst/>
                <a:uLnTx/>
                <a:uFillTx/>
                <a:latin typeface="Arial" charset="0"/>
                <a:ea typeface="Arial" charset="0"/>
                <a:cs typeface="Arial" charset="0"/>
              </a:rPr>
            </a:br>
            <a:r>
              <a:rPr kumimoji="0" lang="en-US" sz="7200" b="0" i="0" u="none" strike="noStrike" kern="1200" cap="none" spc="140" normalizeH="0" baseline="0" noProof="0" dirty="0">
                <a:ln>
                  <a:noFill/>
                </a:ln>
                <a:solidFill>
                  <a:srgbClr val="FF0000"/>
                </a:solidFill>
                <a:effectLst/>
                <a:uLnTx/>
                <a:uFillTx/>
                <a:latin typeface="Arial" charset="0"/>
                <a:ea typeface="Arial" charset="0"/>
                <a:cs typeface="Arial" charset="0"/>
              </a:rPr>
              <a:t>for Healthy Eating</a:t>
            </a:r>
            <a:br>
              <a:rPr kumimoji="0" lang="en-US" sz="7200" b="0" i="0" u="none" strike="noStrike" kern="1200" cap="none" spc="140" normalizeH="0" baseline="0" noProof="0" dirty="0">
                <a:ln>
                  <a:noFill/>
                </a:ln>
                <a:solidFill>
                  <a:srgbClr val="FF0000"/>
                </a:solidFill>
                <a:effectLst/>
                <a:uLnTx/>
                <a:uFillTx/>
                <a:latin typeface="Arial"/>
                <a:ea typeface="+mj-ea"/>
                <a:cs typeface="+mj-cs"/>
              </a:rPr>
            </a:br>
            <a:endParaRPr kumimoji="0" lang="en-US" sz="7200" b="0" i="0" u="none" strike="noStrike" kern="1200" cap="none" spc="140" normalizeH="0" baseline="0" noProof="0" dirty="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1957577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6AC66FC8-4BCA-4B6F-BCDD-02BA29A9C6E3}"/>
              </a:ext>
            </a:extLst>
          </p:cNvPr>
          <p:cNvSpPr txBox="1">
            <a:spLocks/>
          </p:cNvSpPr>
          <p:nvPr/>
        </p:nvSpPr>
        <p:spPr>
          <a:xfrm>
            <a:off x="466660" y="723013"/>
            <a:ext cx="8172752" cy="691117"/>
          </a:xfrm>
          <a:prstGeom prst="rect">
            <a:avLst/>
          </a:prstGeom>
        </p:spPr>
        <p:txBody>
          <a:bodyPr vert="horz" lIns="0" tIns="45720" rIns="0" bIns="0" rtlCol="0" anchor="ctr">
            <a:normAutofit lnSpcReduction="10000"/>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How Much is Too Much?</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Content Placeholder 3">
            <a:extLst>
              <a:ext uri="{FF2B5EF4-FFF2-40B4-BE49-F238E27FC236}">
                <a16:creationId xmlns:a16="http://schemas.microsoft.com/office/drawing/2014/main" id="{01528FC5-B31C-4D12-A92D-BC7FD2B79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949" y="1534064"/>
            <a:ext cx="6453229" cy="4683079"/>
          </a:xfrm>
          <a:prstGeom prst="rect">
            <a:avLst/>
          </a:prstGeom>
          <a:ln w="38100">
            <a:solidFill>
              <a:srgbClr val="4F81BD"/>
            </a:solidFill>
          </a:ln>
        </p:spPr>
      </p:pic>
    </p:spTree>
    <p:extLst>
      <p:ext uri="{BB962C8B-B14F-4D97-AF65-F5344CB8AC3E}">
        <p14:creationId xmlns:p14="http://schemas.microsoft.com/office/powerpoint/2010/main" val="3607413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A265798F-DF15-4935-A3C1-F8F195F4136F}"/>
              </a:ext>
            </a:extLst>
          </p:cNvPr>
          <p:cNvSpPr txBox="1">
            <a:spLocks/>
          </p:cNvSpPr>
          <p:nvPr/>
        </p:nvSpPr>
        <p:spPr>
          <a:xfrm>
            <a:off x="529721" y="548720"/>
            <a:ext cx="8172752" cy="114300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Complex Carbohydrates</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Content Placeholder 4">
            <a:extLst>
              <a:ext uri="{FF2B5EF4-FFF2-40B4-BE49-F238E27FC236}">
                <a16:creationId xmlns:a16="http://schemas.microsoft.com/office/drawing/2014/main" id="{4C54DB9B-4E92-4C0D-92D1-CCDDDA9E2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116" y="1937187"/>
            <a:ext cx="6446044" cy="3864523"/>
          </a:xfrm>
          <a:prstGeom prst="rect">
            <a:avLst/>
          </a:prstGeom>
          <a:ln w="38100">
            <a:solidFill>
              <a:srgbClr val="4F81BD"/>
            </a:solidFill>
          </a:ln>
        </p:spPr>
      </p:pic>
    </p:spTree>
    <p:extLst>
      <p:ext uri="{BB962C8B-B14F-4D97-AF65-F5344CB8AC3E}">
        <p14:creationId xmlns:p14="http://schemas.microsoft.com/office/powerpoint/2010/main" val="1874783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75CBC9F0-7F08-457D-8831-469BB4020EAE}"/>
              </a:ext>
            </a:extLst>
          </p:cNvPr>
          <p:cNvSpPr txBox="1">
            <a:spLocks/>
          </p:cNvSpPr>
          <p:nvPr/>
        </p:nvSpPr>
        <p:spPr>
          <a:xfrm>
            <a:off x="485624" y="564487"/>
            <a:ext cx="8172752" cy="114300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Nutrients to Meet Daily Goal</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sp>
        <p:nvSpPr>
          <p:cNvPr id="4" name="Content Placeholder 2">
            <a:extLst>
              <a:ext uri="{FF2B5EF4-FFF2-40B4-BE49-F238E27FC236}">
                <a16:creationId xmlns:a16="http://schemas.microsoft.com/office/drawing/2014/main" id="{99614493-47F1-4FCB-BB27-BFA6C3291621}"/>
              </a:ext>
            </a:extLst>
          </p:cNvPr>
          <p:cNvSpPr txBox="1">
            <a:spLocks/>
          </p:cNvSpPr>
          <p:nvPr/>
        </p:nvSpPr>
        <p:spPr>
          <a:xfrm>
            <a:off x="485624" y="2444969"/>
            <a:ext cx="3360738" cy="1681163"/>
          </a:xfrm>
          <a:prstGeom prst="rect">
            <a:avLst/>
          </a:prstGeom>
        </p:spPr>
        <p:txBody>
          <a:bodyPr vert="horz" lIns="91440" tIns="45720" rIns="91440" bIns="45720" rtlCol="0">
            <a:normAutofit/>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228600" rtl="0" eaLnBrk="1" fontAlgn="auto" latinLnBrk="0" hangingPunct="1">
              <a:lnSpc>
                <a:spcPct val="100000"/>
              </a:lnSpc>
              <a:spcBef>
                <a:spcPct val="20000"/>
              </a:spcBef>
              <a:spcAft>
                <a:spcPts val="0"/>
              </a:spcAft>
              <a:buClr>
                <a:srgbClr val="C10E25"/>
              </a:buClr>
              <a:buSzTx/>
              <a:buFont typeface="Arial"/>
              <a:buNone/>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Get</a:t>
            </a:r>
            <a:r>
              <a:rPr kumimoji="0" lang="en-US" sz="3200" b="1" i="0" u="none" strike="noStrike" kern="1200" cap="none" spc="0" normalizeH="0" baseline="0" noProof="0" dirty="0">
                <a:ln>
                  <a:noFill/>
                </a:ln>
                <a:solidFill>
                  <a:sysClr val="windowText" lastClr="000000"/>
                </a:solidFill>
                <a:effectLst/>
                <a:uLnTx/>
                <a:uFillTx/>
                <a:latin typeface="Arial"/>
                <a:ea typeface="+mn-ea"/>
                <a:cs typeface="+mn-cs"/>
              </a:rPr>
              <a:t> 100% </a:t>
            </a: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of these nutrients each day. </a:t>
            </a:r>
          </a:p>
        </p:txBody>
      </p:sp>
      <p:pic>
        <p:nvPicPr>
          <p:cNvPr id="5" name="Content Placeholder 4" descr="Nutrition label sample of dietary fiber, vitamin A, vitamin C, calcium, and iron.">
            <a:extLst>
              <a:ext uri="{FF2B5EF4-FFF2-40B4-BE49-F238E27FC236}">
                <a16:creationId xmlns:a16="http://schemas.microsoft.com/office/drawing/2014/main" id="{82354526-6700-41DD-ADE5-69587E9CC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887037" y="2444969"/>
            <a:ext cx="3011487" cy="1976437"/>
          </a:xfrm>
          <a:prstGeom prst="rect">
            <a:avLst/>
          </a:prstGeom>
          <a:noFill/>
          <a:ln/>
          <a:effectLst>
            <a:outerShdw blurRad="63500" dist="38099" dir="2700000" sx="103000" sy="103000" algn="ctr" rotWithShape="0">
              <a:srgbClr val="4F81BD">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270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2710C5F6-0738-47E9-9B88-7C3FE6569156}"/>
              </a:ext>
            </a:extLst>
          </p:cNvPr>
          <p:cNvSpPr txBox="1">
            <a:spLocks/>
          </p:cNvSpPr>
          <p:nvPr/>
        </p:nvSpPr>
        <p:spPr>
          <a:xfrm>
            <a:off x="182880" y="765544"/>
            <a:ext cx="8172752" cy="723014"/>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High Fiber Foods</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Picture 3">
            <a:extLst>
              <a:ext uri="{FF2B5EF4-FFF2-40B4-BE49-F238E27FC236}">
                <a16:creationId xmlns:a16="http://schemas.microsoft.com/office/drawing/2014/main" id="{B4BD9FD8-9ED2-4593-A4D8-F32EAAA74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35" y="1865110"/>
            <a:ext cx="4167688" cy="3809009"/>
          </a:xfrm>
          <a:prstGeom prst="rect">
            <a:avLst/>
          </a:prstGeom>
          <a:ln w="38100">
            <a:solidFill>
              <a:srgbClr val="4F81BD"/>
            </a:solidFill>
          </a:ln>
          <a:effectLst>
            <a:softEdge rad="0"/>
          </a:effectLst>
        </p:spPr>
      </p:pic>
      <p:pic>
        <p:nvPicPr>
          <p:cNvPr id="5" name="Picture 4">
            <a:extLst>
              <a:ext uri="{FF2B5EF4-FFF2-40B4-BE49-F238E27FC236}">
                <a16:creationId xmlns:a16="http://schemas.microsoft.com/office/drawing/2014/main" id="{FF0A51AE-1A8A-4F67-B995-3C3CD2CD9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829" y="1127051"/>
            <a:ext cx="1425296" cy="5100057"/>
          </a:xfrm>
          <a:prstGeom prst="rect">
            <a:avLst/>
          </a:prstGeom>
          <a:ln w="38100">
            <a:solidFill>
              <a:srgbClr val="4F81BD"/>
            </a:solidFill>
          </a:ln>
        </p:spPr>
      </p:pic>
    </p:spTree>
    <p:extLst>
      <p:ext uri="{BB962C8B-B14F-4D97-AF65-F5344CB8AC3E}">
        <p14:creationId xmlns:p14="http://schemas.microsoft.com/office/powerpoint/2010/main" val="2046896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1AAA14C0-E050-4A91-A94D-7ED547D1FDE6}"/>
              </a:ext>
            </a:extLst>
          </p:cNvPr>
          <p:cNvSpPr txBox="1">
            <a:spLocks/>
          </p:cNvSpPr>
          <p:nvPr/>
        </p:nvSpPr>
        <p:spPr>
          <a:xfrm>
            <a:off x="494768" y="754911"/>
            <a:ext cx="8172752" cy="744279"/>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rgbClr val="C71425"/>
                </a:solidFill>
                <a:effectLst/>
                <a:uLnTx/>
                <a:uFillTx/>
                <a:latin typeface="Arial"/>
                <a:ea typeface="+mj-ea"/>
                <a:cs typeface="+mj-cs"/>
              </a:rPr>
              <a:t>Add color </a:t>
            </a:r>
            <a:r>
              <a:rPr kumimoji="0" lang="en-US" sz="4400" b="0" i="1" u="sng" strike="noStrike" kern="1200" cap="none" spc="140" normalizeH="0" baseline="0" noProof="0">
                <a:ln>
                  <a:noFill/>
                </a:ln>
                <a:solidFill>
                  <a:srgbClr val="C71425"/>
                </a:solidFill>
                <a:effectLst/>
                <a:uLnTx/>
                <a:uFillTx/>
                <a:latin typeface="Arial"/>
                <a:ea typeface="+mj-ea"/>
                <a:cs typeface="+mj-cs"/>
              </a:rPr>
              <a:t>everyday</a:t>
            </a:r>
            <a:r>
              <a:rPr kumimoji="0" lang="en-US" sz="4400" b="0" i="1" u="none" strike="noStrike" kern="1200" cap="none" spc="140" normalizeH="0" baseline="0" noProof="0">
                <a:ln>
                  <a:noFill/>
                </a:ln>
                <a:solidFill>
                  <a:srgbClr val="C71425"/>
                </a:solidFill>
                <a:effectLst/>
                <a:uLnTx/>
                <a:uFillTx/>
                <a:latin typeface="Arial"/>
                <a:ea typeface="+mj-ea"/>
                <a:cs typeface="+mj-cs"/>
              </a:rPr>
              <a:t>!</a:t>
            </a:r>
            <a:endParaRPr kumimoji="0" lang="en-US" sz="4400" b="0" i="1" u="none" strike="noStrike" kern="1200" cap="none" spc="140" normalizeH="0" baseline="0" noProof="0" dirty="0">
              <a:ln>
                <a:noFill/>
              </a:ln>
              <a:solidFill>
                <a:srgbClr val="C71425"/>
              </a:solidFill>
              <a:effectLst/>
              <a:uLnTx/>
              <a:uFillTx/>
              <a:latin typeface="Arial"/>
              <a:ea typeface="+mj-ea"/>
              <a:cs typeface="+mj-cs"/>
            </a:endParaRPr>
          </a:p>
        </p:txBody>
      </p:sp>
      <p:pic>
        <p:nvPicPr>
          <p:cNvPr id="4" name="Picture 3">
            <a:extLst>
              <a:ext uri="{FF2B5EF4-FFF2-40B4-BE49-F238E27FC236}">
                <a16:creationId xmlns:a16="http://schemas.microsoft.com/office/drawing/2014/main" id="{19122DE8-51DC-4B3D-BBBC-E1C7D27E1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048" y="1872476"/>
            <a:ext cx="4070786" cy="4531678"/>
          </a:xfrm>
          <a:prstGeom prst="rect">
            <a:avLst/>
          </a:prstGeom>
        </p:spPr>
      </p:pic>
    </p:spTree>
    <p:extLst>
      <p:ext uri="{BB962C8B-B14F-4D97-AF65-F5344CB8AC3E}">
        <p14:creationId xmlns:p14="http://schemas.microsoft.com/office/powerpoint/2010/main" val="2228057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5525B08A-55FA-4319-9C26-F4F81B7F7535}"/>
              </a:ext>
            </a:extLst>
          </p:cNvPr>
          <p:cNvSpPr txBox="1">
            <a:spLocks/>
          </p:cNvSpPr>
          <p:nvPr/>
        </p:nvSpPr>
        <p:spPr>
          <a:xfrm>
            <a:off x="466659" y="903766"/>
            <a:ext cx="8172752" cy="677595"/>
          </a:xfrm>
          <a:prstGeom prst="rect">
            <a:avLst/>
          </a:prstGeom>
        </p:spPr>
        <p:txBody>
          <a:bodyPr vert="horz" lIns="0" tIns="45720" rIns="0" bIns="0" rtlCol="0" anchor="ctr">
            <a:normAutofit lnSpcReduction="10000"/>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rgbClr val="C71425"/>
                </a:solidFill>
                <a:effectLst/>
                <a:uLnTx/>
                <a:uFillTx/>
                <a:latin typeface="Arial"/>
                <a:ea typeface="+mj-ea"/>
                <a:cs typeface="+mj-cs"/>
              </a:rPr>
              <a:t>Your Turn </a:t>
            </a:r>
            <a:endParaRPr kumimoji="0" lang="en-US" sz="4400" b="0" i="0" u="none" strike="noStrike" kern="1200" cap="none" spc="140" normalizeH="0" baseline="0" noProof="0" dirty="0">
              <a:ln>
                <a:noFill/>
              </a:ln>
              <a:solidFill>
                <a:srgbClr val="C71425"/>
              </a:solidFill>
              <a:effectLst/>
              <a:uLnTx/>
              <a:uFillTx/>
              <a:latin typeface="Arial"/>
              <a:ea typeface="+mj-ea"/>
              <a:cs typeface="+mj-cs"/>
            </a:endParaRPr>
          </a:p>
        </p:txBody>
      </p:sp>
      <p:sp>
        <p:nvSpPr>
          <p:cNvPr id="4" name="Content Placeholder 3">
            <a:extLst>
              <a:ext uri="{FF2B5EF4-FFF2-40B4-BE49-F238E27FC236}">
                <a16:creationId xmlns:a16="http://schemas.microsoft.com/office/drawing/2014/main" id="{A43C7EF3-242F-4C9A-AD3E-6665F78148C1}"/>
              </a:ext>
            </a:extLst>
          </p:cNvPr>
          <p:cNvSpPr txBox="1">
            <a:spLocks/>
          </p:cNvSpPr>
          <p:nvPr/>
        </p:nvSpPr>
        <p:spPr>
          <a:xfrm>
            <a:off x="2007393" y="2350177"/>
            <a:ext cx="5129213" cy="2481262"/>
          </a:xfrm>
          <a:prstGeom prst="rect">
            <a:avLst/>
          </a:prstGeom>
          <a:ln w="38100">
            <a:solidFill>
              <a:srgbClr val="4F81BD"/>
            </a:solidFill>
          </a:ln>
        </p:spPr>
        <p:txBody>
          <a:bodyPr vert="horz" lIns="91440" tIns="45720" rIns="91440" bIns="45720" rtlCol="0">
            <a:normAutofit lnSpcReduction="10000"/>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ysClr val="windowText" lastClr="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
                <a:ea typeface="+mn-ea"/>
                <a:cs typeface="+mn-cs"/>
              </a:rPr>
              <a:t>How do you get a variety of colors in your day?</a:t>
            </a:r>
            <a:endParaRPr kumimoji="0" lang="en-US" sz="4000" b="1"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3883422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915A3317-FF11-4441-BBEE-0069DB99E82D}"/>
              </a:ext>
            </a:extLst>
          </p:cNvPr>
          <p:cNvSpPr txBox="1">
            <a:spLocks/>
          </p:cNvSpPr>
          <p:nvPr/>
        </p:nvSpPr>
        <p:spPr>
          <a:xfrm>
            <a:off x="2131324" y="723014"/>
            <a:ext cx="4307194" cy="92141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Protein</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Content Placeholder 5">
            <a:extLst>
              <a:ext uri="{FF2B5EF4-FFF2-40B4-BE49-F238E27FC236}">
                <a16:creationId xmlns:a16="http://schemas.microsoft.com/office/drawing/2014/main" id="{04FE58B4-05CE-453D-B219-6F1319ED6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096" y="1644423"/>
            <a:ext cx="5202620" cy="4582955"/>
          </a:xfrm>
          <a:prstGeom prst="rect">
            <a:avLst/>
          </a:prstGeom>
          <a:ln w="38100">
            <a:solidFill>
              <a:srgbClr val="4F81BD"/>
            </a:solidFill>
          </a:ln>
        </p:spPr>
      </p:pic>
    </p:spTree>
    <p:extLst>
      <p:ext uri="{BB962C8B-B14F-4D97-AF65-F5344CB8AC3E}">
        <p14:creationId xmlns:p14="http://schemas.microsoft.com/office/powerpoint/2010/main" val="818359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pic>
        <p:nvPicPr>
          <p:cNvPr id="3" name="Content Placeholder 4">
            <a:extLst>
              <a:ext uri="{FF2B5EF4-FFF2-40B4-BE49-F238E27FC236}">
                <a16:creationId xmlns:a16="http://schemas.microsoft.com/office/drawing/2014/main" id="{105876EF-651F-4F7F-BE9B-EED7790BC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868" y="908134"/>
            <a:ext cx="4186238" cy="5233988"/>
          </a:xfrm>
          <a:prstGeom prst="rect">
            <a:avLst/>
          </a:prstGeom>
          <a:ln w="38100">
            <a:solidFill>
              <a:srgbClr val="4F81BD"/>
            </a:solidFill>
          </a:ln>
        </p:spPr>
      </p:pic>
      <p:sp>
        <p:nvSpPr>
          <p:cNvPr id="4" name="Rectangle 3">
            <a:extLst>
              <a:ext uri="{FF2B5EF4-FFF2-40B4-BE49-F238E27FC236}">
                <a16:creationId xmlns:a16="http://schemas.microsoft.com/office/drawing/2014/main" id="{9834C616-6795-46DB-B603-05B9C257E4CB}"/>
              </a:ext>
            </a:extLst>
          </p:cNvPr>
          <p:cNvSpPr/>
          <p:nvPr/>
        </p:nvSpPr>
        <p:spPr>
          <a:xfrm>
            <a:off x="419497" y="2994612"/>
            <a:ext cx="1588897"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rPr>
              <a:t>Old Label </a:t>
            </a:r>
          </a:p>
        </p:txBody>
      </p:sp>
      <p:sp>
        <p:nvSpPr>
          <p:cNvPr id="5" name="Right Arrow 9">
            <a:extLst>
              <a:ext uri="{FF2B5EF4-FFF2-40B4-BE49-F238E27FC236}">
                <a16:creationId xmlns:a16="http://schemas.microsoft.com/office/drawing/2014/main" id="{39F6B5D3-BEDD-4E9F-97C5-CF42D939E2B5}"/>
              </a:ext>
            </a:extLst>
          </p:cNvPr>
          <p:cNvSpPr/>
          <p:nvPr/>
        </p:nvSpPr>
        <p:spPr>
          <a:xfrm>
            <a:off x="2008394" y="2997190"/>
            <a:ext cx="322326" cy="466344"/>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6B6A26CD-B411-4FB8-8326-8A478B4026EA}"/>
              </a:ext>
            </a:extLst>
          </p:cNvPr>
          <p:cNvSpPr/>
          <p:nvPr/>
        </p:nvSpPr>
        <p:spPr>
          <a:xfrm>
            <a:off x="6972084" y="2994612"/>
            <a:ext cx="1726756"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rPr>
              <a:t>New Label </a:t>
            </a:r>
          </a:p>
        </p:txBody>
      </p:sp>
      <p:sp>
        <p:nvSpPr>
          <p:cNvPr id="7" name="Left Arrow 7">
            <a:extLst>
              <a:ext uri="{FF2B5EF4-FFF2-40B4-BE49-F238E27FC236}">
                <a16:creationId xmlns:a16="http://schemas.microsoft.com/office/drawing/2014/main" id="{E1C55257-33D0-4273-A5AB-FAAF5CA755C8}"/>
              </a:ext>
            </a:extLst>
          </p:cNvPr>
          <p:cNvSpPr/>
          <p:nvPr/>
        </p:nvSpPr>
        <p:spPr>
          <a:xfrm>
            <a:off x="6611816" y="2994612"/>
            <a:ext cx="325316" cy="468923"/>
          </a:xfrm>
          <a:prstGeom prst="lef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63377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FE61BBC2-ABB7-4B06-86E6-325037928678}"/>
              </a:ext>
            </a:extLst>
          </p:cNvPr>
          <p:cNvSpPr txBox="1">
            <a:spLocks/>
          </p:cNvSpPr>
          <p:nvPr/>
        </p:nvSpPr>
        <p:spPr>
          <a:xfrm>
            <a:off x="435128" y="701748"/>
            <a:ext cx="8172752" cy="674661"/>
          </a:xfrm>
          <a:prstGeom prst="rect">
            <a:avLst/>
          </a:prstGeom>
        </p:spPr>
        <p:txBody>
          <a:bodyPr vert="horz" lIns="0" tIns="45720" rIns="0" bIns="0" rtlCol="0" anchor="ctr">
            <a:normAutofit lnSpcReduction="10000"/>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New Label – What’s different?</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Picture 2">
            <a:extLst>
              <a:ext uri="{FF2B5EF4-FFF2-40B4-BE49-F238E27FC236}">
                <a16:creationId xmlns:a16="http://schemas.microsoft.com/office/drawing/2014/main" id="{33779C18-292D-40DF-AF49-28D492D28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752" y="1376410"/>
            <a:ext cx="4635062" cy="5103218"/>
          </a:xfrm>
          <a:prstGeom prst="rect">
            <a:avLst/>
          </a:prstGeom>
          <a:noFill/>
          <a:ln w="38100">
            <a:solidFill>
              <a:srgbClr val="4F81BD"/>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53693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FE2A6A98-BB86-4F40-87E7-78BE2B7CAAEA}"/>
              </a:ext>
            </a:extLst>
          </p:cNvPr>
          <p:cNvSpPr txBox="1">
            <a:spLocks/>
          </p:cNvSpPr>
          <p:nvPr/>
        </p:nvSpPr>
        <p:spPr>
          <a:xfrm>
            <a:off x="640080" y="2787424"/>
            <a:ext cx="2730441" cy="114300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rgbClr val="C71425"/>
                </a:solidFill>
                <a:effectLst/>
                <a:uLnTx/>
                <a:uFillTx/>
                <a:latin typeface="Arial"/>
                <a:ea typeface="+mj-ea"/>
                <a:cs typeface="+mj-cs"/>
              </a:rPr>
              <a:t>Questions</a:t>
            </a:r>
            <a:endParaRPr kumimoji="0" lang="en-US" sz="4400" b="0" i="0" u="none" strike="noStrike" kern="1200" cap="none" spc="140" normalizeH="0" baseline="0" noProof="0" dirty="0">
              <a:ln>
                <a:noFill/>
              </a:ln>
              <a:solidFill>
                <a:srgbClr val="C71425"/>
              </a:solidFill>
              <a:effectLst/>
              <a:uLnTx/>
              <a:uFillTx/>
              <a:latin typeface="Arial"/>
              <a:ea typeface="+mj-ea"/>
              <a:cs typeface="+mj-cs"/>
            </a:endParaRPr>
          </a:p>
        </p:txBody>
      </p:sp>
      <p:pic>
        <p:nvPicPr>
          <p:cNvPr id="4" name="Picture 3">
            <a:extLst>
              <a:ext uri="{FF2B5EF4-FFF2-40B4-BE49-F238E27FC236}">
                <a16:creationId xmlns:a16="http://schemas.microsoft.com/office/drawing/2014/main" id="{C2802E86-1B48-4619-AB6E-8BB502E0A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521" y="1180673"/>
            <a:ext cx="3980671" cy="4836896"/>
          </a:xfrm>
          <a:prstGeom prst="rect">
            <a:avLst/>
          </a:prstGeom>
          <a:effectLst>
            <a:softEdge rad="228600"/>
          </a:effectLst>
        </p:spPr>
      </p:pic>
    </p:spTree>
    <p:extLst>
      <p:ext uri="{BB962C8B-B14F-4D97-AF65-F5344CB8AC3E}">
        <p14:creationId xmlns:p14="http://schemas.microsoft.com/office/powerpoint/2010/main" val="2738938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070B32BE-5E80-4A74-A828-E6E6FF3ABEE5}"/>
              </a:ext>
            </a:extLst>
          </p:cNvPr>
          <p:cNvSpPr txBox="1">
            <a:spLocks/>
          </p:cNvSpPr>
          <p:nvPr/>
        </p:nvSpPr>
        <p:spPr>
          <a:xfrm>
            <a:off x="529721" y="990156"/>
            <a:ext cx="8172752" cy="682233"/>
          </a:xfrm>
          <a:prstGeom prst="rect">
            <a:avLst/>
          </a:prstGeom>
        </p:spPr>
        <p:txBody>
          <a:bodyPr vert="horz" lIns="0" tIns="45720" rIns="0" bIns="0" rtlCol="0" anchor="ctr">
            <a:normAutofit lnSpcReduction="10000"/>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algn="ctr"/>
            <a:r>
              <a:rPr lang="en-US" dirty="0">
                <a:latin typeface="Arial" charset="0"/>
                <a:ea typeface="Arial" charset="0"/>
                <a:cs typeface="Arial" charset="0"/>
              </a:rPr>
              <a:t>Agenda</a:t>
            </a:r>
          </a:p>
        </p:txBody>
      </p:sp>
      <p:sp>
        <p:nvSpPr>
          <p:cNvPr id="4" name="Content Placeholder 2">
            <a:extLst>
              <a:ext uri="{FF2B5EF4-FFF2-40B4-BE49-F238E27FC236}">
                <a16:creationId xmlns:a16="http://schemas.microsoft.com/office/drawing/2014/main" id="{14114CF7-7317-4A1A-BD5B-1A34FF96E1AD}"/>
              </a:ext>
            </a:extLst>
          </p:cNvPr>
          <p:cNvSpPr txBox="1">
            <a:spLocks/>
          </p:cNvSpPr>
          <p:nvPr/>
        </p:nvSpPr>
        <p:spPr>
          <a:xfrm>
            <a:off x="2554014" y="2401888"/>
            <a:ext cx="4438650" cy="3551237"/>
          </a:xfrm>
          <a:prstGeom prst="rect">
            <a:avLst/>
          </a:prstGeom>
          <a:ln w="38100">
            <a:solidFill>
              <a:srgbClr val="4F81BD"/>
            </a:solidFill>
          </a:ln>
        </p:spPr>
        <p:txBody>
          <a:bodyPr vert="horz" lIns="91440" tIns="45720" rIns="91440" bIns="45720" rtlCol="0">
            <a:normAutofit/>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228600" rtl="0" eaLnBrk="1" fontAlgn="auto" latinLnBrk="0" hangingPunct="1">
              <a:lnSpc>
                <a:spcPct val="150000"/>
              </a:lnSpc>
              <a:spcBef>
                <a:spcPct val="20000"/>
              </a:spcBef>
              <a:spcAft>
                <a:spcPts val="0"/>
              </a:spcAft>
              <a:buClr>
                <a:srgbClr val="C10E25"/>
              </a:buClr>
              <a:buSzTx/>
              <a:buFont typeface="Arial"/>
              <a:buChar char="•"/>
              <a:tabLst/>
              <a:defRPr/>
            </a:pPr>
            <a:r>
              <a:rPr kumimoji="0" lang="en-US" sz="2800" b="1" i="0" u="none" strike="noStrike" kern="1200" cap="none" spc="0" normalizeH="0" baseline="0" noProof="0" dirty="0">
                <a:ln>
                  <a:noFill/>
                </a:ln>
                <a:solidFill>
                  <a:sysClr val="windowText" lastClr="000000"/>
                </a:solidFill>
                <a:effectLst/>
                <a:uLnTx/>
                <a:uFillTx/>
                <a:latin typeface="Arial"/>
                <a:ea typeface="Arial" charset="0"/>
                <a:cs typeface="Arial" charset="0"/>
              </a:rPr>
              <a:t>How to read a label</a:t>
            </a:r>
          </a:p>
          <a:p>
            <a:pPr marL="228600" marR="0" lvl="0" indent="-228600" algn="l" defTabSz="228600" rtl="0" eaLnBrk="1" fontAlgn="auto" latinLnBrk="0" hangingPunct="1">
              <a:lnSpc>
                <a:spcPct val="150000"/>
              </a:lnSpc>
              <a:spcBef>
                <a:spcPct val="20000"/>
              </a:spcBef>
              <a:spcAft>
                <a:spcPts val="0"/>
              </a:spcAft>
              <a:buClr>
                <a:srgbClr val="C10E25"/>
              </a:buClr>
              <a:buSzTx/>
              <a:buFont typeface="Arial"/>
              <a:buChar char="•"/>
              <a:tabLst/>
              <a:defRPr/>
            </a:pPr>
            <a:r>
              <a:rPr kumimoji="0" lang="en-US" sz="2800" b="1" i="0" u="none" strike="noStrike" kern="1200" cap="none" spc="0" normalizeH="0" baseline="0" noProof="0" dirty="0">
                <a:ln>
                  <a:noFill/>
                </a:ln>
                <a:solidFill>
                  <a:sysClr val="windowText" lastClr="000000"/>
                </a:solidFill>
                <a:effectLst/>
                <a:uLnTx/>
                <a:uFillTx/>
                <a:latin typeface="Arial"/>
                <a:ea typeface="Arial" charset="0"/>
                <a:cs typeface="Arial" charset="0"/>
              </a:rPr>
              <a:t>Nutrients to limit</a:t>
            </a:r>
          </a:p>
          <a:p>
            <a:pPr marL="228600" marR="0" lvl="0" indent="-228600" algn="l" defTabSz="228600" rtl="0" eaLnBrk="1" fontAlgn="auto" latinLnBrk="0" hangingPunct="1">
              <a:lnSpc>
                <a:spcPct val="150000"/>
              </a:lnSpc>
              <a:spcBef>
                <a:spcPct val="20000"/>
              </a:spcBef>
              <a:spcAft>
                <a:spcPts val="0"/>
              </a:spcAft>
              <a:buClr>
                <a:srgbClr val="C10E25"/>
              </a:buClr>
              <a:buSzTx/>
              <a:buFont typeface="Arial"/>
              <a:buChar char="•"/>
              <a:tabLst/>
              <a:defRPr/>
            </a:pPr>
            <a:r>
              <a:rPr kumimoji="0" lang="en-US" sz="2800" b="1" i="0" u="none" strike="noStrike" kern="1200" cap="none" spc="0" normalizeH="0" baseline="0" noProof="0" dirty="0">
                <a:ln>
                  <a:noFill/>
                </a:ln>
                <a:solidFill>
                  <a:sysClr val="windowText" lastClr="000000"/>
                </a:solidFill>
                <a:effectLst/>
                <a:uLnTx/>
                <a:uFillTx/>
                <a:latin typeface="Arial"/>
                <a:ea typeface="Arial" charset="0"/>
                <a:cs typeface="Arial" charset="0"/>
              </a:rPr>
              <a:t>How to use a food label to eat healthy</a:t>
            </a:r>
          </a:p>
        </p:txBody>
      </p:sp>
    </p:spTree>
    <p:extLst>
      <p:ext uri="{BB962C8B-B14F-4D97-AF65-F5344CB8AC3E}">
        <p14:creationId xmlns:p14="http://schemas.microsoft.com/office/powerpoint/2010/main" val="3423856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88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59" y="517190"/>
            <a:ext cx="8172752" cy="1143000"/>
          </a:xfrm>
        </p:spPr>
        <p:txBody>
          <a:bodyPr>
            <a:normAutofit/>
          </a:bodyPr>
          <a:lstStyle/>
          <a:p>
            <a:pPr algn="ctr"/>
            <a:r>
              <a:rPr lang="en-US" dirty="0">
                <a:solidFill>
                  <a:schemeClr val="tx1"/>
                </a:solidFill>
              </a:rPr>
              <a:t>Resources</a:t>
            </a:r>
          </a:p>
        </p:txBody>
      </p:sp>
      <p:sp>
        <p:nvSpPr>
          <p:cNvPr id="3" name="Content Placeholder 2"/>
          <p:cNvSpPr>
            <a:spLocks noGrp="1"/>
          </p:cNvSpPr>
          <p:nvPr>
            <p:ph idx="4294967295"/>
          </p:nvPr>
        </p:nvSpPr>
        <p:spPr>
          <a:xfrm>
            <a:off x="1434661" y="1660190"/>
            <a:ext cx="6700345" cy="4803672"/>
          </a:xfrm>
        </p:spPr>
        <p:txBody>
          <a:bodyPr/>
          <a:lstStyle/>
          <a:p>
            <a:r>
              <a:rPr lang="en-US" sz="1200" dirty="0"/>
              <a:t>American Heart Association- </a:t>
            </a:r>
            <a:r>
              <a:rPr lang="en-US" sz="1200" dirty="0">
                <a:hlinkClick r:id="rId3"/>
              </a:rPr>
              <a:t>http://www.heart.org/HEARTORG/HealthyLiving/HealthyEating/Nutrition/Understanding-Food-Nutrition-Labels_UCM_300132_Article.jsp#.WLXdZxiZO8U</a:t>
            </a:r>
            <a:endParaRPr lang="en-US" sz="1200" dirty="0"/>
          </a:p>
          <a:p>
            <a:r>
              <a:rPr lang="en-US" sz="1200" dirty="0"/>
              <a:t>Food and Drug Administration- </a:t>
            </a:r>
            <a:r>
              <a:rPr lang="en-US" sz="1200" dirty="0">
                <a:hlinkClick r:id="rId4"/>
              </a:rPr>
              <a:t>https://www.fda.gov</a:t>
            </a:r>
            <a:r>
              <a:rPr lang="en-US" sz="1200" dirty="0"/>
              <a:t> </a:t>
            </a:r>
          </a:p>
          <a:p>
            <a:r>
              <a:rPr lang="en-US" sz="1200" dirty="0"/>
              <a:t>Choose My Plate - </a:t>
            </a:r>
            <a:r>
              <a:rPr lang="en-US" sz="1200" dirty="0">
                <a:hlinkClick r:id="rId5"/>
              </a:rPr>
              <a:t>https://www.choosemyplate.gov/protein-foods</a:t>
            </a:r>
            <a:r>
              <a:rPr lang="en-US" sz="1200" dirty="0"/>
              <a:t>  </a:t>
            </a:r>
          </a:p>
          <a:p>
            <a:r>
              <a:rPr lang="en-US" sz="1200" dirty="0"/>
              <a:t>Massachusetts Department of Public Health - </a:t>
            </a:r>
            <a:r>
              <a:rPr lang="en-US" sz="1200" dirty="0">
                <a:hlinkClick r:id="rId6"/>
              </a:rPr>
              <a:t>http://www.mass.gov/eohhs/gov/departments/dph/</a:t>
            </a:r>
            <a:r>
              <a:rPr lang="en-US" sz="1200" dirty="0"/>
              <a:t> </a:t>
            </a:r>
          </a:p>
          <a:p>
            <a:r>
              <a:rPr lang="en-US" sz="1200" dirty="0"/>
              <a:t>Renee Comet National Cancer Institute- </a:t>
            </a:r>
            <a:r>
              <a:rPr lang="en-US" sz="1200" dirty="0">
                <a:hlinkClick r:id="rId7"/>
              </a:rPr>
              <a:t>https://visualsonline.cancer.gov/details.cfm?imageid=2616</a:t>
            </a:r>
            <a:r>
              <a:rPr lang="en-US" sz="1200" dirty="0"/>
              <a:t> </a:t>
            </a:r>
          </a:p>
          <a:p>
            <a:r>
              <a:rPr lang="en-US" sz="1200" dirty="0"/>
              <a:t>Type of Carbohydrates | Simple Carbohydrate VS Complex Carbohydrate | Fat Burning Center. (</a:t>
            </a:r>
            <a:r>
              <a:rPr lang="en-US" sz="1200" dirty="0" err="1"/>
              <a:t>n.d.</a:t>
            </a:r>
            <a:r>
              <a:rPr lang="en-US" sz="1200" dirty="0"/>
              <a:t>). Retrieved March 23, 2017, from </a:t>
            </a:r>
            <a:r>
              <a:rPr lang="en-US" sz="1200" dirty="0">
                <a:hlinkClick r:id="rId8"/>
              </a:rPr>
              <a:t>https://fatburningflatbelly.com/fat-burning-center/simple-carbohydrate-vs-complex-carbohydrate/</a:t>
            </a:r>
            <a:endParaRPr lang="en-US" sz="1200" dirty="0"/>
          </a:p>
          <a:p>
            <a:r>
              <a:rPr lang="en-US" sz="1200" dirty="0"/>
              <a:t>Williams, C. (2016, April 26). Foods High in Protein (Protein Rich Foods). Retrieved March 23, 2017, from </a:t>
            </a:r>
            <a:r>
              <a:rPr lang="en-US" sz="1200" dirty="0">
                <a:hlinkClick r:id="rId9"/>
              </a:rPr>
              <a:t>http://lethow.com/health/foods-high-in-protein/</a:t>
            </a:r>
            <a:endParaRPr lang="en-US" sz="1200" dirty="0"/>
          </a:p>
          <a:p>
            <a:r>
              <a:rPr lang="en-US" sz="1200" dirty="0"/>
              <a:t>Stephanie. (2014, May 06). Retrieved March 23, 2017, from </a:t>
            </a:r>
            <a:r>
              <a:rPr lang="en-US" sz="1200" dirty="0">
                <a:hlinkClick r:id="rId10"/>
              </a:rPr>
              <a:t>http://ourwellnessrevolution.com/add-healthy-fats-diet/</a:t>
            </a:r>
            <a:endParaRPr lang="en-US" sz="1200" dirty="0"/>
          </a:p>
          <a:p>
            <a:r>
              <a:rPr lang="en-US" sz="1200" dirty="0"/>
              <a:t>Saturated Fat – Not Guilty! (</a:t>
            </a:r>
            <a:r>
              <a:rPr lang="en-US" sz="1200" dirty="0" err="1"/>
              <a:t>n.d.</a:t>
            </a:r>
            <a:r>
              <a:rPr lang="en-US" sz="1200" dirty="0"/>
              <a:t>). Retrieved March 23, 2017, from </a:t>
            </a:r>
            <a:r>
              <a:rPr lang="en-US" sz="1200" dirty="0">
                <a:hlinkClick r:id="rId11"/>
              </a:rPr>
              <a:t>http://www.theissnscoop.com/saturated-fat-not-guilty/</a:t>
            </a:r>
            <a:endParaRPr lang="en-US" sz="1200" dirty="0"/>
          </a:p>
          <a:p>
            <a:endParaRPr lang="en-US" sz="1200" dirty="0"/>
          </a:p>
        </p:txBody>
      </p:sp>
    </p:spTree>
    <p:extLst>
      <p:ext uri="{BB962C8B-B14F-4D97-AF65-F5344CB8AC3E}">
        <p14:creationId xmlns:p14="http://schemas.microsoft.com/office/powerpoint/2010/main" val="981781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B5F0258F-E90E-4B96-98A6-69ACDAD2DFA5}"/>
              </a:ext>
            </a:extLst>
          </p:cNvPr>
          <p:cNvSpPr txBox="1">
            <a:spLocks/>
          </p:cNvSpPr>
          <p:nvPr/>
        </p:nvSpPr>
        <p:spPr>
          <a:xfrm>
            <a:off x="578156" y="733926"/>
            <a:ext cx="8172752" cy="91365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Why Read Food Labels?</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sp>
        <p:nvSpPr>
          <p:cNvPr id="4" name="TextBox 3">
            <a:extLst>
              <a:ext uri="{FF2B5EF4-FFF2-40B4-BE49-F238E27FC236}">
                <a16:creationId xmlns:a16="http://schemas.microsoft.com/office/drawing/2014/main" id="{E7BE3B56-1039-446F-B7DA-B5C386FEA0A8}"/>
              </a:ext>
            </a:extLst>
          </p:cNvPr>
          <p:cNvSpPr txBox="1"/>
          <p:nvPr/>
        </p:nvSpPr>
        <p:spPr>
          <a:xfrm>
            <a:off x="276726" y="1614924"/>
            <a:ext cx="7697693" cy="6832640"/>
          </a:xfrm>
          <a:prstGeom prst="rect">
            <a:avLst/>
          </a:prstGeom>
          <a:noFill/>
        </p:spPr>
        <p:txBody>
          <a:bodyPr wrap="square" rtlCol="0">
            <a:spAutoFit/>
          </a:bodyPr>
          <a:lstStyle/>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C00000"/>
                </a:solidFill>
                <a:effectLst/>
                <a:uLnTx/>
                <a:uFillTx/>
              </a:rPr>
              <a:t>Serving sizes</a:t>
            </a: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kern="0" dirty="0">
                <a:solidFill>
                  <a:srgbClr val="C00000"/>
                </a:solidFill>
              </a:rPr>
              <a:t>Calories</a:t>
            </a: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C00000"/>
                </a:solidFill>
                <a:effectLst/>
                <a:uLnTx/>
                <a:uFillTx/>
              </a:rPr>
              <a:t>Fat</a:t>
            </a: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kern="0" dirty="0">
                <a:solidFill>
                  <a:srgbClr val="C00000"/>
                </a:solidFill>
              </a:rPr>
              <a:t>Vital Nutrients</a:t>
            </a: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kern="0" dirty="0">
                <a:solidFill>
                  <a:srgbClr val="C00000"/>
                </a:solidFill>
              </a:rPr>
              <a:t>Sodium (salt)</a:t>
            </a: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kern="0" dirty="0">
                <a:solidFill>
                  <a:srgbClr val="C00000"/>
                </a:solidFill>
              </a:rPr>
              <a:t>Cholesterol</a:t>
            </a: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kern="0" dirty="0">
                <a:solidFill>
                  <a:srgbClr val="C00000"/>
                </a:solidFill>
              </a:rPr>
              <a:t>Carbs (sugar)</a:t>
            </a: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2400" kern="0" dirty="0">
              <a:solidFill>
                <a:srgbClr val="C00000"/>
              </a:solidFill>
            </a:endParaRP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2400" kern="0" dirty="0">
              <a:solidFill>
                <a:srgbClr val="C00000"/>
              </a:solidFill>
            </a:endParaRP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C00000"/>
              </a:solidFill>
              <a:effectLst/>
              <a:uLnTx/>
              <a:uFillTx/>
            </a:endParaRP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C00000"/>
              </a:solidFill>
              <a:effectLst/>
              <a:uLnTx/>
              <a:uFillTx/>
            </a:endParaRPr>
          </a:p>
          <a:p>
            <a:pPr marL="285750" marR="0" lvl="0" indent="-285750" defTabSz="914400" eaLnBrk="1" fontAlgn="auto" latinLnBrk="0" hangingPunct="1">
              <a:lnSpc>
                <a:spcPct val="150000"/>
              </a:lnSpc>
              <a:spcBef>
                <a:spcPts val="0"/>
              </a:spcBef>
              <a:spcAft>
                <a:spcPts val="0"/>
              </a:spcAft>
              <a:buClrTx/>
              <a:buSzTx/>
              <a:buFont typeface="Arial" charset="0"/>
              <a:buChar char="•"/>
              <a:tabLst/>
              <a:defRPr/>
            </a:pPr>
            <a:endParaRPr kumimoji="0" lang="en-US" sz="2000" b="0" i="0" u="none" strike="noStrike" kern="0" cap="none" spc="0" normalizeH="0" baseline="0" noProof="0" dirty="0">
              <a:ln>
                <a:noFill/>
              </a:ln>
              <a:solidFill>
                <a:srgbClr val="C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pic>
        <p:nvPicPr>
          <p:cNvPr id="5" name="Picture 4">
            <a:extLst>
              <a:ext uri="{FF2B5EF4-FFF2-40B4-BE49-F238E27FC236}">
                <a16:creationId xmlns:a16="http://schemas.microsoft.com/office/drawing/2014/main" id="{270C9745-007F-46AE-81C8-602956B3F35D}"/>
              </a:ext>
            </a:extLst>
          </p:cNvPr>
          <p:cNvPicPr>
            <a:picLocks noChangeAspect="1"/>
          </p:cNvPicPr>
          <p:nvPr/>
        </p:nvPicPr>
        <p:blipFill rotWithShape="1">
          <a:blip r:embed="rId3">
            <a:extLst>
              <a:ext uri="{28A0092B-C50C-407E-A947-70E740481C1C}">
                <a14:useLocalDpi xmlns:a14="http://schemas.microsoft.com/office/drawing/2010/main" val="0"/>
              </a:ext>
            </a:extLst>
          </a:blip>
          <a:srcRect t="1" b="17770"/>
          <a:stretch/>
        </p:blipFill>
        <p:spPr>
          <a:xfrm>
            <a:off x="4746087" y="1880369"/>
            <a:ext cx="2861894" cy="3692770"/>
          </a:xfrm>
          <a:prstGeom prst="rect">
            <a:avLst/>
          </a:prstGeom>
          <a:ln w="38100">
            <a:solidFill>
              <a:srgbClr val="4F81BD"/>
            </a:solidFill>
          </a:ln>
        </p:spPr>
      </p:pic>
    </p:spTree>
    <p:extLst>
      <p:ext uri="{BB962C8B-B14F-4D97-AF65-F5344CB8AC3E}">
        <p14:creationId xmlns:p14="http://schemas.microsoft.com/office/powerpoint/2010/main" val="1790632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FCFC7335-6FA5-4318-ACA8-0610786CDFE6}"/>
              </a:ext>
            </a:extLst>
          </p:cNvPr>
          <p:cNvSpPr txBox="1">
            <a:spLocks/>
          </p:cNvSpPr>
          <p:nvPr/>
        </p:nvSpPr>
        <p:spPr>
          <a:xfrm>
            <a:off x="640080" y="583325"/>
            <a:ext cx="8172752" cy="109662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Reading a Nutrition Label</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sp>
        <p:nvSpPr>
          <p:cNvPr id="4" name="Content Placeholder 2">
            <a:extLst>
              <a:ext uri="{FF2B5EF4-FFF2-40B4-BE49-F238E27FC236}">
                <a16:creationId xmlns:a16="http://schemas.microsoft.com/office/drawing/2014/main" id="{32AEA3E7-F3BC-4BEB-9BDD-24565D80EFEE}"/>
              </a:ext>
            </a:extLst>
          </p:cNvPr>
          <p:cNvSpPr txBox="1">
            <a:spLocks/>
          </p:cNvSpPr>
          <p:nvPr/>
        </p:nvSpPr>
        <p:spPr>
          <a:xfrm>
            <a:off x="1308538" y="1760647"/>
            <a:ext cx="3360738" cy="4645025"/>
          </a:xfrm>
          <a:prstGeom prst="rect">
            <a:avLst/>
          </a:prstGeom>
        </p:spPr>
        <p:txBody>
          <a:bodyPr vert="horz" lIns="91440" tIns="45720" rIns="91440" bIns="45720" rtlCol="0">
            <a:normAutofit fontScale="92500" lnSpcReduction="10000"/>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200" algn="l" defTabSz="228600" rtl="0" eaLnBrk="1" fontAlgn="auto" latinLnBrk="0" hangingPunct="1">
              <a:lnSpc>
                <a:spcPct val="100000"/>
              </a:lnSpc>
              <a:spcBef>
                <a:spcPct val="20000"/>
              </a:spcBef>
              <a:spcAft>
                <a:spcPts val="0"/>
              </a:spcAft>
              <a:buClr>
                <a:srgbClr val="C10E25"/>
              </a:buClr>
              <a:buSzTx/>
              <a:buFont typeface="+mj-lt"/>
              <a:buAutoNum type="arabicPeriod"/>
              <a:tabLst/>
              <a:defRPr/>
            </a:pPr>
            <a:r>
              <a:rPr kumimoji="0" lang="en-US" sz="2400" b="1" i="0" u="none" strike="noStrike" kern="1200" cap="none" spc="0" normalizeH="0" baseline="0" noProof="0">
                <a:ln>
                  <a:noFill/>
                </a:ln>
                <a:solidFill>
                  <a:sysClr val="windowText" lastClr="000000"/>
                </a:solidFill>
                <a:effectLst/>
                <a:uLnTx/>
                <a:uFillTx/>
                <a:latin typeface="Arial"/>
                <a:ea typeface="+mn-ea"/>
                <a:cs typeface="+mn-cs"/>
              </a:rPr>
              <a:t>Serving size and servings per container</a:t>
            </a:r>
          </a:p>
          <a:p>
            <a:pPr marL="457200" marR="0" lvl="0" indent="-457200" algn="l" defTabSz="228600" rtl="0" eaLnBrk="1" fontAlgn="auto" latinLnBrk="0" hangingPunct="1">
              <a:lnSpc>
                <a:spcPct val="100000"/>
              </a:lnSpc>
              <a:spcBef>
                <a:spcPct val="20000"/>
              </a:spcBef>
              <a:spcAft>
                <a:spcPts val="0"/>
              </a:spcAft>
              <a:buClr>
                <a:srgbClr val="C10E25"/>
              </a:buClr>
              <a:buSzTx/>
              <a:buFont typeface="+mj-lt"/>
              <a:buAutoNum type="arabicPeriod"/>
              <a:tabLst/>
              <a:defRPr/>
            </a:pPr>
            <a:r>
              <a:rPr kumimoji="0" lang="en-US" sz="2400" b="1" i="0" u="none" strike="noStrike" kern="1200" cap="none" spc="0" normalizeH="0" baseline="0" noProof="0">
                <a:ln>
                  <a:noFill/>
                </a:ln>
                <a:solidFill>
                  <a:sysClr val="windowText" lastClr="000000"/>
                </a:solidFill>
                <a:effectLst/>
                <a:uLnTx/>
                <a:uFillTx/>
                <a:latin typeface="Arial"/>
                <a:ea typeface="+mn-ea"/>
                <a:cs typeface="+mn-cs"/>
              </a:rPr>
              <a:t>Amount of calories per serving</a:t>
            </a:r>
          </a:p>
          <a:p>
            <a:pPr marL="457200" marR="0" lvl="0" indent="-457200" algn="l" defTabSz="228600" rtl="0" eaLnBrk="1" fontAlgn="auto" latinLnBrk="0" hangingPunct="1">
              <a:lnSpc>
                <a:spcPct val="100000"/>
              </a:lnSpc>
              <a:spcBef>
                <a:spcPct val="20000"/>
              </a:spcBef>
              <a:spcAft>
                <a:spcPts val="0"/>
              </a:spcAft>
              <a:buClr>
                <a:srgbClr val="C10E25"/>
              </a:buClr>
              <a:buSzTx/>
              <a:buFont typeface="+mj-lt"/>
              <a:buAutoNum type="arabicPeriod"/>
              <a:tabLst/>
              <a:defRPr/>
            </a:pPr>
            <a:r>
              <a:rPr kumimoji="0" lang="en-US" sz="2400" b="1" i="0" u="none" strike="noStrike" kern="1200" cap="none" spc="0" normalizeH="0" baseline="0" noProof="0">
                <a:ln>
                  <a:noFill/>
                </a:ln>
                <a:solidFill>
                  <a:sysClr val="windowText" lastClr="000000"/>
                </a:solidFill>
                <a:effectLst/>
                <a:uLnTx/>
                <a:uFillTx/>
                <a:latin typeface="Arial"/>
                <a:ea typeface="+mn-ea"/>
                <a:cs typeface="+mn-cs"/>
              </a:rPr>
              <a:t>Here you will find the nutrients you want to limit</a:t>
            </a:r>
          </a:p>
          <a:p>
            <a:pPr marL="457200" marR="0" lvl="0" indent="-457200" algn="l" defTabSz="228600" rtl="0" eaLnBrk="1" fontAlgn="auto" latinLnBrk="0" hangingPunct="1">
              <a:lnSpc>
                <a:spcPct val="100000"/>
              </a:lnSpc>
              <a:spcBef>
                <a:spcPct val="20000"/>
              </a:spcBef>
              <a:spcAft>
                <a:spcPts val="0"/>
              </a:spcAft>
              <a:buClr>
                <a:srgbClr val="C10E25"/>
              </a:buClr>
              <a:buSzTx/>
              <a:buFont typeface="+mj-lt"/>
              <a:buAutoNum type="arabicPeriod"/>
              <a:tabLst/>
              <a:defRPr/>
            </a:pPr>
            <a:r>
              <a:rPr kumimoji="0" lang="en-US" sz="2400" b="1" i="0" u="none" strike="noStrike" kern="1200" cap="none" spc="0" normalizeH="0" baseline="0" noProof="0">
                <a:ln>
                  <a:noFill/>
                </a:ln>
                <a:solidFill>
                  <a:sysClr val="windowText" lastClr="000000"/>
                </a:solidFill>
                <a:effectLst/>
                <a:uLnTx/>
                <a:uFillTx/>
                <a:latin typeface="Arial"/>
                <a:ea typeface="+mn-ea"/>
                <a:cs typeface="+mn-cs"/>
              </a:rPr>
              <a:t>Nutrients the body needs </a:t>
            </a:r>
          </a:p>
          <a:p>
            <a:pPr marL="457200" marR="0" lvl="0" indent="-457200" algn="l" defTabSz="228600" rtl="0" eaLnBrk="1" fontAlgn="auto" latinLnBrk="0" hangingPunct="1">
              <a:lnSpc>
                <a:spcPct val="100000"/>
              </a:lnSpc>
              <a:spcBef>
                <a:spcPct val="20000"/>
              </a:spcBef>
              <a:spcAft>
                <a:spcPts val="0"/>
              </a:spcAft>
              <a:buClr>
                <a:srgbClr val="C10E25"/>
              </a:buClr>
              <a:buSzTx/>
              <a:buFont typeface="+mj-lt"/>
              <a:buAutoNum type="arabicPeriod"/>
              <a:tabLst/>
              <a:defRPr/>
            </a:pPr>
            <a:r>
              <a:rPr kumimoji="0" lang="en-US" sz="2400" b="1" i="0" u="none" strike="noStrike" kern="1200" cap="none" spc="0" normalizeH="0" baseline="0" noProof="0">
                <a:ln>
                  <a:noFill/>
                </a:ln>
                <a:solidFill>
                  <a:sysClr val="windowText" lastClr="000000"/>
                </a:solidFill>
                <a:effectLst/>
                <a:uLnTx/>
                <a:uFillTx/>
                <a:latin typeface="Arial"/>
                <a:ea typeface="+mn-ea"/>
                <a:cs typeface="+mn-cs"/>
              </a:rPr>
              <a:t>Percent of daily value is based on a 2,000 calorie diet</a:t>
            </a:r>
            <a:endParaRPr kumimoji="0" lang="en-US" sz="24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5" name="Content Placeholder 4">
            <a:extLst>
              <a:ext uri="{FF2B5EF4-FFF2-40B4-BE49-F238E27FC236}">
                <a16:creationId xmlns:a16="http://schemas.microsoft.com/office/drawing/2014/main" id="{9E2DE9D4-8B78-4388-AC68-5A8A18542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0232" y="1579893"/>
            <a:ext cx="2655230" cy="4351337"/>
          </a:xfrm>
          <a:prstGeom prst="rect">
            <a:avLst/>
          </a:prstGeom>
        </p:spPr>
      </p:pic>
    </p:spTree>
    <p:extLst>
      <p:ext uri="{BB962C8B-B14F-4D97-AF65-F5344CB8AC3E}">
        <p14:creationId xmlns:p14="http://schemas.microsoft.com/office/powerpoint/2010/main" val="3907379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Rectangle 2">
            <a:extLst>
              <a:ext uri="{FF2B5EF4-FFF2-40B4-BE49-F238E27FC236}">
                <a16:creationId xmlns:a16="http://schemas.microsoft.com/office/drawing/2014/main" id="{A9385E5E-2534-467B-B250-5C97138A170C}"/>
              </a:ext>
            </a:extLst>
          </p:cNvPr>
          <p:cNvSpPr/>
          <p:nvPr/>
        </p:nvSpPr>
        <p:spPr>
          <a:xfrm>
            <a:off x="395051" y="992196"/>
            <a:ext cx="3569247"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140" normalizeH="0" baseline="0" noProof="0" dirty="0">
                <a:ln>
                  <a:noFill/>
                </a:ln>
                <a:solidFill>
                  <a:srgbClr val="C71425"/>
                </a:solidFill>
                <a:effectLst/>
                <a:uLnTx/>
                <a:uFillTx/>
                <a:ea typeface="+mj-ea"/>
                <a:cs typeface="+mj-cs"/>
              </a:rPr>
              <a:t>Serving Size</a:t>
            </a:r>
            <a:endParaRPr kumimoji="0" lang="en-US" sz="1800" b="0" i="0" u="none" strike="noStrike" kern="0" cap="none" spc="0" normalizeH="0" baseline="0" noProof="0" dirty="0">
              <a:ln>
                <a:noFill/>
              </a:ln>
              <a:solidFill>
                <a:sysClr val="windowText" lastClr="000000"/>
              </a:solidFill>
              <a:effectLst/>
              <a:uLnTx/>
              <a:uFillTx/>
            </a:endParaRPr>
          </a:p>
        </p:txBody>
      </p:sp>
      <p:sp>
        <p:nvSpPr>
          <p:cNvPr id="4" name="Content Placeholder 7">
            <a:extLst>
              <a:ext uri="{FF2B5EF4-FFF2-40B4-BE49-F238E27FC236}">
                <a16:creationId xmlns:a16="http://schemas.microsoft.com/office/drawing/2014/main" id="{6540B09B-A5B2-4495-9193-AA71385647FF}"/>
              </a:ext>
            </a:extLst>
          </p:cNvPr>
          <p:cNvSpPr txBox="1">
            <a:spLocks/>
          </p:cNvSpPr>
          <p:nvPr/>
        </p:nvSpPr>
        <p:spPr>
          <a:xfrm>
            <a:off x="394138" y="1842485"/>
            <a:ext cx="2768600" cy="3079750"/>
          </a:xfrm>
          <a:prstGeom prst="rect">
            <a:avLst/>
          </a:prstGeom>
        </p:spPr>
        <p:txBody>
          <a:bodyPr vert="horz" lIns="91440" tIns="45720" rIns="91440" bIns="45720" rtlCol="0">
            <a:noAutofit/>
          </a:bodyPr>
          <a:lst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defTabSz="228600" rtl="0" eaLnBrk="1" fontAlgn="auto" latinLnBrk="0" hangingPunct="1">
              <a:lnSpc>
                <a:spcPct val="100000"/>
              </a:lnSpc>
              <a:spcBef>
                <a:spcPct val="20000"/>
              </a:spcBef>
              <a:spcAft>
                <a:spcPts val="0"/>
              </a:spcAft>
              <a:buClr>
                <a:srgbClr val="C10E25"/>
              </a:buClr>
              <a:buSzTx/>
              <a:buFont typeface="Arial"/>
              <a:buChar char="•"/>
              <a:tabLst/>
              <a:defRPr/>
            </a:pPr>
            <a:r>
              <a:rPr kumimoji="0" lang="en-US" sz="2800" b="1" i="0" u="none" strike="noStrike" kern="1200" cap="none" spc="0" normalizeH="0" baseline="0" noProof="0" dirty="0">
                <a:ln>
                  <a:noFill/>
                </a:ln>
                <a:solidFill>
                  <a:sysClr val="windowText" lastClr="000000"/>
                </a:solidFill>
                <a:effectLst/>
                <a:uLnTx/>
                <a:uFillTx/>
                <a:latin typeface="Arial"/>
                <a:ea typeface="+mn-ea"/>
                <a:cs typeface="+mn-cs"/>
              </a:rPr>
              <a:t>Serving size is a standard amount of food listed on  the nutrition label</a:t>
            </a:r>
          </a:p>
          <a:p>
            <a:pPr marL="228600" marR="0" lvl="0" indent="-228600" defTabSz="228600" rtl="0" eaLnBrk="1" fontAlgn="auto" latinLnBrk="0" hangingPunct="1">
              <a:lnSpc>
                <a:spcPct val="100000"/>
              </a:lnSpc>
              <a:spcBef>
                <a:spcPct val="20000"/>
              </a:spcBef>
              <a:spcAft>
                <a:spcPts val="0"/>
              </a:spcAft>
              <a:buClr>
                <a:srgbClr val="C10E25"/>
              </a:buClr>
              <a:buSzTx/>
              <a:buFont typeface="Arial"/>
              <a:buChar char="•"/>
              <a:tabLst/>
              <a:defRPr/>
            </a:pPr>
            <a:r>
              <a:rPr kumimoji="0" lang="en-US" sz="2800" b="1" i="0" u="none" strike="noStrike" kern="1200" cap="none" spc="0" normalizeH="0" baseline="0" noProof="0" dirty="0">
                <a:ln>
                  <a:noFill/>
                </a:ln>
                <a:solidFill>
                  <a:sysClr val="windowText" lastClr="000000"/>
                </a:solidFill>
                <a:effectLst/>
                <a:uLnTx/>
                <a:uFillTx/>
                <a:latin typeface="Arial"/>
                <a:ea typeface="+mn-ea"/>
                <a:cs typeface="+mn-cs"/>
              </a:rPr>
              <a:t>Serving size is based on 2,000 calories a day</a:t>
            </a:r>
          </a:p>
        </p:txBody>
      </p:sp>
      <p:pic>
        <p:nvPicPr>
          <p:cNvPr id="5" name="Content Placeholder 3">
            <a:extLst>
              <a:ext uri="{FF2B5EF4-FFF2-40B4-BE49-F238E27FC236}">
                <a16:creationId xmlns:a16="http://schemas.microsoft.com/office/drawing/2014/main" id="{485AD1E3-DBF5-49A0-898A-671E64A36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588" y="1148316"/>
            <a:ext cx="3373273" cy="5241118"/>
          </a:xfrm>
          <a:prstGeom prst="rect">
            <a:avLst/>
          </a:prstGeom>
          <a:ln w="38100">
            <a:noFill/>
          </a:ln>
          <a:effectLst>
            <a:softEdge rad="25400"/>
          </a:effectLst>
        </p:spPr>
      </p:pic>
    </p:spTree>
    <p:extLst>
      <p:ext uri="{BB962C8B-B14F-4D97-AF65-F5344CB8AC3E}">
        <p14:creationId xmlns:p14="http://schemas.microsoft.com/office/powerpoint/2010/main" val="1574953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8C8BC9EB-1050-46B9-A683-93A6E20FB84A}"/>
              </a:ext>
            </a:extLst>
          </p:cNvPr>
          <p:cNvSpPr txBox="1">
            <a:spLocks/>
          </p:cNvSpPr>
          <p:nvPr/>
        </p:nvSpPr>
        <p:spPr>
          <a:xfrm>
            <a:off x="1913861" y="691116"/>
            <a:ext cx="4880344" cy="822709"/>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Portion Size</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Content Placeholder 10">
            <a:extLst>
              <a:ext uri="{FF2B5EF4-FFF2-40B4-BE49-F238E27FC236}">
                <a16:creationId xmlns:a16="http://schemas.microsoft.com/office/drawing/2014/main" id="{5E408BF1-82EC-4A86-AD5B-3A5A066DE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5642" y="1566041"/>
            <a:ext cx="4618564" cy="4810623"/>
          </a:xfrm>
          <a:prstGeom prst="rect">
            <a:avLst/>
          </a:prstGeom>
        </p:spPr>
      </p:pic>
    </p:spTree>
    <p:extLst>
      <p:ext uri="{BB962C8B-B14F-4D97-AF65-F5344CB8AC3E}">
        <p14:creationId xmlns:p14="http://schemas.microsoft.com/office/powerpoint/2010/main" val="178957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217591B1-1203-48C1-8864-93D7211BD824}"/>
              </a:ext>
            </a:extLst>
          </p:cNvPr>
          <p:cNvSpPr txBox="1">
            <a:spLocks/>
          </p:cNvSpPr>
          <p:nvPr/>
        </p:nvSpPr>
        <p:spPr>
          <a:xfrm>
            <a:off x="435128" y="627548"/>
            <a:ext cx="8172752" cy="1143000"/>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ysClr val="windowText" lastClr="000000"/>
                </a:solidFill>
                <a:effectLst/>
                <a:uLnTx/>
                <a:uFillTx/>
                <a:latin typeface="Arial"/>
                <a:ea typeface="+mj-ea"/>
                <a:cs typeface="+mj-cs"/>
              </a:rPr>
              <a:t>Empty Calories</a:t>
            </a:r>
            <a:endParaRPr kumimoji="0" lang="en-US" sz="4400" b="0" i="0" u="none" strike="noStrike" kern="1200" cap="none" spc="140" normalizeH="0" baseline="0" noProof="0" dirty="0">
              <a:ln>
                <a:noFill/>
              </a:ln>
              <a:solidFill>
                <a:sysClr val="windowText" lastClr="000000"/>
              </a:solidFill>
              <a:effectLst/>
              <a:uLnTx/>
              <a:uFillTx/>
              <a:latin typeface="Arial"/>
              <a:ea typeface="+mj-ea"/>
              <a:cs typeface="+mj-cs"/>
            </a:endParaRPr>
          </a:p>
        </p:txBody>
      </p:sp>
      <p:pic>
        <p:nvPicPr>
          <p:cNvPr id="4" name="Picture 3">
            <a:extLst>
              <a:ext uri="{FF2B5EF4-FFF2-40B4-BE49-F238E27FC236}">
                <a16:creationId xmlns:a16="http://schemas.microsoft.com/office/drawing/2014/main" id="{6FF172A9-90D8-4A3C-9CB7-9C0328B65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723" y="1770548"/>
            <a:ext cx="5438554" cy="4614530"/>
          </a:xfrm>
          <a:prstGeom prst="rect">
            <a:avLst/>
          </a:prstGeom>
          <a:ln w="38100">
            <a:solidFill>
              <a:srgbClr val="4F81BD"/>
            </a:solidFill>
          </a:ln>
        </p:spPr>
      </p:pic>
    </p:spTree>
    <p:extLst>
      <p:ext uri="{BB962C8B-B14F-4D97-AF65-F5344CB8AC3E}">
        <p14:creationId xmlns:p14="http://schemas.microsoft.com/office/powerpoint/2010/main" val="295870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r>
              <a:rPr lang="en-US" dirty="0"/>
              <a:t>Nutrition Label Reading</a:t>
            </a:r>
          </a:p>
        </p:txBody>
      </p:sp>
      <p:sp>
        <p:nvSpPr>
          <p:cNvPr id="3" name="Title 1">
            <a:extLst>
              <a:ext uri="{FF2B5EF4-FFF2-40B4-BE49-F238E27FC236}">
                <a16:creationId xmlns:a16="http://schemas.microsoft.com/office/drawing/2014/main" id="{9EDA4FEC-417F-4B67-B5C6-0210E383051A}"/>
              </a:ext>
            </a:extLst>
          </p:cNvPr>
          <p:cNvSpPr txBox="1">
            <a:spLocks/>
          </p:cNvSpPr>
          <p:nvPr/>
        </p:nvSpPr>
        <p:spPr>
          <a:xfrm>
            <a:off x="450893" y="900417"/>
            <a:ext cx="8172752" cy="531401"/>
          </a:xfrm>
          <a:prstGeom prst="rect">
            <a:avLst/>
          </a:prstGeom>
        </p:spPr>
        <p:txBody>
          <a:bodyPr vert="horz" lIns="0" tIns="45720" rIns="0" bIns="0" rtlCol="0" anchor="ctr">
            <a:normAutofit fontScale="25000" lnSpcReduction="20000"/>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400" b="0" i="0" u="none" strike="noStrike" kern="1200" cap="none" spc="140" normalizeH="0" baseline="0" noProof="0" dirty="0">
                <a:ln>
                  <a:noFill/>
                </a:ln>
                <a:solidFill>
                  <a:sysClr val="windowText" lastClr="000000"/>
                </a:solidFill>
                <a:effectLst/>
                <a:uLnTx/>
                <a:uFillTx/>
                <a:latin typeface="Arial"/>
                <a:ea typeface="+mj-ea"/>
                <a:cs typeface="+mj-cs"/>
              </a:rPr>
              <a:t>Whole Food Calories</a:t>
            </a:r>
            <a:br>
              <a:rPr kumimoji="0" lang="en-US" sz="4400" b="0" i="0" u="none" strike="noStrike" kern="1200" cap="none" spc="140" normalizeH="0" baseline="0" noProof="0" dirty="0">
                <a:ln>
                  <a:noFill/>
                </a:ln>
                <a:solidFill>
                  <a:srgbClr val="C71425"/>
                </a:solidFill>
                <a:effectLst/>
                <a:uLnTx/>
                <a:uFillTx/>
                <a:latin typeface="Arial"/>
                <a:ea typeface="+mj-ea"/>
                <a:cs typeface="+mj-cs"/>
              </a:rPr>
            </a:br>
            <a:endParaRPr kumimoji="0" lang="en-US" sz="4400" b="0" i="0" u="none" strike="noStrike" kern="1200" cap="none" spc="140" normalizeH="0" baseline="0" noProof="0" dirty="0">
              <a:ln>
                <a:noFill/>
              </a:ln>
              <a:solidFill>
                <a:srgbClr val="C71425"/>
              </a:solidFill>
              <a:effectLst/>
              <a:uLnTx/>
              <a:uFillTx/>
              <a:latin typeface="Arial"/>
              <a:ea typeface="+mj-ea"/>
              <a:cs typeface="+mj-cs"/>
            </a:endParaRPr>
          </a:p>
        </p:txBody>
      </p:sp>
      <p:pic>
        <p:nvPicPr>
          <p:cNvPr id="4" name="Content Placeholder 3">
            <a:extLst>
              <a:ext uri="{FF2B5EF4-FFF2-40B4-BE49-F238E27FC236}">
                <a16:creationId xmlns:a16="http://schemas.microsoft.com/office/drawing/2014/main" id="{ADF9AE82-9E1E-456A-AF97-DFBB204E5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738" y="1770548"/>
            <a:ext cx="5510213" cy="4508500"/>
          </a:xfrm>
          <a:prstGeom prst="rect">
            <a:avLst/>
          </a:prstGeom>
          <a:ln w="38100">
            <a:solidFill>
              <a:srgbClr val="4F81BD"/>
            </a:solidFill>
          </a:ln>
        </p:spPr>
      </p:pic>
    </p:spTree>
    <p:extLst>
      <p:ext uri="{BB962C8B-B14F-4D97-AF65-F5344CB8AC3E}">
        <p14:creationId xmlns:p14="http://schemas.microsoft.com/office/powerpoint/2010/main" val="1939448202"/>
      </p:ext>
    </p:extLst>
  </p:cSld>
  <p:clrMapOvr>
    <a:masterClrMapping/>
  </p:clrMapOvr>
</p:sld>
</file>

<file path=ppt/theme/theme1.xml><?xml version="1.0" encoding="utf-8"?>
<a:theme xmlns:a="http://schemas.openxmlformats.org/drawingml/2006/main" name="Quartz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a:spPr>
      <a:bodyPr rtlCol="0" anchor="ctr"/>
      <a:lstStyle>
        <a:defPPr algn="ctr">
          <a:defRPr dirty="0">
            <a:ln>
              <a:noFill/>
            </a:ln>
            <a:no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Quartz 2019">
      <a:dk1>
        <a:sysClr val="windowText" lastClr="000000"/>
      </a:dk1>
      <a:lt1>
        <a:sysClr val="window" lastClr="FFFFFF"/>
      </a:lt1>
      <a:dk2>
        <a:srgbClr val="75787B"/>
      </a:dk2>
      <a:lt2>
        <a:srgbClr val="F2F2F2"/>
      </a:lt2>
      <a:accent1>
        <a:srgbClr val="892B27"/>
      </a:accent1>
      <a:accent2>
        <a:srgbClr val="00829B"/>
      </a:accent2>
      <a:accent3>
        <a:srgbClr val="6CA44C"/>
      </a:accent3>
      <a:accent4>
        <a:srgbClr val="00507B"/>
      </a:accent4>
      <a:accent5>
        <a:srgbClr val="D7AE3E"/>
      </a:accent5>
      <a:accent6>
        <a:srgbClr val="652756"/>
      </a:accent6>
      <a:hlink>
        <a:srgbClr val="C8102E"/>
      </a:hlink>
      <a:folHlink>
        <a:srgbClr val="C55C2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a:spPr>
      <a:bodyPr rtlCol="0" anchor="ctr"/>
      <a:lstStyle>
        <a:defPPr algn="ctr">
          <a:defRPr dirty="0">
            <a:ln>
              <a:noFill/>
            </a:ln>
            <a:no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A46DA55-1388-4C83-ACEB-3E44EA221CB2}" vid="{B842F9AE-67D1-4E6A-8666-06EA7F53C6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Quartz Template</Template>
  <TotalTime>227</TotalTime>
  <Words>747</Words>
  <Application>Microsoft Office PowerPoint</Application>
  <PresentationFormat>On-screen Show (4:3)</PresentationFormat>
  <Paragraphs>119</Paragraphs>
  <Slides>31</Slides>
  <Notes>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31</vt:i4>
      </vt:variant>
    </vt:vector>
  </HeadingPairs>
  <TitlesOfParts>
    <vt:vector size="35" baseType="lpstr">
      <vt:lpstr>Arial</vt:lpstr>
      <vt:lpstr>Calibri</vt:lpstr>
      <vt:lpstr>Quartz Template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vector>
  </TitlesOfParts>
  <Company>Unity Health Insurance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Tricia Felton</dc:creator>
  <cp:lastModifiedBy>Tammy Sullivan</cp:lastModifiedBy>
  <cp:revision>37</cp:revision>
  <dcterms:created xsi:type="dcterms:W3CDTF">2017-04-03T16:41:34Z</dcterms:created>
  <dcterms:modified xsi:type="dcterms:W3CDTF">2021-08-30T18:56:11Z</dcterms:modified>
</cp:coreProperties>
</file>