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Lst>
  <p:notesMasterIdLst>
    <p:notesMasterId r:id="rId43"/>
  </p:notesMasterIdLst>
  <p:handoutMasterIdLst>
    <p:handoutMasterId r:id="rId44"/>
  </p:handoutMasterIdLst>
  <p:sldIdLst>
    <p:sldId id="265" r:id="rId2"/>
    <p:sldId id="450" r:id="rId3"/>
    <p:sldId id="281"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275" r:id="rId32"/>
    <p:sldId id="479" r:id="rId33"/>
    <p:sldId id="480" r:id="rId34"/>
    <p:sldId id="482" r:id="rId35"/>
    <p:sldId id="483" r:id="rId36"/>
    <p:sldId id="484" r:id="rId37"/>
    <p:sldId id="485" r:id="rId38"/>
    <p:sldId id="486" r:id="rId39"/>
    <p:sldId id="487" r:id="rId40"/>
    <p:sldId id="310" r:id="rId41"/>
    <p:sldId id="489"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nelson" initials="an" lastIdx="1" clrIdx="0">
    <p:extLst>
      <p:ext uri="{19B8F6BF-5375-455C-9EA6-DF929625EA0E}">
        <p15:presenceInfo xmlns:p15="http://schemas.microsoft.com/office/powerpoint/2012/main" userId="amanda nelson" providerId="None"/>
      </p:ext>
    </p:extLst>
  </p:cmAuthor>
  <p:cmAuthor id="2" name="Karen Hodgkiss" initials="KH" lastIdx="12" clrIdx="1">
    <p:extLst>
      <p:ext uri="{19B8F6BF-5375-455C-9EA6-DF929625EA0E}">
        <p15:presenceInfo xmlns:p15="http://schemas.microsoft.com/office/powerpoint/2012/main" userId="Karen Hodgkiss" providerId="None"/>
      </p:ext>
    </p:extLst>
  </p:cmAuthor>
  <p:cmAuthor id="3" name="Chaz Wilson" initials="CW" lastIdx="24" clrIdx="2">
    <p:extLst>
      <p:ext uri="{19B8F6BF-5375-455C-9EA6-DF929625EA0E}">
        <p15:presenceInfo xmlns:p15="http://schemas.microsoft.com/office/powerpoint/2012/main" userId="Chaz Wil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FEB"/>
    <a:srgbClr val="0192FF"/>
    <a:srgbClr val="C8102E"/>
    <a:srgbClr val="CD1130"/>
    <a:srgbClr val="C10E25"/>
    <a:srgbClr val="9F0D24"/>
    <a:srgbClr val="6BA539"/>
    <a:srgbClr val="AAAAA8"/>
    <a:srgbClr val="B4B4B5"/>
    <a:srgbClr val="B4B4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63" autoAdjust="0"/>
    <p:restoredTop sz="96357" autoAdjust="0"/>
  </p:normalViewPr>
  <p:slideViewPr>
    <p:cSldViewPr snapToGrid="0" snapToObjects="1">
      <p:cViewPr varScale="1">
        <p:scale>
          <a:sx n="94" d="100"/>
          <a:sy n="94" d="100"/>
        </p:scale>
        <p:origin x="1450" y="91"/>
      </p:cViewPr>
      <p:guideLst>
        <p:guide orient="horz" pos="2160"/>
        <p:guide pos="2880"/>
      </p:guideLst>
    </p:cSldViewPr>
  </p:slideViewPr>
  <p:outlineViewPr>
    <p:cViewPr>
      <p:scale>
        <a:sx n="33" d="100"/>
        <a:sy n="33" d="100"/>
      </p:scale>
      <p:origin x="0" y="-108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AD0D60-BA37-4258-A581-0AA7FF78866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B5A9156F-8451-479F-B0BE-AE42931ABF6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E2AF8C4-9906-49BD-BFCF-7E39AD6A7B4C}" type="datetimeFigureOut">
              <a:rPr lang="en-US" smtClean="0"/>
              <a:t>8/30/2021</a:t>
            </a:fld>
            <a:endParaRPr lang="en-US"/>
          </a:p>
        </p:txBody>
      </p:sp>
      <p:sp>
        <p:nvSpPr>
          <p:cNvPr id="4" name="Footer Placeholder 3">
            <a:extLst>
              <a:ext uri="{FF2B5EF4-FFF2-40B4-BE49-F238E27FC236}">
                <a16:creationId xmlns:a16="http://schemas.microsoft.com/office/drawing/2014/main" id="{CE05C636-E594-42C8-A19A-1B610747282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B9C126-4E0F-4F54-A67E-0E22346224E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F30CFE2-D9C1-473B-8F3A-BD2AE699C92F}" type="slidenum">
              <a:rPr lang="en-US" smtClean="0"/>
              <a:t>‹#›</a:t>
            </a:fld>
            <a:endParaRPr lang="en-US"/>
          </a:p>
        </p:txBody>
      </p:sp>
    </p:spTree>
    <p:extLst>
      <p:ext uri="{BB962C8B-B14F-4D97-AF65-F5344CB8AC3E}">
        <p14:creationId xmlns:p14="http://schemas.microsoft.com/office/powerpoint/2010/main" val="71750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0E7D13-8600-BF4F-8814-C0FAB6810B79}" type="datetimeFigureOut">
              <a:rPr lang="en-US" smtClean="0"/>
              <a:pPr/>
              <a:t>8/30/2021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FC61778-6E7F-4B47-8A00-23F72BE98B3A}" type="slidenum">
              <a:rPr lang="en-US" smtClean="0"/>
              <a:pPr/>
              <a:t>‹#›</a:t>
            </a:fld>
            <a:endParaRPr lang="en-US"/>
          </a:p>
        </p:txBody>
      </p:sp>
    </p:spTree>
    <p:extLst>
      <p:ext uri="{BB962C8B-B14F-4D97-AF65-F5344CB8AC3E}">
        <p14:creationId xmlns:p14="http://schemas.microsoft.com/office/powerpoint/2010/main" val="27207525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Quartz is confident that we are contracted with the best doctors in your area</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26</a:t>
            </a:fld>
            <a:endParaRPr lang="en-US"/>
          </a:p>
        </p:txBody>
      </p:sp>
    </p:spTree>
    <p:extLst>
      <p:ext uri="{BB962C8B-B14F-4D97-AF65-F5344CB8AC3E}">
        <p14:creationId xmlns:p14="http://schemas.microsoft.com/office/powerpoint/2010/main" val="3442151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Something Quartz provides is access to answers without having to go to the doctor.  You can do this through e-visits, which is an electronic conversation with a UW Health provider – you can do this by logging into your MyChart account under the Quick Links menu and follow the prompts to get care.  You will be advised of the cost before you proceed.</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32</a:t>
            </a:fld>
            <a:endParaRPr lang="en-US"/>
          </a:p>
        </p:txBody>
      </p:sp>
    </p:spTree>
    <p:extLst>
      <p:ext uri="{BB962C8B-B14F-4D97-AF65-F5344CB8AC3E}">
        <p14:creationId xmlns:p14="http://schemas.microsoft.com/office/powerpoint/2010/main" val="104549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Another option for care is our Care Anywhere option – has anyone use this option?  It is a great solution to the waiting room at urgent care and provides access to physicians via your smart phone or tablet.  </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33</a:t>
            </a:fld>
            <a:endParaRPr lang="en-US"/>
          </a:p>
        </p:txBody>
      </p:sp>
    </p:spTree>
    <p:extLst>
      <p:ext uri="{BB962C8B-B14F-4D97-AF65-F5344CB8AC3E}">
        <p14:creationId xmlns:p14="http://schemas.microsoft.com/office/powerpoint/2010/main" val="2811825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UW Care Anywhere Visits are available even if you don’t have a UW Health PCP.  For Copay plans these are the same cost as an e-visit – and can be used for Abdominal pain, allergies, cough, </a:t>
            </a:r>
            <a:r>
              <a:rPr lang="en-US" dirty="0" err="1"/>
              <a:t>etc</a:t>
            </a:r>
            <a:r>
              <a:rPr lang="en-US" dirty="0"/>
              <a:t>….(list on slide)</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34</a:t>
            </a:fld>
            <a:endParaRPr lang="en-US"/>
          </a:p>
        </p:txBody>
      </p:sp>
    </p:spTree>
    <p:extLst>
      <p:ext uri="{BB962C8B-B14F-4D97-AF65-F5344CB8AC3E}">
        <p14:creationId xmlns:p14="http://schemas.microsoft.com/office/powerpoint/2010/main" val="3590124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encourage you to upload the app before you need it – or you can go to uwhealthcareanywhere.org</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35</a:t>
            </a:fld>
            <a:endParaRPr lang="en-US"/>
          </a:p>
        </p:txBody>
      </p:sp>
    </p:spTree>
    <p:extLst>
      <p:ext uri="{BB962C8B-B14F-4D97-AF65-F5344CB8AC3E}">
        <p14:creationId xmlns:p14="http://schemas.microsoft.com/office/powerpoint/2010/main" val="107287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 is an example of what this experience looks like including how to choose a doctor</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36</a:t>
            </a:fld>
            <a:endParaRPr lang="en-US"/>
          </a:p>
        </p:txBody>
      </p:sp>
    </p:spTree>
    <p:extLst>
      <p:ext uri="{BB962C8B-B14F-4D97-AF65-F5344CB8AC3E}">
        <p14:creationId xmlns:p14="http://schemas.microsoft.com/office/powerpoint/2010/main" val="3601736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cost of your visit will calculated when you enter your ID number – and you do need to pay your copay before the visit; </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37</a:t>
            </a:fld>
            <a:endParaRPr lang="en-US"/>
          </a:p>
        </p:txBody>
      </p:sp>
    </p:spTree>
    <p:extLst>
      <p:ext uri="{BB962C8B-B14F-4D97-AF65-F5344CB8AC3E}">
        <p14:creationId xmlns:p14="http://schemas.microsoft.com/office/powerpoint/2010/main" val="141713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Ask how many people have MyChart Accounts and what they like about using theirs; share slide, secure, convenient, online access, simplify and paperless appeal</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38</a:t>
            </a:fld>
            <a:endParaRPr lang="en-US"/>
          </a:p>
        </p:txBody>
      </p:sp>
    </p:spTree>
    <p:extLst>
      <p:ext uri="{BB962C8B-B14F-4D97-AF65-F5344CB8AC3E}">
        <p14:creationId xmlns:p14="http://schemas.microsoft.com/office/powerpoint/2010/main" val="2321206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slide shows an example of the log in screen – where you can create an account, log in, send a message to Quartz, view your coverage, access forms and resources and update your personal information</a:t>
            </a:r>
          </a:p>
          <a:p>
            <a:endParaRPr lang="en-US" dirty="0"/>
          </a:p>
        </p:txBody>
      </p:sp>
      <p:sp>
        <p:nvSpPr>
          <p:cNvPr id="4" name="Slide Number Placeholder 3"/>
          <p:cNvSpPr>
            <a:spLocks noGrp="1"/>
          </p:cNvSpPr>
          <p:nvPr>
            <p:ph type="sldNum" sz="quarter" idx="5"/>
          </p:nvPr>
        </p:nvSpPr>
        <p:spPr/>
        <p:txBody>
          <a:bodyPr/>
          <a:lstStyle/>
          <a:p>
            <a:fld id="{FFC61778-6E7F-4B47-8A00-23F72BE98B3A}" type="slidenum">
              <a:rPr lang="en-US" smtClean="0"/>
              <a:pPr/>
              <a:t>39</a:t>
            </a:fld>
            <a:endParaRPr lang="en-US"/>
          </a:p>
        </p:txBody>
      </p:sp>
    </p:spTree>
    <p:extLst>
      <p:ext uri="{BB962C8B-B14F-4D97-AF65-F5344CB8AC3E}">
        <p14:creationId xmlns:p14="http://schemas.microsoft.com/office/powerpoint/2010/main" val="2389012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9.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16755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444204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913512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360722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2806397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1374374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477972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388314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040319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848371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1213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1016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4004919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533085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26511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414179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270754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394094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249710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10935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672811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99030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19805069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7.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hyperlink" Target="https://www.youtube.com/watch?v=hggaFWLRPqI&amp;feature=youtu.be" TargetMode="Externa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60.pn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5BCF3B8-C691-44BF-BF3F-A2B6DF7865A0}"/>
              </a:ext>
            </a:extLst>
          </p:cNvPr>
          <p:cNvSpPr>
            <a:spLocks noGrp="1"/>
          </p:cNvSpPr>
          <p:nvPr>
            <p:ph type="title"/>
          </p:nvPr>
        </p:nvSpPr>
        <p:spPr>
          <a:xfrm>
            <a:off x="727602" y="852517"/>
            <a:ext cx="7777302" cy="643909"/>
          </a:xfrm>
        </p:spPr>
        <p:txBody>
          <a:bodyPr/>
          <a:lstStyle/>
          <a:p>
            <a:pPr algn="ctr"/>
            <a:r>
              <a:rPr lang="en-US" dirty="0"/>
              <a:t>How do I find a doctor?</a:t>
            </a:r>
          </a:p>
        </p:txBody>
      </p:sp>
      <p:pic>
        <p:nvPicPr>
          <p:cNvPr id="12" name="Picture 11">
            <a:extLst>
              <a:ext uri="{FF2B5EF4-FFF2-40B4-BE49-F238E27FC236}">
                <a16:creationId xmlns:a16="http://schemas.microsoft.com/office/drawing/2014/main" id="{6A08F6DB-BEBA-4180-A300-6B2B2477F381}"/>
              </a:ext>
            </a:extLst>
          </p:cNvPr>
          <p:cNvPicPr>
            <a:picLocks noChangeAspect="1"/>
          </p:cNvPicPr>
          <p:nvPr/>
        </p:nvPicPr>
        <p:blipFill>
          <a:blip r:embed="rId2"/>
          <a:stretch>
            <a:fillRect/>
          </a:stretch>
        </p:blipFill>
        <p:spPr>
          <a:xfrm>
            <a:off x="325084" y="1496426"/>
            <a:ext cx="8316686" cy="4722112"/>
          </a:xfrm>
          <a:prstGeom prst="rect">
            <a:avLst/>
          </a:prstGeom>
        </p:spPr>
      </p:pic>
      <p:sp>
        <p:nvSpPr>
          <p:cNvPr id="13" name="Oval 12">
            <a:extLst>
              <a:ext uri="{FF2B5EF4-FFF2-40B4-BE49-F238E27FC236}">
                <a16:creationId xmlns:a16="http://schemas.microsoft.com/office/drawing/2014/main" id="{DC12F34B-CB32-4E54-BE21-F6555541E061}"/>
              </a:ext>
            </a:extLst>
          </p:cNvPr>
          <p:cNvSpPr/>
          <p:nvPr/>
        </p:nvSpPr>
        <p:spPr>
          <a:xfrm>
            <a:off x="648896" y="3045823"/>
            <a:ext cx="4346852" cy="667533"/>
          </a:xfrm>
          <a:prstGeom prst="ellipse">
            <a:avLst/>
          </a:prstGeom>
          <a:noFill/>
          <a:ln>
            <a:solidFill>
              <a:srgbClr val="0070C0"/>
            </a:solidFill>
          </a:ln>
          <a:effectLst>
            <a:glow rad="228600">
              <a:schemeClr val="accent4">
                <a:satMod val="175000"/>
                <a:alpha val="40000"/>
              </a:schemeClr>
            </a:glow>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cxnSp>
        <p:nvCxnSpPr>
          <p:cNvPr id="14" name="Straight Arrow Connector 13">
            <a:extLst>
              <a:ext uri="{FF2B5EF4-FFF2-40B4-BE49-F238E27FC236}">
                <a16:creationId xmlns:a16="http://schemas.microsoft.com/office/drawing/2014/main" id="{55F1DBC4-0E3C-4384-B2BF-4E05910D7F56}"/>
              </a:ext>
            </a:extLst>
          </p:cNvPr>
          <p:cNvCxnSpPr/>
          <p:nvPr/>
        </p:nvCxnSpPr>
        <p:spPr>
          <a:xfrm flipH="1">
            <a:off x="5141244" y="2363103"/>
            <a:ext cx="1419497" cy="853440"/>
          </a:xfrm>
          <a:prstGeom prst="straightConnector1">
            <a:avLst/>
          </a:prstGeom>
          <a:ln>
            <a:solidFill>
              <a:srgbClr val="0070C0"/>
            </a:solidFill>
            <a:tailEnd type="triangle"/>
          </a:ln>
          <a:effectLst>
            <a:glow rad="2286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957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EDDC8CE1-E7D7-4356-839A-26EA6ADC800C}"/>
              </a:ext>
            </a:extLst>
          </p:cNvPr>
          <p:cNvSpPr>
            <a:spLocks noGrp="1"/>
          </p:cNvSpPr>
          <p:nvPr>
            <p:ph type="title"/>
          </p:nvPr>
        </p:nvSpPr>
        <p:spPr>
          <a:xfrm>
            <a:off x="683349" y="738870"/>
            <a:ext cx="7777302" cy="498916"/>
          </a:xfrm>
        </p:spPr>
        <p:txBody>
          <a:bodyPr>
            <a:normAutofit fontScale="90000"/>
          </a:bodyPr>
          <a:lstStyle/>
          <a:p>
            <a:pPr algn="ctr"/>
            <a:r>
              <a:rPr lang="en-US" dirty="0"/>
              <a:t>How do I find a doctor?</a:t>
            </a:r>
          </a:p>
        </p:txBody>
      </p:sp>
      <p:pic>
        <p:nvPicPr>
          <p:cNvPr id="12" name="Picture 11">
            <a:extLst>
              <a:ext uri="{FF2B5EF4-FFF2-40B4-BE49-F238E27FC236}">
                <a16:creationId xmlns:a16="http://schemas.microsoft.com/office/drawing/2014/main" id="{4CBB90B2-958E-483E-BB93-2537969DB502}"/>
              </a:ext>
            </a:extLst>
          </p:cNvPr>
          <p:cNvPicPr>
            <a:picLocks noChangeAspect="1"/>
          </p:cNvPicPr>
          <p:nvPr/>
        </p:nvPicPr>
        <p:blipFill>
          <a:blip r:embed="rId2"/>
          <a:stretch>
            <a:fillRect/>
          </a:stretch>
        </p:blipFill>
        <p:spPr>
          <a:xfrm>
            <a:off x="0" y="1382778"/>
            <a:ext cx="9144000" cy="5040712"/>
          </a:xfrm>
          <a:prstGeom prst="rect">
            <a:avLst/>
          </a:prstGeom>
        </p:spPr>
      </p:pic>
      <p:sp>
        <p:nvSpPr>
          <p:cNvPr id="13" name="Oval 12">
            <a:extLst>
              <a:ext uri="{FF2B5EF4-FFF2-40B4-BE49-F238E27FC236}">
                <a16:creationId xmlns:a16="http://schemas.microsoft.com/office/drawing/2014/main" id="{D38C833D-29CE-42F4-9A52-50AF14EBCBD4}"/>
              </a:ext>
            </a:extLst>
          </p:cNvPr>
          <p:cNvSpPr/>
          <p:nvPr/>
        </p:nvSpPr>
        <p:spPr>
          <a:xfrm>
            <a:off x="2676293" y="2865863"/>
            <a:ext cx="1661532" cy="412596"/>
          </a:xfrm>
          <a:prstGeom prst="ellipse">
            <a:avLst/>
          </a:prstGeom>
          <a:noFill/>
          <a:ln>
            <a:solidFill>
              <a:srgbClr val="0070C0"/>
            </a:solidFill>
          </a:ln>
          <a:effectLst>
            <a:glow rad="228600">
              <a:schemeClr val="accent4">
                <a:satMod val="175000"/>
                <a:alpha val="40000"/>
              </a:schemeClr>
            </a:glow>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Tree>
    <p:extLst>
      <p:ext uri="{BB962C8B-B14F-4D97-AF65-F5344CB8AC3E}">
        <p14:creationId xmlns:p14="http://schemas.microsoft.com/office/powerpoint/2010/main" val="3242683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65C37B-F795-4312-B9A8-11954CA7C4CD}"/>
              </a:ext>
            </a:extLst>
          </p:cNvPr>
          <p:cNvPicPr>
            <a:picLocks noChangeAspect="1"/>
          </p:cNvPicPr>
          <p:nvPr/>
        </p:nvPicPr>
        <p:blipFill>
          <a:blip r:embed="rId2"/>
          <a:stretch>
            <a:fillRect/>
          </a:stretch>
        </p:blipFill>
        <p:spPr>
          <a:xfrm>
            <a:off x="1143400" y="1177018"/>
            <a:ext cx="7105650" cy="5493747"/>
          </a:xfrm>
          <a:prstGeom prst="rect">
            <a:avLst/>
          </a:prstGeom>
        </p:spPr>
      </p:pic>
      <p:sp>
        <p:nvSpPr>
          <p:cNvPr id="12" name="Title 2">
            <a:extLst>
              <a:ext uri="{FF2B5EF4-FFF2-40B4-BE49-F238E27FC236}">
                <a16:creationId xmlns:a16="http://schemas.microsoft.com/office/drawing/2014/main" id="{ADD16479-51A3-4658-9735-AB80D6DF2C08}"/>
              </a:ext>
            </a:extLst>
          </p:cNvPr>
          <p:cNvSpPr>
            <a:spLocks noGrp="1"/>
          </p:cNvSpPr>
          <p:nvPr>
            <p:ph type="title"/>
          </p:nvPr>
        </p:nvSpPr>
        <p:spPr>
          <a:xfrm>
            <a:off x="727602" y="628953"/>
            <a:ext cx="7777302" cy="452716"/>
          </a:xfrm>
        </p:spPr>
        <p:txBody>
          <a:bodyPr>
            <a:normAutofit fontScale="90000"/>
          </a:bodyPr>
          <a:lstStyle/>
          <a:p>
            <a:pPr algn="ctr"/>
            <a:r>
              <a:rPr lang="en-US" dirty="0">
                <a:solidFill>
                  <a:prstClr val="black"/>
                </a:solidFill>
              </a:rPr>
              <a:t>How do I find a doctor?</a:t>
            </a:r>
            <a:endParaRPr lang="en-US" dirty="0"/>
          </a:p>
        </p:txBody>
      </p:sp>
      <p:cxnSp>
        <p:nvCxnSpPr>
          <p:cNvPr id="13" name="Straight Arrow Connector 12">
            <a:extLst>
              <a:ext uri="{FF2B5EF4-FFF2-40B4-BE49-F238E27FC236}">
                <a16:creationId xmlns:a16="http://schemas.microsoft.com/office/drawing/2014/main" id="{98A7B16A-C70E-4F52-A1DE-4AFF91AFCFF6}"/>
              </a:ext>
            </a:extLst>
          </p:cNvPr>
          <p:cNvCxnSpPr/>
          <p:nvPr/>
        </p:nvCxnSpPr>
        <p:spPr>
          <a:xfrm>
            <a:off x="576571" y="2831242"/>
            <a:ext cx="2220686" cy="0"/>
          </a:xfrm>
          <a:prstGeom prst="straightConnector1">
            <a:avLst/>
          </a:prstGeom>
          <a:ln>
            <a:solidFill>
              <a:srgbClr val="0070C0"/>
            </a:solidFill>
            <a:tailEnd type="triangle"/>
          </a:ln>
          <a:effectLst>
            <a:glow rad="2286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60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2AD1BD5-AD00-4AF2-9439-9C0C6D754227}"/>
              </a:ext>
            </a:extLst>
          </p:cNvPr>
          <p:cNvSpPr>
            <a:spLocks noGrp="1"/>
          </p:cNvSpPr>
          <p:nvPr>
            <p:ph type="title"/>
          </p:nvPr>
        </p:nvSpPr>
        <p:spPr>
          <a:xfrm>
            <a:off x="683349" y="858644"/>
            <a:ext cx="7777302" cy="635619"/>
          </a:xfrm>
        </p:spPr>
        <p:txBody>
          <a:bodyPr/>
          <a:lstStyle/>
          <a:p>
            <a:pPr algn="ctr"/>
            <a:r>
              <a:rPr lang="en-US" dirty="0">
                <a:solidFill>
                  <a:prstClr val="black"/>
                </a:solidFill>
              </a:rPr>
              <a:t>How do I find a doctor?</a:t>
            </a:r>
            <a:endParaRPr lang="en-US" dirty="0"/>
          </a:p>
        </p:txBody>
      </p:sp>
      <p:pic>
        <p:nvPicPr>
          <p:cNvPr id="12" name="Picture 11">
            <a:extLst>
              <a:ext uri="{FF2B5EF4-FFF2-40B4-BE49-F238E27FC236}">
                <a16:creationId xmlns:a16="http://schemas.microsoft.com/office/drawing/2014/main" id="{487EEB0D-78A6-4830-8356-01027E66421B}"/>
              </a:ext>
            </a:extLst>
          </p:cNvPr>
          <p:cNvPicPr>
            <a:picLocks noChangeAspect="1"/>
          </p:cNvPicPr>
          <p:nvPr/>
        </p:nvPicPr>
        <p:blipFill>
          <a:blip r:embed="rId2"/>
          <a:stretch>
            <a:fillRect/>
          </a:stretch>
        </p:blipFill>
        <p:spPr>
          <a:xfrm>
            <a:off x="0" y="1703294"/>
            <a:ext cx="9144000" cy="3451412"/>
          </a:xfrm>
          <a:prstGeom prst="rect">
            <a:avLst/>
          </a:prstGeom>
        </p:spPr>
      </p:pic>
    </p:spTree>
    <p:extLst>
      <p:ext uri="{BB962C8B-B14F-4D97-AF65-F5344CB8AC3E}">
        <p14:creationId xmlns:p14="http://schemas.microsoft.com/office/powerpoint/2010/main" val="839979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7769235-65B2-4672-9F15-42EB9BA8A9AC}"/>
              </a:ext>
            </a:extLst>
          </p:cNvPr>
          <p:cNvSpPr>
            <a:spLocks noGrp="1"/>
          </p:cNvSpPr>
          <p:nvPr>
            <p:ph type="title"/>
          </p:nvPr>
        </p:nvSpPr>
        <p:spPr>
          <a:xfrm>
            <a:off x="562140" y="1102014"/>
            <a:ext cx="7777302" cy="643909"/>
          </a:xfrm>
        </p:spPr>
        <p:txBody>
          <a:bodyPr>
            <a:normAutofit fontScale="90000"/>
          </a:bodyPr>
          <a:lstStyle/>
          <a:p>
            <a:pPr algn="ctr"/>
            <a:r>
              <a:rPr lang="en-US" dirty="0">
                <a:solidFill>
                  <a:prstClr val="black"/>
                </a:solidFill>
              </a:rPr>
              <a:t>How do I find a doctor?</a:t>
            </a:r>
            <a:br>
              <a:rPr lang="en-US" dirty="0">
                <a:solidFill>
                  <a:prstClr val="black"/>
                </a:solidFill>
              </a:rPr>
            </a:br>
            <a:r>
              <a:rPr lang="en-US" dirty="0">
                <a:solidFill>
                  <a:prstClr val="black"/>
                </a:solidFill>
              </a:rPr>
              <a:t>You can always give us a call</a:t>
            </a:r>
            <a:endParaRPr lang="en-US" dirty="0"/>
          </a:p>
        </p:txBody>
      </p:sp>
      <p:pic>
        <p:nvPicPr>
          <p:cNvPr id="12" name="Picture 11">
            <a:extLst>
              <a:ext uri="{FF2B5EF4-FFF2-40B4-BE49-F238E27FC236}">
                <a16:creationId xmlns:a16="http://schemas.microsoft.com/office/drawing/2014/main" id="{3E8DF39C-BF48-4346-969B-BDFCB60D272E}"/>
              </a:ext>
            </a:extLst>
          </p:cNvPr>
          <p:cNvPicPr>
            <a:picLocks noChangeAspect="1"/>
          </p:cNvPicPr>
          <p:nvPr/>
        </p:nvPicPr>
        <p:blipFill>
          <a:blip r:embed="rId2"/>
          <a:stretch>
            <a:fillRect/>
          </a:stretch>
        </p:blipFill>
        <p:spPr>
          <a:xfrm>
            <a:off x="451893" y="3000511"/>
            <a:ext cx="3781425" cy="1971675"/>
          </a:xfrm>
          <a:prstGeom prst="rect">
            <a:avLst/>
          </a:prstGeom>
        </p:spPr>
      </p:pic>
      <p:pic>
        <p:nvPicPr>
          <p:cNvPr id="13" name="Picture 12">
            <a:extLst>
              <a:ext uri="{FF2B5EF4-FFF2-40B4-BE49-F238E27FC236}">
                <a16:creationId xmlns:a16="http://schemas.microsoft.com/office/drawing/2014/main" id="{6FADC170-744A-4707-91F1-2A67369753B3}"/>
              </a:ext>
            </a:extLst>
          </p:cNvPr>
          <p:cNvPicPr>
            <a:picLocks noChangeAspect="1"/>
          </p:cNvPicPr>
          <p:nvPr/>
        </p:nvPicPr>
        <p:blipFill>
          <a:blip r:embed="rId3"/>
          <a:stretch>
            <a:fillRect/>
          </a:stretch>
        </p:blipFill>
        <p:spPr>
          <a:xfrm>
            <a:off x="4572000" y="2990714"/>
            <a:ext cx="4216989" cy="2017199"/>
          </a:xfrm>
          <a:prstGeom prst="rect">
            <a:avLst/>
          </a:prstGeom>
        </p:spPr>
      </p:pic>
    </p:spTree>
    <p:extLst>
      <p:ext uri="{BB962C8B-B14F-4D97-AF65-F5344CB8AC3E}">
        <p14:creationId xmlns:p14="http://schemas.microsoft.com/office/powerpoint/2010/main" val="3185840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F4249F-50B3-4DBF-8666-28E19B5A782B}"/>
              </a:ext>
            </a:extLst>
          </p:cNvPr>
          <p:cNvPicPr>
            <a:picLocks noChangeAspect="1"/>
          </p:cNvPicPr>
          <p:nvPr/>
        </p:nvPicPr>
        <p:blipFill>
          <a:blip r:embed="rId2"/>
          <a:stretch>
            <a:fillRect/>
          </a:stretch>
        </p:blipFill>
        <p:spPr>
          <a:xfrm>
            <a:off x="0" y="987035"/>
            <a:ext cx="9144000" cy="4883930"/>
          </a:xfrm>
          <a:prstGeom prst="rect">
            <a:avLst/>
          </a:prstGeom>
        </p:spPr>
      </p:pic>
    </p:spTree>
    <p:extLst>
      <p:ext uri="{BB962C8B-B14F-4D97-AF65-F5344CB8AC3E}">
        <p14:creationId xmlns:p14="http://schemas.microsoft.com/office/powerpoint/2010/main" val="173587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3EBEE6-CA14-4C78-A029-6FDF5E36B0B7}"/>
              </a:ext>
            </a:extLst>
          </p:cNvPr>
          <p:cNvPicPr>
            <a:picLocks noChangeAspect="1"/>
          </p:cNvPicPr>
          <p:nvPr/>
        </p:nvPicPr>
        <p:blipFill>
          <a:blip r:embed="rId2"/>
          <a:stretch>
            <a:fillRect/>
          </a:stretch>
        </p:blipFill>
        <p:spPr>
          <a:xfrm>
            <a:off x="0" y="1135957"/>
            <a:ext cx="9144000" cy="4586085"/>
          </a:xfrm>
          <a:prstGeom prst="rect">
            <a:avLst/>
          </a:prstGeom>
        </p:spPr>
      </p:pic>
    </p:spTree>
    <p:extLst>
      <p:ext uri="{BB962C8B-B14F-4D97-AF65-F5344CB8AC3E}">
        <p14:creationId xmlns:p14="http://schemas.microsoft.com/office/powerpoint/2010/main" val="2006304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7F4F477-7EB7-46EB-97C7-8DBBC390267E}"/>
              </a:ext>
            </a:extLst>
          </p:cNvPr>
          <p:cNvPicPr>
            <a:picLocks noChangeAspect="1"/>
          </p:cNvPicPr>
          <p:nvPr/>
        </p:nvPicPr>
        <p:blipFill>
          <a:blip r:embed="rId2"/>
          <a:stretch>
            <a:fillRect/>
          </a:stretch>
        </p:blipFill>
        <p:spPr>
          <a:xfrm>
            <a:off x="0" y="1167093"/>
            <a:ext cx="9144000" cy="4523814"/>
          </a:xfrm>
          <a:prstGeom prst="rect">
            <a:avLst/>
          </a:prstGeom>
        </p:spPr>
      </p:pic>
    </p:spTree>
    <p:extLst>
      <p:ext uri="{BB962C8B-B14F-4D97-AF65-F5344CB8AC3E}">
        <p14:creationId xmlns:p14="http://schemas.microsoft.com/office/powerpoint/2010/main" val="49533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963F00A-A094-44DB-B3A4-A83031C9223C}"/>
              </a:ext>
            </a:extLst>
          </p:cNvPr>
          <p:cNvPicPr>
            <a:picLocks noChangeAspect="1"/>
          </p:cNvPicPr>
          <p:nvPr/>
        </p:nvPicPr>
        <p:blipFill>
          <a:blip r:embed="rId2"/>
          <a:stretch>
            <a:fillRect/>
          </a:stretch>
        </p:blipFill>
        <p:spPr>
          <a:xfrm>
            <a:off x="0" y="1117715"/>
            <a:ext cx="9144000" cy="4622569"/>
          </a:xfrm>
          <a:prstGeom prst="rect">
            <a:avLst/>
          </a:prstGeom>
        </p:spPr>
      </p:pic>
    </p:spTree>
    <p:extLst>
      <p:ext uri="{BB962C8B-B14F-4D97-AF65-F5344CB8AC3E}">
        <p14:creationId xmlns:p14="http://schemas.microsoft.com/office/powerpoint/2010/main" val="1864311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C2B8A30-7423-4834-A291-1397AED5F4A3}"/>
              </a:ext>
            </a:extLst>
          </p:cNvPr>
          <p:cNvPicPr>
            <a:picLocks noChangeAspect="1"/>
          </p:cNvPicPr>
          <p:nvPr/>
        </p:nvPicPr>
        <p:blipFill>
          <a:blip r:embed="rId2"/>
          <a:stretch>
            <a:fillRect/>
          </a:stretch>
        </p:blipFill>
        <p:spPr>
          <a:xfrm>
            <a:off x="0" y="1094299"/>
            <a:ext cx="9144000" cy="4669402"/>
          </a:xfrm>
          <a:prstGeom prst="rect">
            <a:avLst/>
          </a:prstGeom>
        </p:spPr>
      </p:pic>
    </p:spTree>
    <p:extLst>
      <p:ext uri="{BB962C8B-B14F-4D97-AF65-F5344CB8AC3E}">
        <p14:creationId xmlns:p14="http://schemas.microsoft.com/office/powerpoint/2010/main" val="196079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4298370" y="4344970"/>
            <a:ext cx="4816475" cy="872465"/>
          </a:xfrm>
        </p:spPr>
        <p:txBody>
          <a:bodyPr>
            <a:normAutofit/>
          </a:bodyPr>
          <a:lstStyle/>
          <a:p>
            <a:r>
              <a:rPr lang="en-US" sz="2000" dirty="0"/>
              <a:t>Navigating the </a:t>
            </a:r>
          </a:p>
          <a:p>
            <a:r>
              <a:rPr lang="en-US" sz="2000" dirty="0"/>
              <a:t>Health System</a:t>
            </a:r>
          </a:p>
        </p:txBody>
      </p:sp>
    </p:spTree>
    <p:extLst>
      <p:ext uri="{BB962C8B-B14F-4D97-AF65-F5344CB8AC3E}">
        <p14:creationId xmlns:p14="http://schemas.microsoft.com/office/powerpoint/2010/main" val="2397212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6A885B-41AA-41C2-B180-0025420136E0}"/>
              </a:ext>
            </a:extLst>
          </p:cNvPr>
          <p:cNvPicPr>
            <a:picLocks noChangeAspect="1"/>
          </p:cNvPicPr>
          <p:nvPr/>
        </p:nvPicPr>
        <p:blipFill>
          <a:blip r:embed="rId2"/>
          <a:stretch>
            <a:fillRect/>
          </a:stretch>
        </p:blipFill>
        <p:spPr>
          <a:xfrm>
            <a:off x="0" y="1045179"/>
            <a:ext cx="9144000" cy="4767642"/>
          </a:xfrm>
          <a:prstGeom prst="rect">
            <a:avLst/>
          </a:prstGeom>
        </p:spPr>
      </p:pic>
    </p:spTree>
    <p:extLst>
      <p:ext uri="{BB962C8B-B14F-4D97-AF65-F5344CB8AC3E}">
        <p14:creationId xmlns:p14="http://schemas.microsoft.com/office/powerpoint/2010/main" val="1716584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0D2710-F4C6-4150-A8E3-CD0FB2A78114}"/>
              </a:ext>
            </a:extLst>
          </p:cNvPr>
          <p:cNvPicPr>
            <a:picLocks noChangeAspect="1"/>
          </p:cNvPicPr>
          <p:nvPr/>
        </p:nvPicPr>
        <p:blipFill>
          <a:blip r:embed="rId2"/>
          <a:stretch>
            <a:fillRect/>
          </a:stretch>
        </p:blipFill>
        <p:spPr>
          <a:xfrm>
            <a:off x="1053738" y="675662"/>
            <a:ext cx="2926080" cy="3268027"/>
          </a:xfrm>
          <a:prstGeom prst="rect">
            <a:avLst/>
          </a:prstGeom>
        </p:spPr>
      </p:pic>
      <p:pic>
        <p:nvPicPr>
          <p:cNvPr id="3" name="Picture 2">
            <a:extLst>
              <a:ext uri="{FF2B5EF4-FFF2-40B4-BE49-F238E27FC236}">
                <a16:creationId xmlns:a16="http://schemas.microsoft.com/office/drawing/2014/main" id="{69DD6C41-6C16-4A96-BAE7-6A6DA7EB376F}"/>
              </a:ext>
            </a:extLst>
          </p:cNvPr>
          <p:cNvPicPr>
            <a:picLocks noChangeAspect="1"/>
          </p:cNvPicPr>
          <p:nvPr/>
        </p:nvPicPr>
        <p:blipFill>
          <a:blip r:embed="rId3"/>
          <a:stretch>
            <a:fillRect/>
          </a:stretch>
        </p:blipFill>
        <p:spPr>
          <a:xfrm>
            <a:off x="4572000" y="766728"/>
            <a:ext cx="3283131" cy="2895600"/>
          </a:xfrm>
          <a:prstGeom prst="rect">
            <a:avLst/>
          </a:prstGeom>
        </p:spPr>
      </p:pic>
      <p:pic>
        <p:nvPicPr>
          <p:cNvPr id="4" name="Picture 3">
            <a:extLst>
              <a:ext uri="{FF2B5EF4-FFF2-40B4-BE49-F238E27FC236}">
                <a16:creationId xmlns:a16="http://schemas.microsoft.com/office/drawing/2014/main" id="{C3113016-981A-403B-9315-6ACE79E9EAF2}"/>
              </a:ext>
            </a:extLst>
          </p:cNvPr>
          <p:cNvPicPr>
            <a:picLocks noChangeAspect="1"/>
          </p:cNvPicPr>
          <p:nvPr/>
        </p:nvPicPr>
        <p:blipFill>
          <a:blip r:embed="rId4"/>
          <a:stretch>
            <a:fillRect/>
          </a:stretch>
        </p:blipFill>
        <p:spPr>
          <a:xfrm>
            <a:off x="989104" y="3814420"/>
            <a:ext cx="3055348" cy="2686594"/>
          </a:xfrm>
          <a:prstGeom prst="rect">
            <a:avLst/>
          </a:prstGeom>
        </p:spPr>
      </p:pic>
      <p:pic>
        <p:nvPicPr>
          <p:cNvPr id="5" name="Picture 4">
            <a:extLst>
              <a:ext uri="{FF2B5EF4-FFF2-40B4-BE49-F238E27FC236}">
                <a16:creationId xmlns:a16="http://schemas.microsoft.com/office/drawing/2014/main" id="{326616F7-8222-4E57-BCED-456D875E110E}"/>
              </a:ext>
            </a:extLst>
          </p:cNvPr>
          <p:cNvPicPr>
            <a:picLocks noChangeAspect="1"/>
          </p:cNvPicPr>
          <p:nvPr/>
        </p:nvPicPr>
        <p:blipFill>
          <a:blip r:embed="rId5"/>
          <a:stretch>
            <a:fillRect/>
          </a:stretch>
        </p:blipFill>
        <p:spPr>
          <a:xfrm>
            <a:off x="4750525" y="3605414"/>
            <a:ext cx="2926080" cy="2895600"/>
          </a:xfrm>
          <a:prstGeom prst="rect">
            <a:avLst/>
          </a:prstGeom>
        </p:spPr>
      </p:pic>
    </p:spTree>
    <p:extLst>
      <p:ext uri="{BB962C8B-B14F-4D97-AF65-F5344CB8AC3E}">
        <p14:creationId xmlns:p14="http://schemas.microsoft.com/office/powerpoint/2010/main" val="90111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BF1D0DB3-1B03-45A8-95E3-F80B151D5EE1}"/>
              </a:ext>
            </a:extLst>
          </p:cNvPr>
          <p:cNvSpPr>
            <a:spLocks noGrp="1"/>
          </p:cNvSpPr>
          <p:nvPr>
            <p:ph type="title"/>
          </p:nvPr>
        </p:nvSpPr>
        <p:spPr>
          <a:xfrm>
            <a:off x="686474" y="702527"/>
            <a:ext cx="7777302" cy="947853"/>
          </a:xfrm>
        </p:spPr>
        <p:txBody>
          <a:bodyPr>
            <a:noAutofit/>
          </a:bodyPr>
          <a:lstStyle/>
          <a:p>
            <a:pPr algn="ctr"/>
            <a:r>
              <a:rPr lang="en-US" sz="3600" dirty="0">
                <a:solidFill>
                  <a:srgbClr val="FF0000"/>
                </a:solidFill>
              </a:rPr>
              <a:t>What is Preventive Care?</a:t>
            </a:r>
          </a:p>
        </p:txBody>
      </p:sp>
      <p:sp>
        <p:nvSpPr>
          <p:cNvPr id="12" name="Text Placeholder 3">
            <a:extLst>
              <a:ext uri="{FF2B5EF4-FFF2-40B4-BE49-F238E27FC236}">
                <a16:creationId xmlns:a16="http://schemas.microsoft.com/office/drawing/2014/main" id="{E89B3605-6017-46BC-A1F9-8C0180FB9ABA}"/>
              </a:ext>
            </a:extLst>
          </p:cNvPr>
          <p:cNvSpPr>
            <a:spLocks noGrp="1"/>
          </p:cNvSpPr>
          <p:nvPr>
            <p:ph type="body" sz="quarter" idx="13"/>
          </p:nvPr>
        </p:nvSpPr>
        <p:spPr>
          <a:xfrm>
            <a:off x="1112664" y="1650380"/>
            <a:ext cx="7549132" cy="4389120"/>
          </a:xfrm>
        </p:spPr>
        <p:txBody>
          <a:bodyPr>
            <a:normAutofit fontScale="85000" lnSpcReduction="10000"/>
          </a:bodyPr>
          <a:lstStyle/>
          <a:p>
            <a:pPr>
              <a:buFont typeface="Arial" panose="020B0604020202020204" pitchFamily="34" charset="0"/>
              <a:buChar char="•"/>
            </a:pPr>
            <a:r>
              <a:rPr lang="en-US" sz="2400" dirty="0"/>
              <a:t>Preventive care or “Check ups” are regular health exams and tests that can help find problems before they start. </a:t>
            </a:r>
          </a:p>
          <a:p>
            <a:pPr marL="0" indent="0">
              <a:buNone/>
            </a:pPr>
            <a:endParaRPr lang="en-US" sz="2400" dirty="0"/>
          </a:p>
          <a:p>
            <a:pPr>
              <a:buFont typeface="Arial" panose="020B0604020202020204" pitchFamily="34" charset="0"/>
              <a:buChar char="•"/>
            </a:pPr>
            <a:r>
              <a:rPr lang="en-US" sz="2400" dirty="0"/>
              <a:t>They can help find problems early, when your chances for treatment and cure are better. </a:t>
            </a:r>
          </a:p>
          <a:p>
            <a:pPr>
              <a:buFont typeface="Arial" panose="020B0604020202020204" pitchFamily="34" charset="0"/>
              <a:buChar char="•"/>
            </a:pPr>
            <a:endParaRPr lang="en-US" sz="2400" dirty="0"/>
          </a:p>
          <a:p>
            <a:pPr>
              <a:buFont typeface="Arial" panose="020B0604020202020204" pitchFamily="34" charset="0"/>
              <a:buChar char="•"/>
            </a:pPr>
            <a:r>
              <a:rPr lang="en-US" sz="2400" dirty="0"/>
              <a:t>By getting the right health services, screenings, and treatments, you are taking steps that help your chances for living a longer, healthier life. </a:t>
            </a:r>
          </a:p>
          <a:p>
            <a:pPr>
              <a:buFont typeface="Arial" panose="020B0604020202020204" pitchFamily="34" charset="0"/>
              <a:buChar char="•"/>
            </a:pPr>
            <a:endParaRPr lang="en-US" sz="2400" dirty="0"/>
          </a:p>
          <a:p>
            <a:pPr>
              <a:buFont typeface="Arial" panose="020B0604020202020204" pitchFamily="34" charset="0"/>
              <a:buChar char="•"/>
            </a:pPr>
            <a:r>
              <a:rPr lang="en-US" sz="2400" dirty="0"/>
              <a:t>Your age, health and family history, lifestyle choices (i.e. what you eat, how active you are, whether you smoke), and other important factors impact what and how often you need healthcare.</a:t>
            </a:r>
          </a:p>
          <a:p>
            <a:endParaRPr lang="en-US" dirty="0"/>
          </a:p>
        </p:txBody>
      </p:sp>
      <p:sp>
        <p:nvSpPr>
          <p:cNvPr id="13" name="TextBox 12">
            <a:extLst>
              <a:ext uri="{FF2B5EF4-FFF2-40B4-BE49-F238E27FC236}">
                <a16:creationId xmlns:a16="http://schemas.microsoft.com/office/drawing/2014/main" id="{A26574AB-F7C9-4AF9-A6C5-FF8F687B8A72}"/>
              </a:ext>
            </a:extLst>
          </p:cNvPr>
          <p:cNvSpPr txBox="1"/>
          <p:nvPr/>
        </p:nvSpPr>
        <p:spPr>
          <a:xfrm>
            <a:off x="7563843" y="6071753"/>
            <a:ext cx="1326004" cy="369332"/>
          </a:xfrm>
          <a:prstGeom prst="rect">
            <a:avLst/>
          </a:prstGeom>
          <a:noFill/>
        </p:spPr>
        <p:txBody>
          <a:bodyPr wrap="none" rtlCol="0">
            <a:spAutoFit/>
          </a:bodyPr>
          <a:lstStyle/>
          <a:p>
            <a:r>
              <a:rPr lang="en-US" dirty="0"/>
              <a:t>CDC, 2017</a:t>
            </a:r>
          </a:p>
        </p:txBody>
      </p:sp>
    </p:spTree>
    <p:extLst>
      <p:ext uri="{BB962C8B-B14F-4D97-AF65-F5344CB8AC3E}">
        <p14:creationId xmlns:p14="http://schemas.microsoft.com/office/powerpoint/2010/main" val="2918341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F5F3B5A-1A0D-46A3-9C32-435A81895A3A}"/>
              </a:ext>
            </a:extLst>
          </p:cNvPr>
          <p:cNvSpPr>
            <a:spLocks noGrp="1"/>
          </p:cNvSpPr>
          <p:nvPr>
            <p:ph type="title"/>
          </p:nvPr>
        </p:nvSpPr>
        <p:spPr>
          <a:xfrm>
            <a:off x="0" y="724831"/>
            <a:ext cx="9144000" cy="936701"/>
          </a:xfrm>
        </p:spPr>
        <p:txBody>
          <a:bodyPr>
            <a:noAutofit/>
          </a:bodyPr>
          <a:lstStyle/>
          <a:p>
            <a:pPr algn="ctr"/>
            <a:r>
              <a:rPr lang="en-US" sz="3200" dirty="0">
                <a:solidFill>
                  <a:srgbClr val="FF0000"/>
                </a:solidFill>
              </a:rPr>
              <a:t>What Preventive Care Services </a:t>
            </a:r>
            <a:br>
              <a:rPr lang="en-US" sz="3200" dirty="0">
                <a:solidFill>
                  <a:srgbClr val="FF0000"/>
                </a:solidFill>
              </a:rPr>
            </a:br>
            <a:r>
              <a:rPr lang="en-US" sz="3200" dirty="0">
                <a:solidFill>
                  <a:srgbClr val="FF0000"/>
                </a:solidFill>
              </a:rPr>
              <a:t>are Recommended?</a:t>
            </a:r>
            <a:endParaRPr lang="en-US" sz="3200" dirty="0"/>
          </a:p>
        </p:txBody>
      </p:sp>
      <p:sp>
        <p:nvSpPr>
          <p:cNvPr id="12" name="Text Placeholder 3">
            <a:extLst>
              <a:ext uri="{FF2B5EF4-FFF2-40B4-BE49-F238E27FC236}">
                <a16:creationId xmlns:a16="http://schemas.microsoft.com/office/drawing/2014/main" id="{D6D89953-A768-4747-9E66-83A06541F59C}"/>
              </a:ext>
            </a:extLst>
          </p:cNvPr>
          <p:cNvSpPr>
            <a:spLocks noGrp="1"/>
          </p:cNvSpPr>
          <p:nvPr>
            <p:ph type="body" sz="quarter" idx="13"/>
          </p:nvPr>
        </p:nvSpPr>
        <p:spPr>
          <a:xfrm>
            <a:off x="735980" y="2141034"/>
            <a:ext cx="7925816" cy="3767654"/>
          </a:xfrm>
        </p:spPr>
        <p:txBody>
          <a:bodyPr>
            <a:normAutofit lnSpcReduction="10000"/>
          </a:bodyPr>
          <a:lstStyle/>
          <a:p>
            <a:r>
              <a:rPr lang="en-US" sz="2200" dirty="0"/>
              <a:t>Breast and Cervical Cancer Early Detection</a:t>
            </a:r>
          </a:p>
          <a:p>
            <a:r>
              <a:rPr lang="en-US" sz="2200" dirty="0"/>
              <a:t>Cholesterol</a:t>
            </a:r>
          </a:p>
          <a:p>
            <a:r>
              <a:rPr lang="en-US" sz="2200" dirty="0"/>
              <a:t>Colorectal Cancer Screening </a:t>
            </a:r>
          </a:p>
          <a:p>
            <a:r>
              <a:rPr lang="en-US" sz="2200" dirty="0"/>
              <a:t>High Blood Pressure</a:t>
            </a:r>
          </a:p>
          <a:p>
            <a:r>
              <a:rPr lang="en-US" sz="2200" dirty="0"/>
              <a:t>Immunizations</a:t>
            </a:r>
          </a:p>
          <a:p>
            <a:r>
              <a:rPr lang="en-US" sz="2200" dirty="0"/>
              <a:t>Oral Health</a:t>
            </a:r>
          </a:p>
          <a:p>
            <a:r>
              <a:rPr lang="en-US" sz="2200" dirty="0"/>
              <a:t>Prostate Cancer Screening</a:t>
            </a:r>
          </a:p>
          <a:p>
            <a:r>
              <a:rPr lang="en-US" sz="2200" dirty="0"/>
              <a:t>Skin Cancer</a:t>
            </a:r>
          </a:p>
          <a:p>
            <a:r>
              <a:rPr lang="en-US" sz="2200" dirty="0"/>
              <a:t>HIV/AIDS</a:t>
            </a:r>
          </a:p>
          <a:p>
            <a:r>
              <a:rPr lang="en-US" sz="2200" dirty="0"/>
              <a:t>Viral Hepatitis</a:t>
            </a:r>
          </a:p>
          <a:p>
            <a:endParaRPr lang="en-US" dirty="0"/>
          </a:p>
        </p:txBody>
      </p:sp>
      <p:sp>
        <p:nvSpPr>
          <p:cNvPr id="13" name="TextBox 12">
            <a:extLst>
              <a:ext uri="{FF2B5EF4-FFF2-40B4-BE49-F238E27FC236}">
                <a16:creationId xmlns:a16="http://schemas.microsoft.com/office/drawing/2014/main" id="{99C13FB7-6FD2-4EC0-9F64-F466A70F1D7C}"/>
              </a:ext>
            </a:extLst>
          </p:cNvPr>
          <p:cNvSpPr txBox="1"/>
          <p:nvPr/>
        </p:nvSpPr>
        <p:spPr>
          <a:xfrm>
            <a:off x="7563843" y="6071753"/>
            <a:ext cx="1326004" cy="369332"/>
          </a:xfrm>
          <a:prstGeom prst="rect">
            <a:avLst/>
          </a:prstGeom>
          <a:noFill/>
        </p:spPr>
        <p:txBody>
          <a:bodyPr wrap="none" rtlCol="0">
            <a:spAutoFit/>
          </a:bodyPr>
          <a:lstStyle/>
          <a:p>
            <a:r>
              <a:rPr lang="en-US" dirty="0"/>
              <a:t>CDC, 2017</a:t>
            </a:r>
          </a:p>
        </p:txBody>
      </p:sp>
    </p:spTree>
    <p:extLst>
      <p:ext uri="{BB962C8B-B14F-4D97-AF65-F5344CB8AC3E}">
        <p14:creationId xmlns:p14="http://schemas.microsoft.com/office/powerpoint/2010/main" val="617600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BB3D4D1-C087-40F9-AC73-3E432531ACD0}"/>
              </a:ext>
            </a:extLst>
          </p:cNvPr>
          <p:cNvSpPr>
            <a:spLocks noGrp="1"/>
          </p:cNvSpPr>
          <p:nvPr>
            <p:ph type="title"/>
          </p:nvPr>
        </p:nvSpPr>
        <p:spPr>
          <a:xfrm>
            <a:off x="727602" y="685856"/>
            <a:ext cx="7777302" cy="1009130"/>
          </a:xfrm>
        </p:spPr>
        <p:txBody>
          <a:bodyPr>
            <a:noAutofit/>
          </a:bodyPr>
          <a:lstStyle/>
          <a:p>
            <a:pPr algn="ctr"/>
            <a:r>
              <a:rPr lang="en-US" sz="3200" dirty="0">
                <a:solidFill>
                  <a:srgbClr val="FF0000"/>
                </a:solidFill>
              </a:rPr>
              <a:t>Things to do before your next </a:t>
            </a:r>
            <a:br>
              <a:rPr lang="en-US" sz="3200" dirty="0">
                <a:solidFill>
                  <a:srgbClr val="FF0000"/>
                </a:solidFill>
              </a:rPr>
            </a:br>
            <a:r>
              <a:rPr lang="en-US" sz="3200" dirty="0">
                <a:solidFill>
                  <a:srgbClr val="FF0000"/>
                </a:solidFill>
              </a:rPr>
              <a:t>check up:</a:t>
            </a:r>
          </a:p>
        </p:txBody>
      </p:sp>
      <p:sp>
        <p:nvSpPr>
          <p:cNvPr id="12" name="Text Placeholder 3">
            <a:extLst>
              <a:ext uri="{FF2B5EF4-FFF2-40B4-BE49-F238E27FC236}">
                <a16:creationId xmlns:a16="http://schemas.microsoft.com/office/drawing/2014/main" id="{5DA5ED28-BE8A-4147-9212-A1AAD5EB1951}"/>
              </a:ext>
            </a:extLst>
          </p:cNvPr>
          <p:cNvSpPr>
            <a:spLocks noGrp="1"/>
          </p:cNvSpPr>
          <p:nvPr>
            <p:ph type="body" sz="quarter" idx="13"/>
          </p:nvPr>
        </p:nvSpPr>
        <p:spPr>
          <a:xfrm>
            <a:off x="797434" y="2230642"/>
            <a:ext cx="7549132" cy="3305455"/>
          </a:xfrm>
        </p:spPr>
        <p:txBody>
          <a:bodyPr/>
          <a:lstStyle/>
          <a:p>
            <a:r>
              <a:rPr lang="en-US" sz="2400" dirty="0"/>
              <a:t>Review your family health history</a:t>
            </a:r>
          </a:p>
          <a:p>
            <a:r>
              <a:rPr lang="en-US" sz="2400" dirty="0"/>
              <a:t>Find out if you are due for any general screenings or vaccinations</a:t>
            </a:r>
          </a:p>
          <a:p>
            <a:r>
              <a:rPr lang="en-US" sz="2400" dirty="0"/>
              <a:t>Write down a list of questions to take with you</a:t>
            </a:r>
          </a:p>
          <a:p>
            <a:r>
              <a:rPr lang="en-US" sz="2400" dirty="0"/>
              <a:t>Consider your future</a:t>
            </a:r>
          </a:p>
          <a:p>
            <a:r>
              <a:rPr lang="en-US" sz="2400" dirty="0"/>
              <a:t>Your primary care provider is your gate keeper for your care</a:t>
            </a:r>
          </a:p>
          <a:p>
            <a:pPr marL="0" indent="0">
              <a:buNone/>
            </a:pPr>
            <a:endParaRPr lang="en-US" dirty="0"/>
          </a:p>
        </p:txBody>
      </p:sp>
      <p:sp>
        <p:nvSpPr>
          <p:cNvPr id="13" name="TextBox 12">
            <a:extLst>
              <a:ext uri="{FF2B5EF4-FFF2-40B4-BE49-F238E27FC236}">
                <a16:creationId xmlns:a16="http://schemas.microsoft.com/office/drawing/2014/main" id="{13F972F1-B7C4-4AE4-8D7F-96BF3974EABE}"/>
              </a:ext>
            </a:extLst>
          </p:cNvPr>
          <p:cNvSpPr txBox="1"/>
          <p:nvPr/>
        </p:nvSpPr>
        <p:spPr>
          <a:xfrm>
            <a:off x="7563843" y="6071753"/>
            <a:ext cx="1326004" cy="369332"/>
          </a:xfrm>
          <a:prstGeom prst="rect">
            <a:avLst/>
          </a:prstGeom>
          <a:noFill/>
        </p:spPr>
        <p:txBody>
          <a:bodyPr wrap="none" rtlCol="0">
            <a:spAutoFit/>
          </a:bodyPr>
          <a:lstStyle/>
          <a:p>
            <a:r>
              <a:rPr lang="en-US" dirty="0"/>
              <a:t>CDC, 2017</a:t>
            </a:r>
          </a:p>
        </p:txBody>
      </p:sp>
    </p:spTree>
    <p:extLst>
      <p:ext uri="{BB962C8B-B14F-4D97-AF65-F5344CB8AC3E}">
        <p14:creationId xmlns:p14="http://schemas.microsoft.com/office/powerpoint/2010/main" val="1965560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8E4ED9D-4A0E-4D8E-B172-CF0A5A284E11}"/>
              </a:ext>
            </a:extLst>
          </p:cNvPr>
          <p:cNvSpPr>
            <a:spLocks noGrp="1"/>
          </p:cNvSpPr>
          <p:nvPr>
            <p:ph type="title"/>
          </p:nvPr>
        </p:nvSpPr>
        <p:spPr>
          <a:xfrm>
            <a:off x="727602" y="747132"/>
            <a:ext cx="7777302" cy="836341"/>
          </a:xfrm>
        </p:spPr>
        <p:txBody>
          <a:bodyPr>
            <a:normAutofit fontScale="90000"/>
          </a:bodyPr>
          <a:lstStyle/>
          <a:p>
            <a:pPr algn="ctr"/>
            <a:br>
              <a:rPr lang="en-US" sz="3200" dirty="0">
                <a:solidFill>
                  <a:srgbClr val="FF0000"/>
                </a:solidFill>
              </a:rPr>
            </a:br>
            <a:br>
              <a:rPr lang="en-US" sz="3200" dirty="0">
                <a:solidFill>
                  <a:srgbClr val="FF0000"/>
                </a:solidFill>
              </a:rPr>
            </a:br>
            <a:r>
              <a:rPr lang="en-US" sz="3200" dirty="0">
                <a:solidFill>
                  <a:srgbClr val="FF0000"/>
                </a:solidFill>
              </a:rPr>
              <a:t>What if I Need Care in a Specialty Department?</a:t>
            </a:r>
            <a:br>
              <a:rPr lang="en-US" sz="3200" dirty="0"/>
            </a:br>
            <a:br>
              <a:rPr lang="en-US" sz="3200" dirty="0"/>
            </a:br>
            <a:endParaRPr lang="en-US" sz="3200" dirty="0"/>
          </a:p>
        </p:txBody>
      </p:sp>
      <p:sp>
        <p:nvSpPr>
          <p:cNvPr id="12" name="Text Placeholder 3">
            <a:extLst>
              <a:ext uri="{FF2B5EF4-FFF2-40B4-BE49-F238E27FC236}">
                <a16:creationId xmlns:a16="http://schemas.microsoft.com/office/drawing/2014/main" id="{C5A35EF4-9DDE-4563-A313-CA27CCD95435}"/>
              </a:ext>
            </a:extLst>
          </p:cNvPr>
          <p:cNvSpPr>
            <a:spLocks noGrp="1"/>
          </p:cNvSpPr>
          <p:nvPr>
            <p:ph type="body" sz="quarter" idx="13"/>
          </p:nvPr>
        </p:nvSpPr>
        <p:spPr>
          <a:xfrm>
            <a:off x="727602" y="2352907"/>
            <a:ext cx="7777302" cy="3380986"/>
          </a:xfrm>
        </p:spPr>
        <p:txBody>
          <a:bodyPr>
            <a:normAutofit/>
          </a:bodyPr>
          <a:lstStyle/>
          <a:p>
            <a:pPr>
              <a:buFont typeface="Arial" panose="020B0604020202020204" pitchFamily="34" charset="0"/>
              <a:buChar char="•"/>
            </a:pPr>
            <a:r>
              <a:rPr lang="en-US" sz="2000" dirty="0"/>
              <a:t>You and your primary care doctor will decide if you need to be referred to a specialty department. </a:t>
            </a:r>
          </a:p>
          <a:p>
            <a:pPr marL="0" indent="0">
              <a:buNone/>
            </a:pPr>
            <a:endParaRPr lang="en-US" sz="2000" dirty="0"/>
          </a:p>
          <a:p>
            <a:pPr>
              <a:buFont typeface="Arial" panose="020B0604020202020204" pitchFamily="34" charset="0"/>
              <a:buChar char="•"/>
            </a:pPr>
            <a:r>
              <a:rPr lang="en-US" sz="2000" dirty="0"/>
              <a:t>In the event you need specialty care, your doctor will assist with arranging an appointment with the specialty department.  </a:t>
            </a:r>
          </a:p>
          <a:p>
            <a:pPr marL="0" indent="0">
              <a:buNone/>
            </a:pPr>
            <a:endParaRPr lang="en-US" sz="2000" dirty="0"/>
          </a:p>
          <a:p>
            <a:pPr>
              <a:buFont typeface="Arial" panose="020B0604020202020204" pitchFamily="34" charset="0"/>
              <a:buChar char="•"/>
            </a:pPr>
            <a:r>
              <a:rPr lang="en-US" sz="2000" dirty="0"/>
              <a:t>Some specialty departments require prior authorization, your doctor will initiate this process.</a:t>
            </a:r>
          </a:p>
          <a:p>
            <a:pPr marL="0" indent="0">
              <a:buNone/>
            </a:pPr>
            <a:endParaRPr lang="en-US" dirty="0"/>
          </a:p>
        </p:txBody>
      </p:sp>
      <p:sp>
        <p:nvSpPr>
          <p:cNvPr id="13" name="TextBox 12">
            <a:extLst>
              <a:ext uri="{FF2B5EF4-FFF2-40B4-BE49-F238E27FC236}">
                <a16:creationId xmlns:a16="http://schemas.microsoft.com/office/drawing/2014/main" id="{895D9D76-B480-482D-ABDD-1AF31C51BA86}"/>
              </a:ext>
            </a:extLst>
          </p:cNvPr>
          <p:cNvSpPr txBox="1"/>
          <p:nvPr/>
        </p:nvSpPr>
        <p:spPr>
          <a:xfrm>
            <a:off x="7563843" y="6071753"/>
            <a:ext cx="1326004" cy="369332"/>
          </a:xfrm>
          <a:prstGeom prst="rect">
            <a:avLst/>
          </a:prstGeom>
          <a:noFill/>
        </p:spPr>
        <p:txBody>
          <a:bodyPr wrap="none" rtlCol="0">
            <a:spAutoFit/>
          </a:bodyPr>
          <a:lstStyle/>
          <a:p>
            <a:r>
              <a:rPr lang="en-US" dirty="0"/>
              <a:t>CDC, 2017</a:t>
            </a:r>
          </a:p>
        </p:txBody>
      </p:sp>
    </p:spTree>
    <p:extLst>
      <p:ext uri="{BB962C8B-B14F-4D97-AF65-F5344CB8AC3E}">
        <p14:creationId xmlns:p14="http://schemas.microsoft.com/office/powerpoint/2010/main" val="3875384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84D73F1-AA43-45E9-8B1C-85C5F63F624E}"/>
              </a:ext>
            </a:extLst>
          </p:cNvPr>
          <p:cNvSpPr>
            <a:spLocks noGrp="1"/>
          </p:cNvSpPr>
          <p:nvPr>
            <p:ph type="title"/>
          </p:nvPr>
        </p:nvSpPr>
        <p:spPr>
          <a:xfrm>
            <a:off x="825190" y="801567"/>
            <a:ext cx="7679714" cy="643909"/>
          </a:xfrm>
        </p:spPr>
        <p:txBody>
          <a:bodyPr>
            <a:normAutofit/>
          </a:bodyPr>
          <a:lstStyle/>
          <a:p>
            <a:pPr algn="ctr"/>
            <a:r>
              <a:rPr lang="en-US" sz="3600" dirty="0">
                <a:solidFill>
                  <a:srgbClr val="FF0000"/>
                </a:solidFill>
              </a:rPr>
              <a:t>Coordinating Care</a:t>
            </a:r>
          </a:p>
        </p:txBody>
      </p:sp>
      <p:sp>
        <p:nvSpPr>
          <p:cNvPr id="12" name="Text Placeholder 3">
            <a:extLst>
              <a:ext uri="{FF2B5EF4-FFF2-40B4-BE49-F238E27FC236}">
                <a16:creationId xmlns:a16="http://schemas.microsoft.com/office/drawing/2014/main" id="{AAA60B88-3EBE-4A92-ACD4-C32BF315F562}"/>
              </a:ext>
            </a:extLst>
          </p:cNvPr>
          <p:cNvSpPr>
            <a:spLocks noGrp="1"/>
          </p:cNvSpPr>
          <p:nvPr>
            <p:ph type="body" sz="quarter" idx="13"/>
          </p:nvPr>
        </p:nvSpPr>
        <p:spPr>
          <a:xfrm>
            <a:off x="713678" y="2230244"/>
            <a:ext cx="7948118" cy="3566932"/>
          </a:xfrm>
        </p:spPr>
        <p:txBody>
          <a:bodyPr/>
          <a:lstStyle/>
          <a:p>
            <a:pPr>
              <a:buFont typeface="Wingdings" panose="05000000000000000000" pitchFamily="2" charset="2"/>
              <a:buChar char="§"/>
            </a:pPr>
            <a:r>
              <a:rPr lang="en-US" sz="2000" dirty="0"/>
              <a:t>Chronic disease and surgery can be a time when you need help navigating the health system.  </a:t>
            </a:r>
          </a:p>
          <a:p>
            <a:pPr marL="0" indent="0">
              <a:buNone/>
            </a:pPr>
            <a:endParaRPr lang="en-US" sz="2000" dirty="0"/>
          </a:p>
          <a:p>
            <a:pPr>
              <a:buFont typeface="Wingdings" panose="05000000000000000000" pitchFamily="2" charset="2"/>
              <a:buChar char="§"/>
            </a:pPr>
            <a:r>
              <a:rPr lang="en-US" sz="2000" dirty="0"/>
              <a:t>Many health systems have care coordinators or navigators that can advocate for you and help you understand your care.  </a:t>
            </a:r>
          </a:p>
          <a:p>
            <a:pPr marL="0" indent="0">
              <a:buNone/>
            </a:pPr>
            <a:endParaRPr lang="en-US" sz="2000" dirty="0"/>
          </a:p>
          <a:p>
            <a:pPr>
              <a:buFont typeface="Wingdings" panose="05000000000000000000" pitchFamily="2" charset="2"/>
              <a:buChar char="§"/>
            </a:pPr>
            <a:r>
              <a:rPr lang="en-US" sz="2000" dirty="0"/>
              <a:t>Your primary care provider or specialty provider will be able to assist you in connecting with care navigators.   </a:t>
            </a:r>
          </a:p>
          <a:p>
            <a:pPr marL="0" indent="0">
              <a:buNone/>
            </a:pPr>
            <a:endParaRPr lang="en-US" dirty="0"/>
          </a:p>
        </p:txBody>
      </p:sp>
    </p:spTree>
    <p:extLst>
      <p:ext uri="{BB962C8B-B14F-4D97-AF65-F5344CB8AC3E}">
        <p14:creationId xmlns:p14="http://schemas.microsoft.com/office/powerpoint/2010/main" val="3759982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E5FAF91-79A4-4546-8F3F-C35A9B3EC08A}"/>
              </a:ext>
            </a:extLst>
          </p:cNvPr>
          <p:cNvSpPr>
            <a:spLocks noGrp="1"/>
          </p:cNvSpPr>
          <p:nvPr>
            <p:ph type="title"/>
          </p:nvPr>
        </p:nvSpPr>
        <p:spPr>
          <a:xfrm>
            <a:off x="697625" y="1408157"/>
            <a:ext cx="7777302" cy="643909"/>
          </a:xfrm>
        </p:spPr>
        <p:txBody>
          <a:bodyPr>
            <a:normAutofit/>
          </a:bodyPr>
          <a:lstStyle/>
          <a:p>
            <a:r>
              <a:rPr lang="en-US" sz="3600" dirty="0">
                <a:solidFill>
                  <a:srgbClr val="FF0000"/>
                </a:solidFill>
              </a:rPr>
              <a:t>After Clinic Hours Care:</a:t>
            </a:r>
          </a:p>
        </p:txBody>
      </p:sp>
      <p:sp>
        <p:nvSpPr>
          <p:cNvPr id="12" name="Text Placeholder 3">
            <a:extLst>
              <a:ext uri="{FF2B5EF4-FFF2-40B4-BE49-F238E27FC236}">
                <a16:creationId xmlns:a16="http://schemas.microsoft.com/office/drawing/2014/main" id="{1D45F7AF-E736-4610-B7C6-879589970328}"/>
              </a:ext>
            </a:extLst>
          </p:cNvPr>
          <p:cNvSpPr>
            <a:spLocks noGrp="1"/>
          </p:cNvSpPr>
          <p:nvPr>
            <p:ph type="body" sz="quarter" idx="13"/>
          </p:nvPr>
        </p:nvSpPr>
        <p:spPr>
          <a:xfrm>
            <a:off x="1116442" y="2709746"/>
            <a:ext cx="7549132" cy="3174995"/>
          </a:xfrm>
        </p:spPr>
        <p:txBody>
          <a:bodyPr>
            <a:normAutofit/>
          </a:bodyPr>
          <a:lstStyle/>
          <a:p>
            <a:r>
              <a:rPr lang="en-US" sz="2800" b="1" kern="900" spc="30" dirty="0">
                <a:ea typeface="+mj-ea"/>
                <a:cs typeface="+mj-cs"/>
              </a:rPr>
              <a:t>Emergency Services</a:t>
            </a:r>
          </a:p>
          <a:p>
            <a:r>
              <a:rPr lang="en-US" sz="2800" b="1" kern="900" spc="30" dirty="0">
                <a:ea typeface="+mj-ea"/>
                <a:cs typeface="+mj-cs"/>
              </a:rPr>
              <a:t>Urgent Care</a:t>
            </a:r>
          </a:p>
          <a:p>
            <a:r>
              <a:rPr lang="en-US" sz="2800" b="1" kern="900" spc="30" dirty="0">
                <a:ea typeface="+mj-ea"/>
                <a:cs typeface="+mj-cs"/>
              </a:rPr>
              <a:t>E-visits</a:t>
            </a:r>
          </a:p>
          <a:p>
            <a:r>
              <a:rPr lang="en-US" sz="2800" b="1" kern="900" spc="30" dirty="0">
                <a:ea typeface="+mj-ea"/>
                <a:cs typeface="+mj-cs"/>
              </a:rPr>
              <a:t>On Demand Care</a:t>
            </a:r>
            <a:endParaRPr lang="en-US" sz="2800" dirty="0"/>
          </a:p>
        </p:txBody>
      </p:sp>
    </p:spTree>
    <p:extLst>
      <p:ext uri="{BB962C8B-B14F-4D97-AF65-F5344CB8AC3E}">
        <p14:creationId xmlns:p14="http://schemas.microsoft.com/office/powerpoint/2010/main" val="979152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0611AF9-90B0-4080-8A14-6CF3D9D4D856}"/>
              </a:ext>
            </a:extLst>
          </p:cNvPr>
          <p:cNvSpPr>
            <a:spLocks noGrp="1"/>
          </p:cNvSpPr>
          <p:nvPr>
            <p:ph type="title"/>
          </p:nvPr>
        </p:nvSpPr>
        <p:spPr>
          <a:xfrm>
            <a:off x="888042" y="1105591"/>
            <a:ext cx="7777302" cy="643909"/>
          </a:xfrm>
        </p:spPr>
        <p:txBody>
          <a:bodyPr>
            <a:normAutofit fontScale="90000"/>
          </a:bodyPr>
          <a:lstStyle/>
          <a:p>
            <a:pPr lvl="0" algn="ctr" defTabSz="228600">
              <a:spcBef>
                <a:spcPct val="20000"/>
              </a:spcBef>
            </a:pPr>
            <a:br>
              <a:rPr lang="en-US" sz="4000" kern="1200" spc="130" dirty="0">
                <a:solidFill>
                  <a:srgbClr val="FF0000"/>
                </a:solidFill>
                <a:ea typeface="+mn-ea"/>
                <a:cs typeface="+mn-cs"/>
              </a:rPr>
            </a:br>
            <a:r>
              <a:rPr lang="en-US" sz="4000" kern="1200" spc="130" dirty="0">
                <a:solidFill>
                  <a:srgbClr val="FF0000"/>
                </a:solidFill>
                <a:ea typeface="+mn-ea"/>
                <a:cs typeface="+mn-cs"/>
              </a:rPr>
              <a:t>Emergency Services</a:t>
            </a:r>
            <a:br>
              <a:rPr lang="en-US" sz="2400" kern="1200" spc="130" dirty="0">
                <a:solidFill>
                  <a:srgbClr val="FF0000"/>
                </a:solidFill>
                <a:ea typeface="+mn-ea"/>
                <a:cs typeface="+mn-cs"/>
              </a:rPr>
            </a:br>
            <a:endParaRPr lang="en-US" dirty="0">
              <a:solidFill>
                <a:srgbClr val="FF0000"/>
              </a:solidFill>
            </a:endParaRPr>
          </a:p>
        </p:txBody>
      </p:sp>
      <p:sp>
        <p:nvSpPr>
          <p:cNvPr id="12" name="Text Placeholder 3">
            <a:extLst>
              <a:ext uri="{FF2B5EF4-FFF2-40B4-BE49-F238E27FC236}">
                <a16:creationId xmlns:a16="http://schemas.microsoft.com/office/drawing/2014/main" id="{FE9C4B3F-5F55-45E3-B503-46426D1E73EE}"/>
              </a:ext>
            </a:extLst>
          </p:cNvPr>
          <p:cNvSpPr>
            <a:spLocks noGrp="1"/>
          </p:cNvSpPr>
          <p:nvPr>
            <p:ph type="body" sz="quarter" idx="13"/>
          </p:nvPr>
        </p:nvSpPr>
        <p:spPr>
          <a:xfrm>
            <a:off x="383177" y="2835321"/>
            <a:ext cx="8586652" cy="3140114"/>
          </a:xfrm>
        </p:spPr>
        <p:txBody>
          <a:bodyPr>
            <a:normAutofit/>
          </a:bodyPr>
          <a:lstStyle/>
          <a:p>
            <a:pPr marL="0" indent="0">
              <a:buNone/>
            </a:pPr>
            <a:r>
              <a:rPr lang="en-US" sz="2800" dirty="0"/>
              <a:t>When you have an illness or injury/trauma that is serious or life-threatening, call 911 or your local emergency number, or go directly to the nearest ER.</a:t>
            </a:r>
          </a:p>
          <a:p>
            <a:endParaRPr lang="en-US" sz="2400" dirty="0"/>
          </a:p>
          <a:p>
            <a:pPr marL="0" indent="0" algn="ctr">
              <a:buNone/>
            </a:pPr>
            <a:endParaRPr lang="en-US" sz="2400" dirty="0"/>
          </a:p>
          <a:p>
            <a:endParaRPr lang="en-US" sz="2400" dirty="0"/>
          </a:p>
        </p:txBody>
      </p:sp>
    </p:spTree>
    <p:extLst>
      <p:ext uri="{BB962C8B-B14F-4D97-AF65-F5344CB8AC3E}">
        <p14:creationId xmlns:p14="http://schemas.microsoft.com/office/powerpoint/2010/main" val="329247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EA9E3AFF-2852-41C9-8BF2-BBE714425A88}"/>
              </a:ext>
            </a:extLst>
          </p:cNvPr>
          <p:cNvSpPr>
            <a:spLocks noGrp="1"/>
          </p:cNvSpPr>
          <p:nvPr>
            <p:ph type="body" sz="quarter" idx="13"/>
          </p:nvPr>
        </p:nvSpPr>
        <p:spPr>
          <a:xfrm>
            <a:off x="191589" y="902208"/>
            <a:ext cx="8661744" cy="5487441"/>
          </a:xfrm>
        </p:spPr>
        <p:txBody>
          <a:bodyPr>
            <a:normAutofit/>
          </a:bodyPr>
          <a:lstStyle/>
          <a:p>
            <a:pPr marL="0" lvl="0" indent="0">
              <a:buNone/>
            </a:pPr>
            <a:r>
              <a:rPr lang="en-US" sz="3200" dirty="0">
                <a:solidFill>
                  <a:srgbClr val="FF0000"/>
                </a:solidFill>
              </a:rPr>
              <a:t>             Use </a:t>
            </a:r>
            <a:r>
              <a:rPr lang="en-US" sz="3200" b="1" dirty="0">
                <a:solidFill>
                  <a:srgbClr val="FF0000"/>
                </a:solidFill>
              </a:rPr>
              <a:t>Emergency Services</a:t>
            </a:r>
            <a:r>
              <a:rPr lang="en-US" sz="3200" dirty="0">
                <a:solidFill>
                  <a:srgbClr val="FF0000"/>
                </a:solidFill>
              </a:rPr>
              <a:t> for:</a:t>
            </a:r>
          </a:p>
          <a:p>
            <a:pPr lvl="0"/>
            <a:r>
              <a:rPr lang="en-US" sz="1600" dirty="0">
                <a:solidFill>
                  <a:prstClr val="black"/>
                </a:solidFill>
              </a:rPr>
              <a:t>Alcohol or drug intoxication or overdose</a:t>
            </a:r>
          </a:p>
          <a:p>
            <a:pPr lvl="0"/>
            <a:r>
              <a:rPr lang="en-US" sz="1600" dirty="0">
                <a:solidFill>
                  <a:prstClr val="black"/>
                </a:solidFill>
              </a:rPr>
              <a:t>Bone fractures</a:t>
            </a:r>
          </a:p>
          <a:p>
            <a:pPr lvl="0"/>
            <a:r>
              <a:rPr lang="en-US" sz="1600" dirty="0">
                <a:solidFill>
                  <a:prstClr val="black"/>
                </a:solidFill>
              </a:rPr>
              <a:t>Changes in vision or trouble speaking</a:t>
            </a:r>
          </a:p>
          <a:p>
            <a:pPr lvl="0"/>
            <a:r>
              <a:rPr lang="en-US" sz="1600" dirty="0">
                <a:solidFill>
                  <a:prstClr val="black"/>
                </a:solidFill>
              </a:rPr>
              <a:t>Chest pain/heart attack</a:t>
            </a:r>
          </a:p>
          <a:p>
            <a:pPr lvl="0"/>
            <a:r>
              <a:rPr lang="en-US" sz="1600" dirty="0">
                <a:solidFill>
                  <a:prstClr val="black"/>
                </a:solidFill>
              </a:rPr>
              <a:t>Confusion or change in mental status</a:t>
            </a:r>
          </a:p>
          <a:p>
            <a:pPr lvl="0"/>
            <a:r>
              <a:rPr lang="en-US" sz="1600" dirty="0">
                <a:solidFill>
                  <a:prstClr val="black"/>
                </a:solidFill>
              </a:rPr>
              <a:t>Dizziness</a:t>
            </a:r>
          </a:p>
          <a:p>
            <a:pPr lvl="0"/>
            <a:r>
              <a:rPr lang="en-US" sz="1600" dirty="0">
                <a:solidFill>
                  <a:prstClr val="black"/>
                </a:solidFill>
              </a:rPr>
              <a:t>Loss of consciousness/head injuries</a:t>
            </a:r>
          </a:p>
          <a:p>
            <a:pPr lvl="0"/>
            <a:r>
              <a:rPr lang="en-US" sz="1600" dirty="0">
                <a:solidFill>
                  <a:prstClr val="black"/>
                </a:solidFill>
              </a:rPr>
              <a:t>Numbness or weakness on one side/stroke symptoms</a:t>
            </a:r>
          </a:p>
          <a:p>
            <a:pPr lvl="0"/>
            <a:r>
              <a:rPr lang="en-US" sz="1600" dirty="0">
                <a:solidFill>
                  <a:prstClr val="black"/>
                </a:solidFill>
              </a:rPr>
              <a:t>Pregnancy-related problems (bleeding or abdominal pain)</a:t>
            </a:r>
          </a:p>
          <a:p>
            <a:pPr lvl="0"/>
            <a:r>
              <a:rPr lang="en-US" sz="1600" dirty="0">
                <a:solidFill>
                  <a:prstClr val="black"/>
                </a:solidFill>
              </a:rPr>
              <a:t>Severe abdominal pain</a:t>
            </a:r>
          </a:p>
          <a:p>
            <a:pPr lvl="0"/>
            <a:r>
              <a:rPr lang="en-US" sz="1600" dirty="0">
                <a:solidFill>
                  <a:prstClr val="black"/>
                </a:solidFill>
              </a:rPr>
              <a:t>Severe cuts</a:t>
            </a:r>
          </a:p>
          <a:p>
            <a:pPr lvl="0"/>
            <a:r>
              <a:rPr lang="en-US" sz="1600" dirty="0">
                <a:solidFill>
                  <a:prstClr val="black"/>
                </a:solidFill>
              </a:rPr>
              <a:t>Severe headache - sudden onset</a:t>
            </a:r>
          </a:p>
          <a:p>
            <a:pPr lvl="0"/>
            <a:r>
              <a:rPr lang="en-US" sz="1600" dirty="0">
                <a:solidFill>
                  <a:prstClr val="black"/>
                </a:solidFill>
              </a:rPr>
              <a:t>Sexual assault or domestic violence</a:t>
            </a:r>
          </a:p>
          <a:p>
            <a:pPr lvl="0"/>
            <a:r>
              <a:rPr lang="en-US" sz="1600" dirty="0">
                <a:solidFill>
                  <a:prstClr val="black"/>
                </a:solidFill>
              </a:rPr>
              <a:t>Shortness of breath</a:t>
            </a:r>
          </a:p>
          <a:p>
            <a:pPr lvl="0"/>
            <a:r>
              <a:rPr lang="en-US" sz="1600" dirty="0">
                <a:solidFill>
                  <a:prstClr val="black"/>
                </a:solidFill>
              </a:rPr>
              <a:t>Suicide attempt or suicidal thoughts or threats</a:t>
            </a:r>
          </a:p>
          <a:p>
            <a:pPr lvl="0"/>
            <a:r>
              <a:rPr lang="en-US" sz="1600" dirty="0">
                <a:solidFill>
                  <a:prstClr val="black"/>
                </a:solidFill>
              </a:rPr>
              <a:t>Trauma such as a car accident, fall, drowning, violence, fire or sports/recreational injury</a:t>
            </a:r>
          </a:p>
          <a:p>
            <a:endParaRPr lang="en-US" dirty="0"/>
          </a:p>
        </p:txBody>
      </p:sp>
      <p:pic>
        <p:nvPicPr>
          <p:cNvPr id="12" name="Picture 11">
            <a:extLst>
              <a:ext uri="{FF2B5EF4-FFF2-40B4-BE49-F238E27FC236}">
                <a16:creationId xmlns:a16="http://schemas.microsoft.com/office/drawing/2014/main" id="{663FD15D-2839-4416-B192-0118BE79DF0B}"/>
              </a:ext>
            </a:extLst>
          </p:cNvPr>
          <p:cNvPicPr>
            <a:picLocks noChangeAspect="1"/>
          </p:cNvPicPr>
          <p:nvPr/>
        </p:nvPicPr>
        <p:blipFill>
          <a:blip r:embed="rId2"/>
          <a:stretch>
            <a:fillRect/>
          </a:stretch>
        </p:blipFill>
        <p:spPr>
          <a:xfrm>
            <a:off x="5742877" y="6232498"/>
            <a:ext cx="3110455" cy="431569"/>
          </a:xfrm>
          <a:prstGeom prst="rect">
            <a:avLst/>
          </a:prstGeom>
        </p:spPr>
      </p:pic>
    </p:spTree>
    <p:extLst>
      <p:ext uri="{BB962C8B-B14F-4D97-AF65-F5344CB8AC3E}">
        <p14:creationId xmlns:p14="http://schemas.microsoft.com/office/powerpoint/2010/main" val="70235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B6E26D-305A-4CED-B7EF-B8474527EF03}"/>
              </a:ext>
            </a:extLst>
          </p:cNvPr>
          <p:cNvPicPr>
            <a:picLocks noChangeAspect="1"/>
          </p:cNvPicPr>
          <p:nvPr/>
        </p:nvPicPr>
        <p:blipFill>
          <a:blip r:embed="rId2"/>
          <a:stretch>
            <a:fillRect/>
          </a:stretch>
        </p:blipFill>
        <p:spPr>
          <a:xfrm>
            <a:off x="0" y="1123317"/>
            <a:ext cx="8926286" cy="4611365"/>
          </a:xfrm>
          <a:prstGeom prst="rect">
            <a:avLst/>
          </a:prstGeom>
        </p:spPr>
      </p:pic>
    </p:spTree>
    <p:extLst>
      <p:ext uri="{BB962C8B-B14F-4D97-AF65-F5344CB8AC3E}">
        <p14:creationId xmlns:p14="http://schemas.microsoft.com/office/powerpoint/2010/main" val="2449325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A58ECBB5-29BB-41C6-9023-4432FD0A1A5F}"/>
              </a:ext>
            </a:extLst>
          </p:cNvPr>
          <p:cNvSpPr>
            <a:spLocks noGrp="1"/>
          </p:cNvSpPr>
          <p:nvPr>
            <p:ph type="title"/>
          </p:nvPr>
        </p:nvSpPr>
        <p:spPr>
          <a:xfrm>
            <a:off x="302248" y="1285815"/>
            <a:ext cx="8282277" cy="1271063"/>
          </a:xfrm>
        </p:spPr>
        <p:txBody>
          <a:bodyPr>
            <a:normAutofit fontScale="90000"/>
          </a:bodyPr>
          <a:lstStyle/>
          <a:p>
            <a:pPr marL="228600" lvl="0" indent="-228600" defTabSz="228600">
              <a:spcBef>
                <a:spcPct val="20000"/>
              </a:spcBef>
            </a:pPr>
            <a:r>
              <a:rPr lang="en-US" sz="3600" kern="1200" spc="130" dirty="0">
                <a:solidFill>
                  <a:srgbClr val="FF0000"/>
                </a:solidFill>
                <a:ea typeface="+mn-ea"/>
                <a:cs typeface="+mn-cs"/>
              </a:rPr>
              <a:t> </a:t>
            </a:r>
            <a:br>
              <a:rPr lang="en-US" sz="2700" kern="1200" spc="130" dirty="0">
                <a:solidFill>
                  <a:prstClr val="black"/>
                </a:solidFill>
                <a:ea typeface="+mn-ea"/>
                <a:cs typeface="+mn-cs"/>
              </a:rPr>
            </a:br>
            <a:r>
              <a:rPr lang="en-US" sz="2700" b="0" kern="1200" spc="130" dirty="0">
                <a:solidFill>
                  <a:prstClr val="black"/>
                </a:solidFill>
                <a:ea typeface="+mn-ea"/>
                <a:cs typeface="+mn-cs"/>
              </a:rPr>
              <a:t>Urgent care is for an illness or injury that is uncomfortable but not life-threatening and does not pose a significant health risk, such as:</a:t>
            </a:r>
            <a:br>
              <a:rPr lang="en-US" sz="1800" b="0" kern="1200" spc="130" dirty="0">
                <a:solidFill>
                  <a:prstClr val="black"/>
                </a:solidFill>
                <a:ea typeface="+mn-ea"/>
                <a:cs typeface="+mn-cs"/>
              </a:rPr>
            </a:br>
            <a:endParaRPr lang="en-US" dirty="0"/>
          </a:p>
        </p:txBody>
      </p:sp>
      <p:sp>
        <p:nvSpPr>
          <p:cNvPr id="12" name="TextBox 11">
            <a:extLst>
              <a:ext uri="{FF2B5EF4-FFF2-40B4-BE49-F238E27FC236}">
                <a16:creationId xmlns:a16="http://schemas.microsoft.com/office/drawing/2014/main" id="{5018CC5B-AA69-410F-9D47-0D8547F4810D}"/>
              </a:ext>
            </a:extLst>
          </p:cNvPr>
          <p:cNvSpPr txBox="1"/>
          <p:nvPr/>
        </p:nvSpPr>
        <p:spPr>
          <a:xfrm>
            <a:off x="2877015" y="701040"/>
            <a:ext cx="3267307" cy="584775"/>
          </a:xfrm>
          <a:prstGeom prst="rect">
            <a:avLst/>
          </a:prstGeom>
          <a:noFill/>
        </p:spPr>
        <p:txBody>
          <a:bodyPr wrap="square" rtlCol="0">
            <a:spAutoFit/>
          </a:bodyPr>
          <a:lstStyle/>
          <a:p>
            <a:pPr algn="ctr"/>
            <a:r>
              <a:rPr lang="en-US" sz="3200" b="1" dirty="0">
                <a:solidFill>
                  <a:srgbClr val="FF0000"/>
                </a:solidFill>
              </a:rPr>
              <a:t>Urgent Care</a:t>
            </a:r>
          </a:p>
        </p:txBody>
      </p:sp>
      <p:sp>
        <p:nvSpPr>
          <p:cNvPr id="13" name="Text Placeholder 3">
            <a:extLst>
              <a:ext uri="{FF2B5EF4-FFF2-40B4-BE49-F238E27FC236}">
                <a16:creationId xmlns:a16="http://schemas.microsoft.com/office/drawing/2014/main" id="{E61DD08D-FE55-4AC3-8FBC-F6F3771A814F}"/>
              </a:ext>
            </a:extLst>
          </p:cNvPr>
          <p:cNvSpPr>
            <a:spLocks noGrp="1"/>
          </p:cNvSpPr>
          <p:nvPr>
            <p:ph type="body" sz="quarter" idx="13"/>
          </p:nvPr>
        </p:nvSpPr>
        <p:spPr>
          <a:xfrm>
            <a:off x="1112664" y="2633472"/>
            <a:ext cx="7549132" cy="3523488"/>
          </a:xfrm>
        </p:spPr>
        <p:txBody>
          <a:bodyPr>
            <a:normAutofit/>
          </a:bodyPr>
          <a:lstStyle/>
          <a:p>
            <a:r>
              <a:rPr lang="en-US" dirty="0"/>
              <a:t>Cuts, scrapes and bruises</a:t>
            </a:r>
          </a:p>
          <a:p>
            <a:r>
              <a:rPr lang="en-US" dirty="0"/>
              <a:t>Skin rashes, insect bites and minor burns</a:t>
            </a:r>
          </a:p>
          <a:p>
            <a:r>
              <a:rPr lang="en-US" dirty="0"/>
              <a:t>Fever, colds and flu</a:t>
            </a:r>
          </a:p>
          <a:p>
            <a:r>
              <a:rPr lang="en-US" dirty="0"/>
              <a:t>Sore/strep throat</a:t>
            </a:r>
          </a:p>
          <a:p>
            <a:r>
              <a:rPr lang="en-US" dirty="0"/>
              <a:t>Sinus and upper respiratory infections</a:t>
            </a:r>
          </a:p>
          <a:p>
            <a:r>
              <a:rPr lang="en-US" dirty="0"/>
              <a:t>Ear pain/infection</a:t>
            </a:r>
          </a:p>
          <a:p>
            <a:r>
              <a:rPr lang="en-US" dirty="0"/>
              <a:t>Sudden back or neck pain</a:t>
            </a:r>
          </a:p>
          <a:p>
            <a:r>
              <a:rPr lang="en-US" dirty="0"/>
              <a:t>Strains and sprains</a:t>
            </a:r>
          </a:p>
          <a:p>
            <a:r>
              <a:rPr lang="en-US" dirty="0"/>
              <a:t>Urinary burning</a:t>
            </a:r>
          </a:p>
          <a:p>
            <a:endParaRPr lang="en-US" dirty="0"/>
          </a:p>
        </p:txBody>
      </p:sp>
      <p:sp>
        <p:nvSpPr>
          <p:cNvPr id="14" name="TextBox 13">
            <a:extLst>
              <a:ext uri="{FF2B5EF4-FFF2-40B4-BE49-F238E27FC236}">
                <a16:creationId xmlns:a16="http://schemas.microsoft.com/office/drawing/2014/main" id="{E2848CE1-5B72-4317-80AB-A1E683ED9D21}"/>
              </a:ext>
            </a:extLst>
          </p:cNvPr>
          <p:cNvSpPr txBox="1"/>
          <p:nvPr/>
        </p:nvSpPr>
        <p:spPr>
          <a:xfrm>
            <a:off x="5500353" y="6203052"/>
            <a:ext cx="3161443" cy="338554"/>
          </a:xfrm>
          <a:prstGeom prst="rect">
            <a:avLst/>
          </a:prstGeom>
          <a:noFill/>
        </p:spPr>
        <p:txBody>
          <a:bodyPr wrap="none" rtlCol="0">
            <a:spAutoFit/>
          </a:bodyPr>
          <a:lstStyle/>
          <a:p>
            <a:r>
              <a:rPr lang="en-US" sz="1600" dirty="0"/>
              <a:t>Gundersen Health System, 2019</a:t>
            </a:r>
          </a:p>
        </p:txBody>
      </p:sp>
    </p:spTree>
    <p:extLst>
      <p:ext uri="{BB962C8B-B14F-4D97-AF65-F5344CB8AC3E}">
        <p14:creationId xmlns:p14="http://schemas.microsoft.com/office/powerpoint/2010/main" val="1396496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219253F-99BA-4710-954B-2DBC72797B12}"/>
              </a:ext>
            </a:extLst>
          </p:cNvPr>
          <p:cNvSpPr>
            <a:spLocks noGrp="1"/>
          </p:cNvSpPr>
          <p:nvPr>
            <p:ph type="title"/>
          </p:nvPr>
        </p:nvSpPr>
        <p:spPr>
          <a:xfrm>
            <a:off x="485624" y="2441736"/>
            <a:ext cx="8172752" cy="1143000"/>
          </a:xfrm>
        </p:spPr>
        <p:txBody>
          <a:bodyPr>
            <a:normAutofit/>
          </a:bodyPr>
          <a:lstStyle/>
          <a:p>
            <a:pPr algn="ctr"/>
            <a:r>
              <a:rPr lang="en-US" dirty="0"/>
              <a:t>Virtual Visits</a:t>
            </a:r>
            <a:br>
              <a:rPr lang="en-US" dirty="0"/>
            </a:br>
            <a:r>
              <a:rPr lang="en-US" sz="2700" dirty="0"/>
              <a:t>e-Visits and Video Visits</a:t>
            </a:r>
          </a:p>
        </p:txBody>
      </p:sp>
    </p:spTree>
    <p:extLst>
      <p:ext uri="{BB962C8B-B14F-4D97-AF65-F5344CB8AC3E}">
        <p14:creationId xmlns:p14="http://schemas.microsoft.com/office/powerpoint/2010/main" val="1293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65A993-32B1-4C07-B651-0E948AAB175C}"/>
              </a:ext>
            </a:extLst>
          </p:cNvPr>
          <p:cNvSpPr/>
          <p:nvPr/>
        </p:nvSpPr>
        <p:spPr>
          <a:xfrm>
            <a:off x="7437863" y="210352"/>
            <a:ext cx="1672683" cy="461665"/>
          </a:xfrm>
          <a:prstGeom prst="rect">
            <a:avLst/>
          </a:prstGeom>
        </p:spPr>
        <p:txBody>
          <a:bodyPr wrap="square">
            <a:spAutoFit/>
          </a:bodyPr>
          <a:lstStyle/>
          <a:p>
            <a:pPr algn="r"/>
            <a:r>
              <a:rPr lang="en-US" sz="2400" b="1" dirty="0">
                <a:solidFill>
                  <a:schemeClr val="bg1"/>
                </a:solidFill>
                <a:latin typeface="Calibri" panose="020F0502020204030204" pitchFamily="34" charset="0"/>
              </a:rPr>
              <a:t>E-Visits</a:t>
            </a:r>
          </a:p>
        </p:txBody>
      </p:sp>
      <p:pic>
        <p:nvPicPr>
          <p:cNvPr id="13" name="Picture Placeholder 14">
            <a:extLst>
              <a:ext uri="{FF2B5EF4-FFF2-40B4-BE49-F238E27FC236}">
                <a16:creationId xmlns:a16="http://schemas.microsoft.com/office/drawing/2014/main" id="{5022FB4B-09E6-454F-97F7-0A7E37495F52}"/>
              </a:ext>
            </a:extLst>
          </p:cNvPr>
          <p:cNvPicPr>
            <a:picLocks noChangeAspect="1"/>
          </p:cNvPicPr>
          <p:nvPr/>
        </p:nvPicPr>
        <p:blipFill>
          <a:blip r:embed="rId3"/>
          <a:srcRect l="16667" r="16667"/>
          <a:stretch>
            <a:fillRect/>
          </a:stretch>
        </p:blipFill>
        <p:spPr>
          <a:xfrm>
            <a:off x="604066" y="1622198"/>
            <a:ext cx="3456780" cy="3456780"/>
          </a:xfrm>
          <a:prstGeom prst="rect">
            <a:avLst/>
          </a:prstGeom>
        </p:spPr>
      </p:pic>
      <p:sp>
        <p:nvSpPr>
          <p:cNvPr id="14" name="Text Placeholder 7">
            <a:extLst>
              <a:ext uri="{FF2B5EF4-FFF2-40B4-BE49-F238E27FC236}">
                <a16:creationId xmlns:a16="http://schemas.microsoft.com/office/drawing/2014/main" id="{809B81EC-3334-48EB-A210-060EEB998D5E}"/>
              </a:ext>
            </a:extLst>
          </p:cNvPr>
          <p:cNvSpPr>
            <a:spLocks noGrp="1"/>
          </p:cNvSpPr>
          <p:nvPr>
            <p:ph type="body" sz="quarter" idx="13"/>
          </p:nvPr>
        </p:nvSpPr>
        <p:spPr>
          <a:xfrm>
            <a:off x="4661799" y="2319712"/>
            <a:ext cx="4056983" cy="3305455"/>
          </a:xfrm>
        </p:spPr>
        <p:txBody>
          <a:bodyPr>
            <a:noAutofit/>
          </a:bodyPr>
          <a:lstStyle/>
          <a:p>
            <a:pPr>
              <a:spcAft>
                <a:spcPts val="600"/>
              </a:spcAft>
              <a:buFont typeface="Wingdings" panose="05000000000000000000" pitchFamily="2" charset="2"/>
              <a:buChar char="§"/>
            </a:pPr>
            <a:r>
              <a:rPr lang="en-US" sz="1400" dirty="0"/>
              <a:t>An electronic conversation between you and your UW Health provider about a non-emergency medical issue</a:t>
            </a:r>
          </a:p>
          <a:p>
            <a:pPr>
              <a:spcAft>
                <a:spcPts val="600"/>
              </a:spcAft>
              <a:buFont typeface="Wingdings" panose="05000000000000000000" pitchFamily="2" charset="2"/>
              <a:buChar char="§"/>
            </a:pPr>
            <a:r>
              <a:rPr lang="en-US" sz="1400" dirty="0"/>
              <a:t>Get started by logging into MyChart, select “e-Visit” from the Quick Links menu and follow the prompts to get care </a:t>
            </a:r>
          </a:p>
          <a:p>
            <a:pPr>
              <a:spcAft>
                <a:spcPts val="600"/>
              </a:spcAft>
              <a:buFont typeface="Wingdings" panose="05000000000000000000" pitchFamily="2" charset="2"/>
              <a:buChar char="§"/>
            </a:pPr>
            <a:r>
              <a:rPr lang="en-US" sz="1400" dirty="0"/>
              <a:t>You’ll be advised of any costs before your proceed. An e-Visit can save you money compared to an office visit. </a:t>
            </a:r>
          </a:p>
          <a:p>
            <a:pPr>
              <a:spcAft>
                <a:spcPts val="600"/>
              </a:spcAft>
              <a:buFont typeface="Wingdings" panose="05000000000000000000" pitchFamily="2" charset="2"/>
              <a:buChar char="§"/>
            </a:pPr>
            <a:r>
              <a:rPr lang="en-US" sz="1400" dirty="0"/>
              <a:t>You must have a UW PCP</a:t>
            </a:r>
          </a:p>
        </p:txBody>
      </p:sp>
      <p:sp>
        <p:nvSpPr>
          <p:cNvPr id="15" name="Title 2">
            <a:extLst>
              <a:ext uri="{FF2B5EF4-FFF2-40B4-BE49-F238E27FC236}">
                <a16:creationId xmlns:a16="http://schemas.microsoft.com/office/drawing/2014/main" id="{28BA80BB-CF46-453E-B6B6-D0039BB20D6D}"/>
              </a:ext>
            </a:extLst>
          </p:cNvPr>
          <p:cNvSpPr>
            <a:spLocks noGrp="1"/>
          </p:cNvSpPr>
          <p:nvPr>
            <p:ph type="title"/>
          </p:nvPr>
        </p:nvSpPr>
        <p:spPr>
          <a:xfrm>
            <a:off x="4571999" y="1675804"/>
            <a:ext cx="4442045" cy="461666"/>
          </a:xfrm>
        </p:spPr>
        <p:txBody>
          <a:bodyPr>
            <a:normAutofit fontScale="90000"/>
          </a:bodyPr>
          <a:lstStyle/>
          <a:p>
            <a:r>
              <a:rPr lang="en-US" sz="2800" dirty="0"/>
              <a:t>E-Visits</a:t>
            </a:r>
          </a:p>
        </p:txBody>
      </p:sp>
    </p:spTree>
    <p:extLst>
      <p:ext uri="{BB962C8B-B14F-4D97-AF65-F5344CB8AC3E}">
        <p14:creationId xmlns:p14="http://schemas.microsoft.com/office/powerpoint/2010/main" val="1997710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7012E74-B42C-4E9E-9D19-D4E0056B5514}"/>
              </a:ext>
            </a:extLst>
          </p:cNvPr>
          <p:cNvSpPr>
            <a:spLocks noGrp="1"/>
          </p:cNvSpPr>
          <p:nvPr>
            <p:ph sz="quarter" idx="15"/>
          </p:nvPr>
        </p:nvSpPr>
        <p:spPr>
          <a:xfrm>
            <a:off x="4887230" y="184666"/>
            <a:ext cx="4170556" cy="369332"/>
          </a:xfrm>
          <a:prstGeom prst="rect">
            <a:avLst/>
          </a:prstGeom>
        </p:spPr>
        <p:txBody>
          <a:bodyPr wrap="square">
            <a:spAutoFit/>
          </a:bodyPr>
          <a:lstStyle/>
          <a:p>
            <a:pPr algn="r"/>
            <a:r>
              <a:rPr lang="en-US" sz="2400" b="1" dirty="0">
                <a:solidFill>
                  <a:schemeClr val="bg1"/>
                </a:solidFill>
                <a:latin typeface="Calibri" panose="020F0502020204030204" pitchFamily="34" charset="0"/>
              </a:rPr>
              <a:t>Care Anywhere Video Visits</a:t>
            </a:r>
          </a:p>
        </p:txBody>
      </p:sp>
      <p:sp>
        <p:nvSpPr>
          <p:cNvPr id="12" name="Content Placeholder 1">
            <a:extLst>
              <a:ext uri="{FF2B5EF4-FFF2-40B4-BE49-F238E27FC236}">
                <a16:creationId xmlns:a16="http://schemas.microsoft.com/office/drawing/2014/main" id="{467D9EB3-EDCB-49F2-BD81-F9332426F275}"/>
              </a:ext>
            </a:extLst>
          </p:cNvPr>
          <p:cNvSpPr txBox="1">
            <a:spLocks/>
          </p:cNvSpPr>
          <p:nvPr/>
        </p:nvSpPr>
        <p:spPr>
          <a:xfrm>
            <a:off x="269823" y="880972"/>
            <a:ext cx="8312046" cy="2040648"/>
          </a:xfrm>
          <a:prstGeom prst="rect">
            <a:avLst/>
          </a:prstGeom>
        </p:spPr>
        <p:txBody>
          <a:bodyPr vert="horz" lIns="91440" tIns="45720" rIns="91440" bIns="45720" rtlCol="0">
            <a:no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en-US" sz="2000" b="1" dirty="0"/>
              <a:t>On Demand Care. Anywhere, anytime. No appointment necessary.</a:t>
            </a:r>
          </a:p>
          <a:p>
            <a:pPr>
              <a:buFont typeface="Wingdings" panose="05000000000000000000" pitchFamily="2" charset="2"/>
              <a:buChar char="§"/>
            </a:pPr>
            <a:r>
              <a:rPr lang="en-US" altLang="en-US" sz="1600" dirty="0"/>
              <a:t>UW Health Care Anywhere Video Visits provide 24/7 on-demand care using your smartphone or tablet.</a:t>
            </a:r>
          </a:p>
          <a:p>
            <a:pPr>
              <a:buFont typeface="Wingdings" panose="05000000000000000000" pitchFamily="2" charset="2"/>
              <a:buChar char="§"/>
            </a:pPr>
            <a:r>
              <a:rPr lang="en-US" altLang="en-US" sz="1600" dirty="0"/>
              <a:t>Access Care Anywhere through the “UW Health Care Anywhere” app or through MyChart.</a:t>
            </a:r>
          </a:p>
          <a:p>
            <a:pPr>
              <a:buFont typeface="Wingdings" panose="05000000000000000000" pitchFamily="2" charset="2"/>
              <a:buChar char="§"/>
            </a:pPr>
            <a:r>
              <a:rPr lang="en-US" altLang="en-US" sz="1600" dirty="0"/>
              <a:t>Depending upon your medical concern, the health care provider can provide a diagnosis, suggest follow-up care and prescribe medication.</a:t>
            </a:r>
          </a:p>
          <a:p>
            <a:pPr marL="0" indent="0">
              <a:buFont typeface="Arial"/>
              <a:buNone/>
            </a:pPr>
            <a:endParaRPr lang="en-US" altLang="en-US" sz="1800" dirty="0"/>
          </a:p>
          <a:p>
            <a:pPr marL="0" indent="0">
              <a:buFont typeface="Arial"/>
              <a:buNone/>
            </a:pPr>
            <a:endParaRPr lang="en-US" altLang="en-US" sz="1800" dirty="0"/>
          </a:p>
          <a:p>
            <a:pPr marL="0" indent="0">
              <a:buFont typeface="Arial"/>
              <a:buNone/>
            </a:pPr>
            <a:endParaRPr lang="en-US" altLang="en-US" sz="1800" dirty="0"/>
          </a:p>
        </p:txBody>
      </p:sp>
      <p:pic>
        <p:nvPicPr>
          <p:cNvPr id="13" name="Picture 12">
            <a:extLst>
              <a:ext uri="{FF2B5EF4-FFF2-40B4-BE49-F238E27FC236}">
                <a16:creationId xmlns:a16="http://schemas.microsoft.com/office/drawing/2014/main" id="{1569109A-8543-4DB3-8F3B-10DE54BBBB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2430" y="3036475"/>
            <a:ext cx="3290332" cy="2246432"/>
          </a:xfrm>
          <a:prstGeom prst="rect">
            <a:avLst/>
          </a:prstGeom>
        </p:spPr>
      </p:pic>
      <p:pic>
        <p:nvPicPr>
          <p:cNvPr id="14" name="Picture 13">
            <a:extLst>
              <a:ext uri="{FF2B5EF4-FFF2-40B4-BE49-F238E27FC236}">
                <a16:creationId xmlns:a16="http://schemas.microsoft.com/office/drawing/2014/main" id="{49453379-680D-4E59-AD96-D2A74F7C5B0F}"/>
              </a:ext>
            </a:extLst>
          </p:cNvPr>
          <p:cNvPicPr>
            <a:picLocks noChangeAspect="1"/>
          </p:cNvPicPr>
          <p:nvPr/>
        </p:nvPicPr>
        <p:blipFill>
          <a:blip r:embed="rId4"/>
          <a:stretch>
            <a:fillRect/>
          </a:stretch>
        </p:blipFill>
        <p:spPr>
          <a:xfrm>
            <a:off x="3853219" y="2991183"/>
            <a:ext cx="5290781" cy="3470694"/>
          </a:xfrm>
          <a:prstGeom prst="rect">
            <a:avLst/>
          </a:prstGeom>
        </p:spPr>
      </p:pic>
      <p:sp>
        <p:nvSpPr>
          <p:cNvPr id="15" name="Rectangle 14">
            <a:extLst>
              <a:ext uri="{FF2B5EF4-FFF2-40B4-BE49-F238E27FC236}">
                <a16:creationId xmlns:a16="http://schemas.microsoft.com/office/drawing/2014/main" id="{A8F23468-70CA-4A9B-8D74-C75831B1CB9D}"/>
              </a:ext>
            </a:extLst>
          </p:cNvPr>
          <p:cNvSpPr/>
          <p:nvPr/>
        </p:nvSpPr>
        <p:spPr>
          <a:xfrm>
            <a:off x="244414" y="5483104"/>
            <a:ext cx="3297032" cy="369332"/>
          </a:xfrm>
          <a:prstGeom prst="rect">
            <a:avLst/>
          </a:prstGeom>
        </p:spPr>
        <p:txBody>
          <a:bodyPr wrap="square">
            <a:spAutoFit/>
          </a:bodyPr>
          <a:lstStyle/>
          <a:p>
            <a:pPr algn="ctr"/>
            <a:r>
              <a:rPr lang="en-US" dirty="0">
                <a:solidFill>
                  <a:srgbClr val="290FEB"/>
                </a:solidFill>
                <a:latin typeface="Calibri" panose="020F0502020204030204" pitchFamily="34" charset="0"/>
                <a:hlinkClick r:id="rId5">
                  <a:extLst>
                    <a:ext uri="{A12FA001-AC4F-418D-AE19-62706E023703}">
                      <ahyp:hlinkClr xmlns:ahyp="http://schemas.microsoft.com/office/drawing/2018/hyperlinkcolor" val="tx"/>
                    </a:ext>
                  </a:extLst>
                </a:hlinkClick>
              </a:rPr>
              <a:t>Patient Experience Video</a:t>
            </a:r>
            <a:endParaRPr lang="en-US" sz="2000" dirty="0">
              <a:solidFill>
                <a:srgbClr val="290FEB"/>
              </a:solidFill>
              <a:latin typeface="Calibri Light" panose="020F0302020204030204" pitchFamily="34" charset="0"/>
            </a:endParaRPr>
          </a:p>
        </p:txBody>
      </p:sp>
      <p:sp>
        <p:nvSpPr>
          <p:cNvPr id="16" name="TextBox 15">
            <a:extLst>
              <a:ext uri="{FF2B5EF4-FFF2-40B4-BE49-F238E27FC236}">
                <a16:creationId xmlns:a16="http://schemas.microsoft.com/office/drawing/2014/main" id="{92ED254A-E1E9-478F-B59A-26FFA3B827C1}"/>
              </a:ext>
            </a:extLst>
          </p:cNvPr>
          <p:cNvSpPr txBox="1"/>
          <p:nvPr/>
        </p:nvSpPr>
        <p:spPr>
          <a:xfrm>
            <a:off x="0" y="6621780"/>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3227616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F8F953D-204A-4840-95E3-84DDA3C4E25F}"/>
              </a:ext>
            </a:extLst>
          </p:cNvPr>
          <p:cNvSpPr/>
          <p:nvPr/>
        </p:nvSpPr>
        <p:spPr>
          <a:xfrm>
            <a:off x="5006898" y="243311"/>
            <a:ext cx="4047892" cy="461665"/>
          </a:xfrm>
          <a:prstGeom prst="rect">
            <a:avLst/>
          </a:prstGeom>
        </p:spPr>
        <p:txBody>
          <a:bodyPr wrap="square">
            <a:spAutoFit/>
          </a:bodyPr>
          <a:lstStyle/>
          <a:p>
            <a:pPr algn="r"/>
            <a:r>
              <a:rPr lang="en-US" sz="2400" b="1" dirty="0">
                <a:solidFill>
                  <a:schemeClr val="bg1"/>
                </a:solidFill>
                <a:latin typeface="Calibri" panose="020F0502020204030204" pitchFamily="34" charset="0"/>
              </a:rPr>
              <a:t>Care Anywhere Video Visits</a:t>
            </a:r>
          </a:p>
        </p:txBody>
      </p:sp>
      <p:sp>
        <p:nvSpPr>
          <p:cNvPr id="12" name="Content Placeholder 1">
            <a:extLst>
              <a:ext uri="{FF2B5EF4-FFF2-40B4-BE49-F238E27FC236}">
                <a16:creationId xmlns:a16="http://schemas.microsoft.com/office/drawing/2014/main" id="{67EB5784-AA71-4CC3-97A2-BA9379969276}"/>
              </a:ext>
            </a:extLst>
          </p:cNvPr>
          <p:cNvSpPr txBox="1">
            <a:spLocks/>
          </p:cNvSpPr>
          <p:nvPr/>
        </p:nvSpPr>
        <p:spPr>
          <a:xfrm>
            <a:off x="182880" y="880971"/>
            <a:ext cx="8398989" cy="4902627"/>
          </a:xfrm>
          <a:prstGeom prst="rect">
            <a:avLst/>
          </a:prstGeom>
        </p:spPr>
        <p:txBody>
          <a:bodyPr vert="horz" lIns="91440" tIns="45720" rIns="91440" bIns="45720" rtlCol="0">
            <a:noAutofit/>
          </a:bodyPr>
          <a:lst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Font typeface="Wingdings" panose="05000000000000000000" pitchFamily="2" charset="2"/>
              <a:buChar char="§"/>
            </a:pPr>
            <a:r>
              <a:rPr lang="en-US" sz="1800"/>
              <a:t>Exclusive Quartz member benefit </a:t>
            </a:r>
          </a:p>
          <a:p>
            <a:pPr>
              <a:spcAft>
                <a:spcPts val="600"/>
              </a:spcAft>
              <a:buFont typeface="Wingdings" panose="05000000000000000000" pitchFamily="2" charset="2"/>
              <a:buChar char="§"/>
            </a:pPr>
            <a:r>
              <a:rPr lang="en-US" sz="1800"/>
              <a:t>No requirement to have a UW Health PCP</a:t>
            </a:r>
          </a:p>
          <a:p>
            <a:pPr>
              <a:spcAft>
                <a:spcPts val="600"/>
              </a:spcAft>
              <a:buFont typeface="Wingdings" panose="05000000000000000000" pitchFamily="2" charset="2"/>
              <a:buChar char="§"/>
            </a:pPr>
            <a:r>
              <a:rPr lang="en-US" sz="1800">
                <a:solidFill>
                  <a:srgbClr val="000000"/>
                </a:solidFill>
              </a:rPr>
              <a:t>For copay plans, same cost as e-Visits </a:t>
            </a:r>
          </a:p>
          <a:p>
            <a:pPr>
              <a:spcAft>
                <a:spcPts val="600"/>
              </a:spcAft>
              <a:buFont typeface="Wingdings" panose="05000000000000000000" pitchFamily="2" charset="2"/>
              <a:buChar char="§"/>
            </a:pPr>
            <a:r>
              <a:rPr lang="en-US" sz="1800">
                <a:solidFill>
                  <a:srgbClr val="000000"/>
                </a:solidFill>
              </a:rPr>
              <a:t>Deductible plans, including HSA-qualified plans, the cost is $49. This applies to the plan’s Deductible and Out-of-Pocket Limit</a:t>
            </a:r>
          </a:p>
          <a:p>
            <a:pPr>
              <a:buFont typeface="Wingdings" panose="05000000000000000000" pitchFamily="2" charset="2"/>
              <a:buChar char="§"/>
            </a:pPr>
            <a:r>
              <a:rPr lang="en-US" altLang="en-US" sz="1800"/>
              <a:t>Use Video Visits For – </a:t>
            </a:r>
          </a:p>
          <a:p>
            <a:pPr marL="0" indent="0">
              <a:buFont typeface="Arial"/>
              <a:buNone/>
            </a:pPr>
            <a:endParaRPr lang="en-US" b="1"/>
          </a:p>
          <a:p>
            <a:pPr marL="0" indent="0">
              <a:buFont typeface="Arial"/>
              <a:buNone/>
            </a:pPr>
            <a:endParaRPr lang="en-US" dirty="0"/>
          </a:p>
        </p:txBody>
      </p:sp>
      <p:sp>
        <p:nvSpPr>
          <p:cNvPr id="13" name="Rectangle 12">
            <a:extLst>
              <a:ext uri="{FF2B5EF4-FFF2-40B4-BE49-F238E27FC236}">
                <a16:creationId xmlns:a16="http://schemas.microsoft.com/office/drawing/2014/main" id="{AFC04273-0435-4488-860A-26BA94C4EC58}"/>
              </a:ext>
            </a:extLst>
          </p:cNvPr>
          <p:cNvSpPr/>
          <p:nvPr/>
        </p:nvSpPr>
        <p:spPr>
          <a:xfrm>
            <a:off x="669933" y="3187046"/>
            <a:ext cx="3345626" cy="2600712"/>
          </a:xfrm>
          <a:prstGeom prst="rect">
            <a:avLst/>
          </a:prstGeom>
        </p:spPr>
        <p:txBody>
          <a:bodyPr wrap="square">
            <a:spAutoFit/>
          </a:bodyPr>
          <a:lstStyle/>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Abdominal Pain</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Allergies</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Cough</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Fever</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Ear pain</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Stuffy / runny nose</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Sore throat</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Painful / difficult urination</a:t>
            </a:r>
          </a:p>
        </p:txBody>
      </p:sp>
      <p:sp>
        <p:nvSpPr>
          <p:cNvPr id="14" name="Rectangle 13">
            <a:extLst>
              <a:ext uri="{FF2B5EF4-FFF2-40B4-BE49-F238E27FC236}">
                <a16:creationId xmlns:a16="http://schemas.microsoft.com/office/drawing/2014/main" id="{C66A155A-886D-4D08-A5C5-48CEEF16B446}"/>
              </a:ext>
            </a:extLst>
          </p:cNvPr>
          <p:cNvSpPr/>
          <p:nvPr/>
        </p:nvSpPr>
        <p:spPr>
          <a:xfrm>
            <a:off x="3450006" y="3158786"/>
            <a:ext cx="2848707" cy="2600712"/>
          </a:xfrm>
          <a:prstGeom prst="rect">
            <a:avLst/>
          </a:prstGeom>
        </p:spPr>
        <p:txBody>
          <a:bodyPr wrap="square">
            <a:spAutoFit/>
          </a:bodyPr>
          <a:lstStyle/>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Nausea and vomiting</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Low back pain</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Diarrhea</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Eye infections</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Joint pain</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Sprains</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Headache</a:t>
            </a:r>
          </a:p>
          <a:p>
            <a:pPr marL="285750" indent="-285750">
              <a:spcAft>
                <a:spcPts val="600"/>
              </a:spcAft>
              <a:buSzPct val="75000"/>
              <a:buFont typeface="Arial" panose="020B0604020202020204" pitchFamily="34" charset="0"/>
              <a:buChar char="•"/>
            </a:pPr>
            <a:r>
              <a:rPr lang="en-US" sz="1600" dirty="0">
                <a:latin typeface="Calibri" panose="020F0502020204030204" pitchFamily="34" charset="0"/>
              </a:rPr>
              <a:t>Minor skin problems</a:t>
            </a:r>
          </a:p>
        </p:txBody>
      </p:sp>
      <p:pic>
        <p:nvPicPr>
          <p:cNvPr id="15" name="Picture 14">
            <a:extLst>
              <a:ext uri="{FF2B5EF4-FFF2-40B4-BE49-F238E27FC236}">
                <a16:creationId xmlns:a16="http://schemas.microsoft.com/office/drawing/2014/main" id="{9FADAC73-C6D5-4160-9DAF-348F0FD273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1523" y="3493075"/>
            <a:ext cx="2981092" cy="1988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18CB1BEC-7412-4476-85D7-53F17A7C4619}"/>
              </a:ext>
            </a:extLst>
          </p:cNvPr>
          <p:cNvSpPr txBox="1"/>
          <p:nvPr/>
        </p:nvSpPr>
        <p:spPr>
          <a:xfrm>
            <a:off x="0" y="6621780"/>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1185547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DFDD4F-6EA8-4436-93B0-D3A1ADC67AFD}"/>
              </a:ext>
            </a:extLst>
          </p:cNvPr>
          <p:cNvSpPr/>
          <p:nvPr/>
        </p:nvSpPr>
        <p:spPr>
          <a:xfrm>
            <a:off x="5196468" y="100326"/>
            <a:ext cx="3947532" cy="461665"/>
          </a:xfrm>
          <a:prstGeom prst="rect">
            <a:avLst/>
          </a:prstGeom>
        </p:spPr>
        <p:txBody>
          <a:bodyPr wrap="square">
            <a:spAutoFit/>
          </a:bodyPr>
          <a:lstStyle/>
          <a:p>
            <a:pPr algn="r"/>
            <a:r>
              <a:rPr lang="en-US" sz="2400" b="1" dirty="0">
                <a:solidFill>
                  <a:schemeClr val="bg1"/>
                </a:solidFill>
                <a:latin typeface="Calibri" panose="020F0502020204030204" pitchFamily="34" charset="0"/>
              </a:rPr>
              <a:t>Care Anywhere Video Visits</a:t>
            </a:r>
          </a:p>
        </p:txBody>
      </p:sp>
      <p:pic>
        <p:nvPicPr>
          <p:cNvPr id="12" name="Picture 11">
            <a:extLst>
              <a:ext uri="{FF2B5EF4-FFF2-40B4-BE49-F238E27FC236}">
                <a16:creationId xmlns:a16="http://schemas.microsoft.com/office/drawing/2014/main" id="{6CD9D72C-4AB4-440C-8247-AEF02DC08B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25" y="1642266"/>
            <a:ext cx="5460492" cy="4285488"/>
          </a:xfrm>
          <a:prstGeom prst="rect">
            <a:avLst/>
          </a:prstGeom>
        </p:spPr>
      </p:pic>
      <p:pic>
        <p:nvPicPr>
          <p:cNvPr id="13" name="Picture 12">
            <a:extLst>
              <a:ext uri="{FF2B5EF4-FFF2-40B4-BE49-F238E27FC236}">
                <a16:creationId xmlns:a16="http://schemas.microsoft.com/office/drawing/2014/main" id="{AB68CCAC-05FF-4E37-98F4-99505EDBE4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4145" y="1796276"/>
            <a:ext cx="1774030" cy="1774030"/>
          </a:xfrm>
          <a:prstGeom prst="round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F5AFB35E-4648-4B66-B337-D5C4F910572C}"/>
              </a:ext>
            </a:extLst>
          </p:cNvPr>
          <p:cNvSpPr/>
          <p:nvPr/>
        </p:nvSpPr>
        <p:spPr>
          <a:xfrm>
            <a:off x="5722644" y="3907360"/>
            <a:ext cx="3297032" cy="1631216"/>
          </a:xfrm>
          <a:prstGeom prst="rect">
            <a:avLst/>
          </a:prstGeom>
        </p:spPr>
        <p:txBody>
          <a:bodyPr wrap="square">
            <a:spAutoFit/>
          </a:bodyPr>
          <a:lstStyle/>
          <a:p>
            <a:pPr algn="ctr"/>
            <a:r>
              <a:rPr lang="en-US" sz="2000" dirty="0">
                <a:latin typeface="Calibri Light" panose="020F0302020204030204" pitchFamily="34" charset="0"/>
              </a:rPr>
              <a:t>Download the </a:t>
            </a:r>
            <a:r>
              <a:rPr lang="en-US" sz="2000" dirty="0">
                <a:solidFill>
                  <a:srgbClr val="C00000"/>
                </a:solidFill>
                <a:latin typeface="Calibri Light" panose="020F0302020204030204" pitchFamily="34" charset="0"/>
              </a:rPr>
              <a:t>UW Health Care Anywhere </a:t>
            </a:r>
            <a:br>
              <a:rPr lang="en-US" sz="2000" dirty="0">
                <a:solidFill>
                  <a:srgbClr val="C00000"/>
                </a:solidFill>
                <a:latin typeface="Calibri Light" panose="020F0302020204030204" pitchFamily="34" charset="0"/>
              </a:rPr>
            </a:br>
            <a:r>
              <a:rPr lang="en-US" sz="2000" dirty="0">
                <a:latin typeface="Calibri Light" panose="020F0302020204030204" pitchFamily="34" charset="0"/>
              </a:rPr>
              <a:t>app or go to </a:t>
            </a:r>
            <a:r>
              <a:rPr lang="en-US" sz="2000" dirty="0">
                <a:solidFill>
                  <a:srgbClr val="C00000"/>
                </a:solidFill>
                <a:latin typeface="Calibri Light" panose="020F0302020204030204" pitchFamily="34" charset="0"/>
              </a:rPr>
              <a:t>uwhealthcareanywhere.org </a:t>
            </a:r>
            <a:br>
              <a:rPr lang="en-US" sz="2000" dirty="0">
                <a:solidFill>
                  <a:srgbClr val="C00000"/>
                </a:solidFill>
                <a:latin typeface="Calibri Light" panose="020F0302020204030204" pitchFamily="34" charset="0"/>
              </a:rPr>
            </a:br>
            <a:r>
              <a:rPr lang="en-US" sz="2000" dirty="0">
                <a:latin typeface="Calibri Light" panose="020F0302020204030204" pitchFamily="34" charset="0"/>
              </a:rPr>
              <a:t>to set up an account.</a:t>
            </a:r>
          </a:p>
        </p:txBody>
      </p:sp>
      <p:sp>
        <p:nvSpPr>
          <p:cNvPr id="15" name="TextBox 14">
            <a:extLst>
              <a:ext uri="{FF2B5EF4-FFF2-40B4-BE49-F238E27FC236}">
                <a16:creationId xmlns:a16="http://schemas.microsoft.com/office/drawing/2014/main" id="{425CBF4F-C530-46DB-8CA9-C71FADA4EB59}"/>
              </a:ext>
            </a:extLst>
          </p:cNvPr>
          <p:cNvSpPr txBox="1"/>
          <p:nvPr/>
        </p:nvSpPr>
        <p:spPr>
          <a:xfrm>
            <a:off x="0" y="6621780"/>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1272079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F821638-B2F5-42C0-A121-9B45E22773BF}"/>
              </a:ext>
            </a:extLst>
          </p:cNvPr>
          <p:cNvSpPr/>
          <p:nvPr/>
        </p:nvSpPr>
        <p:spPr>
          <a:xfrm>
            <a:off x="5241072" y="100326"/>
            <a:ext cx="3902927" cy="461665"/>
          </a:xfrm>
          <a:prstGeom prst="rect">
            <a:avLst/>
          </a:prstGeom>
        </p:spPr>
        <p:txBody>
          <a:bodyPr wrap="square">
            <a:spAutoFit/>
          </a:bodyPr>
          <a:lstStyle/>
          <a:p>
            <a:pPr algn="r"/>
            <a:r>
              <a:rPr lang="en-US" sz="2400" b="1" dirty="0">
                <a:solidFill>
                  <a:schemeClr val="bg1"/>
                </a:solidFill>
                <a:latin typeface="Calibri" panose="020F0502020204030204" pitchFamily="34" charset="0"/>
              </a:rPr>
              <a:t>Care Anywhere Video Visits</a:t>
            </a:r>
          </a:p>
        </p:txBody>
      </p:sp>
      <p:sp>
        <p:nvSpPr>
          <p:cNvPr id="12" name="Title 1">
            <a:extLst>
              <a:ext uri="{FF2B5EF4-FFF2-40B4-BE49-F238E27FC236}">
                <a16:creationId xmlns:a16="http://schemas.microsoft.com/office/drawing/2014/main" id="{24B2EF6B-09AB-4943-89F1-493018F990BB}"/>
              </a:ext>
            </a:extLst>
          </p:cNvPr>
          <p:cNvSpPr>
            <a:spLocks noGrp="1"/>
          </p:cNvSpPr>
          <p:nvPr>
            <p:ph type="title"/>
          </p:nvPr>
        </p:nvSpPr>
        <p:spPr>
          <a:xfrm>
            <a:off x="-1" y="979877"/>
            <a:ext cx="9144000" cy="756000"/>
          </a:xfrm>
        </p:spPr>
        <p:txBody>
          <a:bodyPr anchor="ctr">
            <a:normAutofit/>
          </a:bodyPr>
          <a:lstStyle/>
          <a:p>
            <a:pPr algn="ctr"/>
            <a:r>
              <a:rPr lang="en-US" sz="2800" b="0" dirty="0"/>
              <a:t>To begin: select the first available or a specific provider</a:t>
            </a:r>
          </a:p>
        </p:txBody>
      </p:sp>
      <p:pic>
        <p:nvPicPr>
          <p:cNvPr id="13" name="Picture 2" descr="4b625acb-bc4d-4536-97bf-b61a4ac520e6@namprd17">
            <a:extLst>
              <a:ext uri="{FF2B5EF4-FFF2-40B4-BE49-F238E27FC236}">
                <a16:creationId xmlns:a16="http://schemas.microsoft.com/office/drawing/2014/main" id="{82F930AA-AB93-4DB7-A8CD-6B33176A37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615" y="2138528"/>
            <a:ext cx="2357438" cy="4193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abaea8df-b3ac-4a59-9cc3-dd5c1c20fdd0@namprd17">
            <a:extLst>
              <a:ext uri="{FF2B5EF4-FFF2-40B4-BE49-F238E27FC236}">
                <a16:creationId xmlns:a16="http://schemas.microsoft.com/office/drawing/2014/main" id="{FBF444AC-AB92-49AE-8D11-8B29D45C665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05187" y="2151521"/>
            <a:ext cx="2333625" cy="415074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25aaef8-e5ad-4f20-ae37-6987f8447167@namprd17">
            <a:extLst>
              <a:ext uri="{FF2B5EF4-FFF2-40B4-BE49-F238E27FC236}">
                <a16:creationId xmlns:a16="http://schemas.microsoft.com/office/drawing/2014/main" id="{8FA5BF3B-F210-4FDE-8617-8FD02514ED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2946" y="2151521"/>
            <a:ext cx="2357438" cy="41930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9973BAE8-F3C1-4125-AB6A-D3E094F5E06F}"/>
              </a:ext>
            </a:extLst>
          </p:cNvPr>
          <p:cNvSpPr txBox="1"/>
          <p:nvPr/>
        </p:nvSpPr>
        <p:spPr>
          <a:xfrm>
            <a:off x="0" y="6621780"/>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3713731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F5B8E7-75B7-42C8-B589-55611C845C34}"/>
              </a:ext>
            </a:extLst>
          </p:cNvPr>
          <p:cNvSpPr/>
          <p:nvPr/>
        </p:nvSpPr>
        <p:spPr>
          <a:xfrm>
            <a:off x="5464098" y="100326"/>
            <a:ext cx="3679902" cy="461665"/>
          </a:xfrm>
          <a:prstGeom prst="rect">
            <a:avLst/>
          </a:prstGeom>
        </p:spPr>
        <p:txBody>
          <a:bodyPr wrap="square">
            <a:spAutoFit/>
          </a:bodyPr>
          <a:lstStyle/>
          <a:p>
            <a:pPr algn="r"/>
            <a:r>
              <a:rPr lang="en-US" sz="2400" b="1" dirty="0">
                <a:solidFill>
                  <a:schemeClr val="bg1"/>
                </a:solidFill>
                <a:latin typeface="Calibri" panose="020F0502020204030204" pitchFamily="34" charset="0"/>
              </a:rPr>
              <a:t>Care Anywhere Video Visits</a:t>
            </a:r>
          </a:p>
        </p:txBody>
      </p:sp>
      <p:sp>
        <p:nvSpPr>
          <p:cNvPr id="12" name="Title 1">
            <a:extLst>
              <a:ext uri="{FF2B5EF4-FFF2-40B4-BE49-F238E27FC236}">
                <a16:creationId xmlns:a16="http://schemas.microsoft.com/office/drawing/2014/main" id="{6EE6ECE8-EAD6-4011-850F-55FBCA7FD889}"/>
              </a:ext>
            </a:extLst>
          </p:cNvPr>
          <p:cNvSpPr>
            <a:spLocks noGrp="1"/>
          </p:cNvSpPr>
          <p:nvPr>
            <p:ph type="title"/>
          </p:nvPr>
        </p:nvSpPr>
        <p:spPr>
          <a:xfrm>
            <a:off x="136522" y="883227"/>
            <a:ext cx="8853333" cy="756000"/>
          </a:xfrm>
        </p:spPr>
        <p:txBody>
          <a:bodyPr anchor="ctr">
            <a:normAutofit fontScale="90000"/>
          </a:bodyPr>
          <a:lstStyle/>
          <a:p>
            <a:pPr algn="ctr"/>
            <a:r>
              <a:rPr lang="en-US" sz="2800" b="0" dirty="0"/>
              <a:t>Cost of visit is verified prior to connecting to a provider</a:t>
            </a:r>
          </a:p>
        </p:txBody>
      </p:sp>
      <p:sp>
        <p:nvSpPr>
          <p:cNvPr id="13" name="TextBox 12">
            <a:extLst>
              <a:ext uri="{FF2B5EF4-FFF2-40B4-BE49-F238E27FC236}">
                <a16:creationId xmlns:a16="http://schemas.microsoft.com/office/drawing/2014/main" id="{38950DD8-E7F3-4A77-9F2D-28C76B010A76}"/>
              </a:ext>
            </a:extLst>
          </p:cNvPr>
          <p:cNvSpPr txBox="1"/>
          <p:nvPr/>
        </p:nvSpPr>
        <p:spPr>
          <a:xfrm>
            <a:off x="190950" y="1887291"/>
            <a:ext cx="3718286" cy="3508653"/>
          </a:xfrm>
          <a:prstGeom prst="rect">
            <a:avLst/>
          </a:prstGeom>
          <a:noFill/>
        </p:spPr>
        <p:txBody>
          <a:bodyPr wrap="square" rtlCol="0">
            <a:spAutoFit/>
          </a:bodyPr>
          <a:lstStyle/>
          <a:p>
            <a:pPr marL="342900" indent="-342900">
              <a:buClr>
                <a:srgbClr val="C8102E"/>
              </a:buClr>
              <a:buFont typeface="Wingdings" panose="05000000000000000000" pitchFamily="2" charset="2"/>
              <a:buChar char="§"/>
            </a:pPr>
            <a:r>
              <a:rPr lang="en-US" sz="2000" dirty="0">
                <a:latin typeface="Calibri" panose="020F0502020204030204" pitchFamily="34" charset="0"/>
                <a:cs typeface="Arial" panose="020B0604020202020204" pitchFamily="34" charset="0"/>
              </a:rPr>
              <a:t>Quartz members enter member ID during enrollment or before a visit</a:t>
            </a:r>
          </a:p>
          <a:p>
            <a:pPr marL="171450" indent="-171450">
              <a:buClr>
                <a:srgbClr val="C8102E"/>
              </a:buClr>
              <a:buFont typeface="Wingdings" panose="05000000000000000000" pitchFamily="2" charset="2"/>
              <a:buChar char="§"/>
            </a:pPr>
            <a:endParaRPr lang="en-US" sz="1000" dirty="0">
              <a:latin typeface="Calibri" panose="020F0502020204030204" pitchFamily="34" charset="0"/>
              <a:cs typeface="Arial" panose="020B0604020202020204" pitchFamily="34" charset="0"/>
            </a:endParaRPr>
          </a:p>
          <a:p>
            <a:pPr marL="342900" indent="-342900">
              <a:buClr>
                <a:srgbClr val="C8102E"/>
              </a:buClr>
              <a:buFont typeface="Wingdings" panose="05000000000000000000" pitchFamily="2" charset="2"/>
              <a:buChar char="§"/>
            </a:pPr>
            <a:r>
              <a:rPr lang="en-US" sz="2000" dirty="0">
                <a:latin typeface="Calibri" panose="020F0502020204030204" pitchFamily="34" charset="0"/>
                <a:cs typeface="Arial" panose="020B0604020202020204" pitchFamily="34" charset="0"/>
              </a:rPr>
              <a:t>If NOT covered – the patient will pay $49</a:t>
            </a:r>
          </a:p>
          <a:p>
            <a:pPr marL="171450" indent="-171450">
              <a:buClr>
                <a:srgbClr val="C8102E"/>
              </a:buClr>
              <a:buFont typeface="Wingdings" panose="05000000000000000000" pitchFamily="2" charset="2"/>
              <a:buChar char="§"/>
            </a:pPr>
            <a:endParaRPr lang="en-US" sz="1000" dirty="0">
              <a:latin typeface="Calibri" panose="020F0502020204030204" pitchFamily="34" charset="0"/>
              <a:cs typeface="Arial" panose="020B0604020202020204" pitchFamily="34" charset="0"/>
            </a:endParaRPr>
          </a:p>
          <a:p>
            <a:pPr marL="342900" indent="-342900">
              <a:buClr>
                <a:srgbClr val="C8102E"/>
              </a:buClr>
              <a:buFont typeface="Wingdings" panose="05000000000000000000" pitchFamily="2" charset="2"/>
              <a:buChar char="§"/>
            </a:pPr>
            <a:r>
              <a:rPr lang="en-US" sz="2000" dirty="0">
                <a:latin typeface="Calibri" panose="020F0502020204030204" pitchFamily="34" charset="0"/>
                <a:cs typeface="Arial" panose="020B0604020202020204" pitchFamily="34" charset="0"/>
              </a:rPr>
              <a:t>If covered – the payment screen is revised to reflect the actual amount owed by the patient</a:t>
            </a:r>
          </a:p>
          <a:p>
            <a:endParaRPr lang="en-US" sz="2200" dirty="0">
              <a:latin typeface="Helvetica Neue"/>
              <a:cs typeface="Arial" panose="020B0604020202020204" pitchFamily="34" charset="0"/>
            </a:endParaRPr>
          </a:p>
        </p:txBody>
      </p:sp>
      <p:pic>
        <p:nvPicPr>
          <p:cNvPr id="14" name="Picture 2" descr="b41839d2-6c9e-432a-87f4-8732a0a01393@namprd17">
            <a:extLst>
              <a:ext uri="{FF2B5EF4-FFF2-40B4-BE49-F238E27FC236}">
                <a16:creationId xmlns:a16="http://schemas.microsoft.com/office/drawing/2014/main" id="{161F0A69-DED7-4137-9333-0B5801D34CD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14794" y="1960463"/>
            <a:ext cx="2286000" cy="40660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757c3326-5fac-4697-9131-7a1efadbe254@namprd17">
            <a:extLst>
              <a:ext uri="{FF2B5EF4-FFF2-40B4-BE49-F238E27FC236}">
                <a16:creationId xmlns:a16="http://schemas.microsoft.com/office/drawing/2014/main" id="{D3ABDCEE-AA5C-4055-9B90-EC021F3F2C5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6073" y="1960463"/>
            <a:ext cx="2286000" cy="4066032"/>
          </a:xfrm>
          <a:prstGeom prst="rect">
            <a:avLst/>
          </a:prstGeom>
          <a:noFill/>
          <a:ln>
            <a:noFill/>
          </a:ln>
          <a:effectLst>
            <a:outerShdw blurRad="190500" algn="tl" rotWithShape="0">
              <a:srgbClr val="000000">
                <a:alpha val="70000"/>
              </a:srgbClr>
            </a:outerShdw>
          </a:effectLst>
        </p:spPr>
      </p:pic>
      <p:sp>
        <p:nvSpPr>
          <p:cNvPr id="17" name="TextBox 16">
            <a:extLst>
              <a:ext uri="{FF2B5EF4-FFF2-40B4-BE49-F238E27FC236}">
                <a16:creationId xmlns:a16="http://schemas.microsoft.com/office/drawing/2014/main" id="{EE27E607-6492-4FB5-9B74-8D4965A3ABB5}"/>
              </a:ext>
            </a:extLst>
          </p:cNvPr>
          <p:cNvSpPr txBox="1"/>
          <p:nvPr/>
        </p:nvSpPr>
        <p:spPr>
          <a:xfrm>
            <a:off x="0" y="6621780"/>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2209820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A62E778-999D-4906-85B2-9EA3F8874D54}"/>
              </a:ext>
            </a:extLst>
          </p:cNvPr>
          <p:cNvSpPr txBox="1"/>
          <p:nvPr/>
        </p:nvSpPr>
        <p:spPr>
          <a:xfrm>
            <a:off x="7694341" y="96088"/>
            <a:ext cx="1449658" cy="461665"/>
          </a:xfrm>
          <a:prstGeom prst="rect">
            <a:avLst/>
          </a:prstGeom>
          <a:noFill/>
        </p:spPr>
        <p:txBody>
          <a:bodyPr wrap="square" rtlCol="0">
            <a:spAutoFit/>
          </a:bodyPr>
          <a:lstStyle/>
          <a:p>
            <a:pPr algn="r"/>
            <a:r>
              <a:rPr lang="en-US" sz="2400" b="1" dirty="0" err="1">
                <a:solidFill>
                  <a:schemeClr val="bg1"/>
                </a:solidFill>
                <a:latin typeface="Calibri" panose="020F0502020204030204" pitchFamily="34" charset="0"/>
              </a:rPr>
              <a:t>MyChart</a:t>
            </a:r>
            <a:endParaRPr lang="en-US" sz="2400" b="1" dirty="0">
              <a:solidFill>
                <a:schemeClr val="bg1"/>
              </a:solidFill>
              <a:latin typeface="Calibri" panose="020F0502020204030204" pitchFamily="34" charset="0"/>
            </a:endParaRPr>
          </a:p>
        </p:txBody>
      </p:sp>
      <p:sp>
        <p:nvSpPr>
          <p:cNvPr id="12" name="Title 2">
            <a:extLst>
              <a:ext uri="{FF2B5EF4-FFF2-40B4-BE49-F238E27FC236}">
                <a16:creationId xmlns:a16="http://schemas.microsoft.com/office/drawing/2014/main" id="{E842702F-C128-4E43-844F-F9B7B33FFA16}"/>
              </a:ext>
            </a:extLst>
          </p:cNvPr>
          <p:cNvSpPr>
            <a:spLocks noGrp="1"/>
          </p:cNvSpPr>
          <p:nvPr>
            <p:ph type="title"/>
          </p:nvPr>
        </p:nvSpPr>
        <p:spPr>
          <a:xfrm>
            <a:off x="444796" y="1483376"/>
            <a:ext cx="3937633" cy="643909"/>
          </a:xfrm>
        </p:spPr>
        <p:txBody>
          <a:bodyPr>
            <a:normAutofit fontScale="90000"/>
          </a:bodyPr>
          <a:lstStyle/>
          <a:p>
            <a:br>
              <a:rPr lang="en-US" sz="3100" dirty="0"/>
            </a:br>
            <a:r>
              <a:rPr lang="en-US" sz="3100" dirty="0"/>
              <a:t>Make</a:t>
            </a:r>
            <a:r>
              <a:rPr lang="en-US" dirty="0"/>
              <a:t> Healthy Easier</a:t>
            </a:r>
            <a:br>
              <a:rPr lang="en-US" dirty="0"/>
            </a:br>
            <a:endParaRPr lang="en-US" dirty="0"/>
          </a:p>
        </p:txBody>
      </p:sp>
      <p:pic>
        <p:nvPicPr>
          <p:cNvPr id="13" name="Content Placeholder 5">
            <a:extLst>
              <a:ext uri="{FF2B5EF4-FFF2-40B4-BE49-F238E27FC236}">
                <a16:creationId xmlns:a16="http://schemas.microsoft.com/office/drawing/2014/main" id="{1C8B61ED-3C01-491E-AF44-F1BCB1A6AEBC}"/>
              </a:ext>
            </a:extLst>
          </p:cNvPr>
          <p:cNvPicPr>
            <a:picLocks noGrp="1" noChangeAspect="1"/>
          </p:cNvPicPr>
          <p:nvPr>
            <p:ph sz="quarter" idx="15"/>
          </p:nvPr>
        </p:nvPicPr>
        <p:blipFill>
          <a:blip r:embed="rId3"/>
          <a:stretch>
            <a:fillRect/>
          </a:stretch>
        </p:blipFill>
        <p:spPr>
          <a:xfrm>
            <a:off x="4765289" y="1213161"/>
            <a:ext cx="3302020" cy="1535481"/>
          </a:xfrm>
        </p:spPr>
      </p:pic>
      <p:sp>
        <p:nvSpPr>
          <p:cNvPr id="14" name="Text Placeholder 3">
            <a:extLst>
              <a:ext uri="{FF2B5EF4-FFF2-40B4-BE49-F238E27FC236}">
                <a16:creationId xmlns:a16="http://schemas.microsoft.com/office/drawing/2014/main" id="{BC17F132-4303-40DF-8F28-96459864E285}"/>
              </a:ext>
            </a:extLst>
          </p:cNvPr>
          <p:cNvSpPr>
            <a:spLocks noGrp="1"/>
          </p:cNvSpPr>
          <p:nvPr>
            <p:ph type="body" sz="quarter" idx="13"/>
          </p:nvPr>
        </p:nvSpPr>
        <p:spPr>
          <a:xfrm>
            <a:off x="516048" y="2838527"/>
            <a:ext cx="8139065" cy="1989468"/>
          </a:xfrm>
        </p:spPr>
        <p:txBody>
          <a:bodyPr>
            <a:normAutofit fontScale="85000" lnSpcReduction="20000"/>
          </a:bodyPr>
          <a:lstStyle/>
          <a:p>
            <a:pPr>
              <a:buFont typeface="Wingdings" panose="05000000000000000000" pitchFamily="2" charset="2"/>
              <a:buChar char="§"/>
            </a:pPr>
            <a:r>
              <a:rPr lang="en-US" b="1" dirty="0"/>
              <a:t>Securely, conveniently, manage your health information online </a:t>
            </a:r>
          </a:p>
          <a:p>
            <a:pPr lvl="1">
              <a:buFont typeface="Arial" panose="020B0604020202020204" pitchFamily="34" charset="0"/>
              <a:buChar char="•"/>
            </a:pPr>
            <a:r>
              <a:rPr lang="en-US" dirty="0"/>
              <a:t>View health insurance benefits information, check claims status, send a secure message to Customer Service, schedule appointments and more</a:t>
            </a:r>
          </a:p>
          <a:p>
            <a:pPr lvl="1">
              <a:buFont typeface="Arial" panose="020B0604020202020204" pitchFamily="34" charset="0"/>
              <a:buChar char="•"/>
            </a:pPr>
            <a:r>
              <a:rPr lang="en-US" dirty="0"/>
              <a:t>Access portions of your medical records, depending on your provider</a:t>
            </a:r>
          </a:p>
          <a:p>
            <a:pPr marL="411480" lvl="1" indent="0">
              <a:buNone/>
            </a:pPr>
            <a:endParaRPr lang="en-US" b="1" dirty="0"/>
          </a:p>
          <a:p>
            <a:pPr>
              <a:buFont typeface="Wingdings" panose="05000000000000000000" pitchFamily="2" charset="2"/>
              <a:buChar char="§"/>
            </a:pPr>
            <a:r>
              <a:rPr lang="en-US" b="1" dirty="0"/>
              <a:t>Simplify your life and save a tree by going paperless.</a:t>
            </a:r>
          </a:p>
          <a:p>
            <a:pPr lvl="1">
              <a:buFont typeface="Arial" panose="020B0604020202020204" pitchFamily="34" charset="0"/>
              <a:buChar char="•"/>
            </a:pPr>
            <a:r>
              <a:rPr lang="en-US" dirty="0"/>
              <a:t>Get your premium bills by email and pay online</a:t>
            </a:r>
          </a:p>
          <a:p>
            <a:pPr lvl="1">
              <a:buFont typeface="Arial" panose="020B0604020202020204" pitchFamily="34" charset="0"/>
              <a:buChar char="•"/>
            </a:pPr>
            <a:r>
              <a:rPr lang="en-US" dirty="0"/>
              <a:t>Save the hassle and worry of confidential information arriving in your mailbox</a:t>
            </a:r>
          </a:p>
        </p:txBody>
      </p:sp>
    </p:spTree>
    <p:extLst>
      <p:ext uri="{BB962C8B-B14F-4D97-AF65-F5344CB8AC3E}">
        <p14:creationId xmlns:p14="http://schemas.microsoft.com/office/powerpoint/2010/main" val="1848390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EC6D359-306D-4977-9E80-D91E23251EDF}"/>
              </a:ext>
            </a:extLst>
          </p:cNvPr>
          <p:cNvSpPr txBox="1"/>
          <p:nvPr/>
        </p:nvSpPr>
        <p:spPr>
          <a:xfrm>
            <a:off x="7817005" y="96088"/>
            <a:ext cx="1326994" cy="461665"/>
          </a:xfrm>
          <a:prstGeom prst="rect">
            <a:avLst/>
          </a:prstGeom>
          <a:noFill/>
        </p:spPr>
        <p:txBody>
          <a:bodyPr wrap="square" rtlCol="0">
            <a:spAutoFit/>
          </a:bodyPr>
          <a:lstStyle/>
          <a:p>
            <a:pPr algn="r"/>
            <a:r>
              <a:rPr lang="en-US" sz="2400" b="1" dirty="0" err="1">
                <a:solidFill>
                  <a:schemeClr val="bg1"/>
                </a:solidFill>
                <a:latin typeface="Calibri" panose="020F0502020204030204" pitchFamily="34" charset="0"/>
              </a:rPr>
              <a:t>MyChart</a:t>
            </a:r>
            <a:endParaRPr lang="en-US" sz="2400" b="1" dirty="0">
              <a:solidFill>
                <a:schemeClr val="bg1"/>
              </a:solidFill>
              <a:latin typeface="Calibri" panose="020F0502020204030204" pitchFamily="34" charset="0"/>
            </a:endParaRPr>
          </a:p>
        </p:txBody>
      </p:sp>
      <p:pic>
        <p:nvPicPr>
          <p:cNvPr id="12" name="Picture 11">
            <a:extLst>
              <a:ext uri="{FF2B5EF4-FFF2-40B4-BE49-F238E27FC236}">
                <a16:creationId xmlns:a16="http://schemas.microsoft.com/office/drawing/2014/main" id="{CD2F9411-9817-4B7E-94E0-390956C11B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010" y="1413911"/>
            <a:ext cx="7115604" cy="3502114"/>
          </a:xfrm>
          <a:prstGeom prst="rect">
            <a:avLst/>
          </a:prstGeom>
          <a:ln>
            <a:solidFill>
              <a:schemeClr val="tx1"/>
            </a:solidFill>
          </a:ln>
        </p:spPr>
      </p:pic>
      <p:sp>
        <p:nvSpPr>
          <p:cNvPr id="13" name="Title 3">
            <a:extLst>
              <a:ext uri="{FF2B5EF4-FFF2-40B4-BE49-F238E27FC236}">
                <a16:creationId xmlns:a16="http://schemas.microsoft.com/office/drawing/2014/main" id="{1FDD8B61-612E-4FD2-A5C7-C841BFA78874}"/>
              </a:ext>
            </a:extLst>
          </p:cNvPr>
          <p:cNvSpPr>
            <a:spLocks noGrp="1"/>
          </p:cNvSpPr>
          <p:nvPr>
            <p:ph type="title"/>
          </p:nvPr>
        </p:nvSpPr>
        <p:spPr>
          <a:xfrm>
            <a:off x="629444" y="5358510"/>
            <a:ext cx="7885112" cy="643909"/>
          </a:xfrm>
        </p:spPr>
        <p:txBody>
          <a:bodyPr>
            <a:normAutofit/>
          </a:bodyPr>
          <a:lstStyle/>
          <a:p>
            <a:pPr algn="ctr"/>
            <a:r>
              <a:rPr lang="en-US" sz="2800" dirty="0">
                <a:solidFill>
                  <a:srgbClr val="C8102E"/>
                </a:solidFill>
              </a:rPr>
              <a:t>Visit QuartzMyChart.com to get started</a:t>
            </a:r>
          </a:p>
        </p:txBody>
      </p:sp>
      <p:sp>
        <p:nvSpPr>
          <p:cNvPr id="14" name="TextBox 13">
            <a:extLst>
              <a:ext uri="{FF2B5EF4-FFF2-40B4-BE49-F238E27FC236}">
                <a16:creationId xmlns:a16="http://schemas.microsoft.com/office/drawing/2014/main" id="{8856D988-6374-40D8-9426-0DA19494FF11}"/>
              </a:ext>
            </a:extLst>
          </p:cNvPr>
          <p:cNvSpPr txBox="1"/>
          <p:nvPr/>
        </p:nvSpPr>
        <p:spPr>
          <a:xfrm>
            <a:off x="0" y="6625493"/>
            <a:ext cx="4246880" cy="246221"/>
          </a:xfrm>
          <a:prstGeom prst="rect">
            <a:avLst/>
          </a:prstGeom>
          <a:noFill/>
        </p:spPr>
        <p:txBody>
          <a:bodyPr wrap="square" rtlCol="0">
            <a:spAutoFit/>
          </a:bodyPr>
          <a:lstStyle/>
          <a:p>
            <a:r>
              <a:rPr lang="en-US" sz="1000" dirty="0">
                <a:solidFill>
                  <a:schemeClr val="bg1"/>
                </a:solidFill>
                <a:latin typeface="Calibri" panose="020F0502020204030204" pitchFamily="34" charset="0"/>
              </a:rPr>
              <a:t>Offered by Quartz Health Benefit Plans Corporation</a:t>
            </a:r>
          </a:p>
        </p:txBody>
      </p:sp>
    </p:spTree>
    <p:extLst>
      <p:ext uri="{BB962C8B-B14F-4D97-AF65-F5344CB8AC3E}">
        <p14:creationId xmlns:p14="http://schemas.microsoft.com/office/powerpoint/2010/main" val="1368637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296987-6F5B-4048-81E0-8C7AED9DD279}"/>
              </a:ext>
            </a:extLst>
          </p:cNvPr>
          <p:cNvPicPr>
            <a:picLocks noChangeAspect="1"/>
          </p:cNvPicPr>
          <p:nvPr/>
        </p:nvPicPr>
        <p:blipFill>
          <a:blip r:embed="rId2"/>
          <a:stretch>
            <a:fillRect/>
          </a:stretch>
        </p:blipFill>
        <p:spPr>
          <a:xfrm>
            <a:off x="0" y="1145818"/>
            <a:ext cx="9144000" cy="4566363"/>
          </a:xfrm>
          <a:prstGeom prst="rect">
            <a:avLst/>
          </a:prstGeom>
        </p:spPr>
      </p:pic>
    </p:spTree>
    <p:extLst>
      <p:ext uri="{BB962C8B-B14F-4D97-AF65-F5344CB8AC3E}">
        <p14:creationId xmlns:p14="http://schemas.microsoft.com/office/powerpoint/2010/main" val="195689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852517"/>
            <a:ext cx="7777302" cy="643909"/>
          </a:xfrm>
        </p:spPr>
        <p:txBody>
          <a:bodyPr/>
          <a:lstStyle/>
          <a:p>
            <a:r>
              <a:rPr lang="en-US" dirty="0"/>
              <a:t>Questions?</a:t>
            </a:r>
          </a:p>
        </p:txBody>
      </p:sp>
      <p:pic>
        <p:nvPicPr>
          <p:cNvPr id="7" name="Picture 2" descr="C:\Users\KAH13\AppData\Local\Microsoft\Windows\Temporary Internet Files\Content.IE5\JDS2I6MV\questions[1].jpg">
            <a:extLst>
              <a:ext uri="{FF2B5EF4-FFF2-40B4-BE49-F238E27FC236}">
                <a16:creationId xmlns:a16="http://schemas.microsoft.com/office/drawing/2014/main" id="{10376BCE-83C2-43E5-8819-FF48BA40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5241471" cy="395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872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190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84AE6AA-932C-4FC4-BD29-B3140152A345}"/>
              </a:ext>
            </a:extLst>
          </p:cNvPr>
          <p:cNvPicPr>
            <a:picLocks noChangeAspect="1"/>
          </p:cNvPicPr>
          <p:nvPr/>
        </p:nvPicPr>
        <p:blipFill>
          <a:blip r:embed="rId2"/>
          <a:stretch>
            <a:fillRect/>
          </a:stretch>
        </p:blipFill>
        <p:spPr>
          <a:xfrm>
            <a:off x="0" y="1107744"/>
            <a:ext cx="9144000" cy="4642512"/>
          </a:xfrm>
          <a:prstGeom prst="rect">
            <a:avLst/>
          </a:prstGeom>
        </p:spPr>
      </p:pic>
    </p:spTree>
    <p:extLst>
      <p:ext uri="{BB962C8B-B14F-4D97-AF65-F5344CB8AC3E}">
        <p14:creationId xmlns:p14="http://schemas.microsoft.com/office/powerpoint/2010/main" val="2251455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5C29268-15A9-4136-8A3F-7477CB6BC182}"/>
              </a:ext>
            </a:extLst>
          </p:cNvPr>
          <p:cNvSpPr>
            <a:spLocks noGrp="1"/>
          </p:cNvSpPr>
          <p:nvPr>
            <p:ph type="title"/>
          </p:nvPr>
        </p:nvSpPr>
        <p:spPr>
          <a:xfrm>
            <a:off x="683349" y="898578"/>
            <a:ext cx="7777302" cy="773468"/>
          </a:xfrm>
        </p:spPr>
        <p:txBody>
          <a:bodyPr>
            <a:normAutofit fontScale="90000"/>
          </a:bodyPr>
          <a:lstStyle/>
          <a:p>
            <a:pPr algn="ctr"/>
            <a:r>
              <a:rPr lang="en-US" dirty="0"/>
              <a:t>What is my Network?</a:t>
            </a:r>
            <a:br>
              <a:rPr lang="en-US" dirty="0"/>
            </a:br>
            <a:endParaRPr lang="en-US" dirty="0"/>
          </a:p>
        </p:txBody>
      </p:sp>
      <p:pic>
        <p:nvPicPr>
          <p:cNvPr id="13" name="Picture 12">
            <a:extLst>
              <a:ext uri="{FF2B5EF4-FFF2-40B4-BE49-F238E27FC236}">
                <a16:creationId xmlns:a16="http://schemas.microsoft.com/office/drawing/2014/main" id="{823190B3-2726-4AA9-BD69-DC5B36C6CF04}"/>
              </a:ext>
            </a:extLst>
          </p:cNvPr>
          <p:cNvPicPr>
            <a:picLocks noChangeAspect="1"/>
          </p:cNvPicPr>
          <p:nvPr/>
        </p:nvPicPr>
        <p:blipFill>
          <a:blip r:embed="rId2"/>
          <a:stretch>
            <a:fillRect/>
          </a:stretch>
        </p:blipFill>
        <p:spPr>
          <a:xfrm>
            <a:off x="2581797" y="1552575"/>
            <a:ext cx="3980405" cy="4855354"/>
          </a:xfrm>
          <a:prstGeom prst="rect">
            <a:avLst/>
          </a:prstGeom>
        </p:spPr>
      </p:pic>
    </p:spTree>
    <p:extLst>
      <p:ext uri="{BB962C8B-B14F-4D97-AF65-F5344CB8AC3E}">
        <p14:creationId xmlns:p14="http://schemas.microsoft.com/office/powerpoint/2010/main" val="3433346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9873B35-B103-4235-8F5A-18AE79588E0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287"/>
          <a:stretch/>
        </p:blipFill>
        <p:spPr>
          <a:xfrm>
            <a:off x="78059" y="731709"/>
            <a:ext cx="6799581" cy="5776074"/>
          </a:xfrm>
          <a:prstGeom prst="rect">
            <a:avLst/>
          </a:prstGeom>
        </p:spPr>
      </p:pic>
      <p:sp>
        <p:nvSpPr>
          <p:cNvPr id="12" name="TextBox 11">
            <a:extLst>
              <a:ext uri="{FF2B5EF4-FFF2-40B4-BE49-F238E27FC236}">
                <a16:creationId xmlns:a16="http://schemas.microsoft.com/office/drawing/2014/main" id="{A2E7D260-C567-4C6B-AAA6-A0BEDB62F64E}"/>
              </a:ext>
            </a:extLst>
          </p:cNvPr>
          <p:cNvSpPr txBox="1"/>
          <p:nvPr/>
        </p:nvSpPr>
        <p:spPr>
          <a:xfrm>
            <a:off x="2499360" y="156048"/>
            <a:ext cx="6644639" cy="461665"/>
          </a:xfrm>
          <a:prstGeom prst="rect">
            <a:avLst/>
          </a:prstGeom>
          <a:noFill/>
        </p:spPr>
        <p:txBody>
          <a:bodyPr wrap="square" rtlCol="0">
            <a:spAutoFit/>
          </a:bodyPr>
          <a:lstStyle/>
          <a:p>
            <a:pPr algn="r"/>
            <a:r>
              <a:rPr lang="en-US" sz="2400" b="1" dirty="0">
                <a:solidFill>
                  <a:schemeClr val="bg1"/>
                </a:solidFill>
              </a:rPr>
              <a:t>Commercial HMO / POS Network </a:t>
            </a:r>
          </a:p>
        </p:txBody>
      </p:sp>
      <p:sp>
        <p:nvSpPr>
          <p:cNvPr id="13" name="TextBox 12">
            <a:extLst>
              <a:ext uri="{FF2B5EF4-FFF2-40B4-BE49-F238E27FC236}">
                <a16:creationId xmlns:a16="http://schemas.microsoft.com/office/drawing/2014/main" id="{71AE59E7-4606-4AA0-B495-D26E96844708}"/>
              </a:ext>
            </a:extLst>
          </p:cNvPr>
          <p:cNvSpPr txBox="1"/>
          <p:nvPr/>
        </p:nvSpPr>
        <p:spPr>
          <a:xfrm>
            <a:off x="0" y="6621780"/>
            <a:ext cx="3804834" cy="246221"/>
          </a:xfrm>
          <a:prstGeom prst="rect">
            <a:avLst/>
          </a:prstGeom>
          <a:noFill/>
        </p:spPr>
        <p:txBody>
          <a:bodyPr wrap="square" rtlCol="0">
            <a:spAutoFit/>
          </a:bodyPr>
          <a:lstStyle/>
          <a:p>
            <a:r>
              <a:rPr lang="en-US" sz="1000" dirty="0">
                <a:solidFill>
                  <a:schemeClr val="bg1"/>
                </a:solidFill>
              </a:rPr>
              <a:t>Offered by Quartz Health Benefit Plans Corporation </a:t>
            </a:r>
          </a:p>
        </p:txBody>
      </p:sp>
      <p:pic>
        <p:nvPicPr>
          <p:cNvPr id="14" name="Picture 13">
            <a:extLst>
              <a:ext uri="{FF2B5EF4-FFF2-40B4-BE49-F238E27FC236}">
                <a16:creationId xmlns:a16="http://schemas.microsoft.com/office/drawing/2014/main" id="{84E19743-E54A-4066-8E8F-336597FD09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656" t="23409" b="19191"/>
          <a:stretch/>
        </p:blipFill>
        <p:spPr>
          <a:xfrm>
            <a:off x="6938704" y="1453198"/>
            <a:ext cx="2205295" cy="1385796"/>
          </a:xfrm>
          <a:prstGeom prst="rect">
            <a:avLst/>
          </a:prstGeom>
        </p:spPr>
      </p:pic>
      <p:pic>
        <p:nvPicPr>
          <p:cNvPr id="15" name="Picture 14">
            <a:extLst>
              <a:ext uri="{FF2B5EF4-FFF2-40B4-BE49-F238E27FC236}">
                <a16:creationId xmlns:a16="http://schemas.microsoft.com/office/drawing/2014/main" id="{D1A439B8-AE0B-480A-9657-04D215291A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9736" y="3271290"/>
            <a:ext cx="2414263" cy="806378"/>
          </a:xfrm>
          <a:prstGeom prst="rect">
            <a:avLst/>
          </a:prstGeom>
        </p:spPr>
      </p:pic>
      <p:pic>
        <p:nvPicPr>
          <p:cNvPr id="16" name="Picture 15">
            <a:extLst>
              <a:ext uri="{FF2B5EF4-FFF2-40B4-BE49-F238E27FC236}">
                <a16:creationId xmlns:a16="http://schemas.microsoft.com/office/drawing/2014/main" id="{FEE3AEDA-811D-4AD4-ADF2-BDA959E2D63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36257"/>
          <a:stretch/>
        </p:blipFill>
        <p:spPr>
          <a:xfrm>
            <a:off x="6232338" y="4790266"/>
            <a:ext cx="2963457" cy="614536"/>
          </a:xfrm>
          <a:prstGeom prst="rect">
            <a:avLst/>
          </a:prstGeom>
        </p:spPr>
      </p:pic>
    </p:spTree>
    <p:extLst>
      <p:ext uri="{BB962C8B-B14F-4D97-AF65-F5344CB8AC3E}">
        <p14:creationId xmlns:p14="http://schemas.microsoft.com/office/powerpoint/2010/main" val="1680333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48F215F7-FD02-4642-AB9B-51764076899D}"/>
              </a:ext>
            </a:extLst>
          </p:cNvPr>
          <p:cNvSpPr>
            <a:spLocks noGrp="1"/>
          </p:cNvSpPr>
          <p:nvPr>
            <p:ph type="title"/>
          </p:nvPr>
        </p:nvSpPr>
        <p:spPr>
          <a:xfrm>
            <a:off x="727602" y="727010"/>
            <a:ext cx="7777302" cy="643909"/>
          </a:xfrm>
        </p:spPr>
        <p:txBody>
          <a:bodyPr/>
          <a:lstStyle/>
          <a:p>
            <a:pPr algn="ctr"/>
            <a:r>
              <a:rPr lang="en-US" dirty="0"/>
              <a:t>How do I find a doctor?</a:t>
            </a:r>
          </a:p>
        </p:txBody>
      </p:sp>
      <p:sp>
        <p:nvSpPr>
          <p:cNvPr id="12" name="Text Placeholder 3">
            <a:extLst>
              <a:ext uri="{FF2B5EF4-FFF2-40B4-BE49-F238E27FC236}">
                <a16:creationId xmlns:a16="http://schemas.microsoft.com/office/drawing/2014/main" id="{A80D3DF8-C289-430D-BC46-ED031DB52199}"/>
              </a:ext>
            </a:extLst>
          </p:cNvPr>
          <p:cNvSpPr>
            <a:spLocks noGrp="1"/>
          </p:cNvSpPr>
          <p:nvPr>
            <p:ph type="body" sz="quarter" idx="13"/>
          </p:nvPr>
        </p:nvSpPr>
        <p:spPr>
          <a:xfrm>
            <a:off x="1112664" y="1720069"/>
            <a:ext cx="7549132" cy="3305455"/>
          </a:xfrm>
        </p:spPr>
        <p:txBody>
          <a:bodyPr/>
          <a:lstStyle/>
          <a:p>
            <a:r>
              <a:rPr lang="en-US" dirty="0"/>
              <a:t>Visit the Quartz home page at: quartzbenefits.com</a:t>
            </a:r>
          </a:p>
          <a:p>
            <a:r>
              <a:rPr lang="en-US" dirty="0"/>
              <a:t>Choose “Find a Doctor”</a:t>
            </a:r>
          </a:p>
          <a:p>
            <a:pPr marL="0" indent="0">
              <a:buNone/>
            </a:pPr>
            <a:endParaRPr lang="en-US" dirty="0"/>
          </a:p>
        </p:txBody>
      </p:sp>
      <p:pic>
        <p:nvPicPr>
          <p:cNvPr id="13" name="Picture 12">
            <a:extLst>
              <a:ext uri="{FF2B5EF4-FFF2-40B4-BE49-F238E27FC236}">
                <a16:creationId xmlns:a16="http://schemas.microsoft.com/office/drawing/2014/main" id="{1AF15194-FBC4-4923-8A80-ED79168229FA}"/>
              </a:ext>
            </a:extLst>
          </p:cNvPr>
          <p:cNvPicPr>
            <a:picLocks noChangeAspect="1"/>
          </p:cNvPicPr>
          <p:nvPr/>
        </p:nvPicPr>
        <p:blipFill>
          <a:blip r:embed="rId2"/>
          <a:stretch>
            <a:fillRect/>
          </a:stretch>
        </p:blipFill>
        <p:spPr>
          <a:xfrm>
            <a:off x="535646" y="2607010"/>
            <a:ext cx="8072708" cy="3994512"/>
          </a:xfrm>
          <a:prstGeom prst="rect">
            <a:avLst/>
          </a:prstGeom>
          <a:ln>
            <a:solidFill>
              <a:schemeClr val="accent5">
                <a:lumMod val="75000"/>
              </a:schemeClr>
            </a:solidFill>
          </a:ln>
        </p:spPr>
      </p:pic>
      <p:sp>
        <p:nvSpPr>
          <p:cNvPr id="14" name="Oval 13">
            <a:extLst>
              <a:ext uri="{FF2B5EF4-FFF2-40B4-BE49-F238E27FC236}">
                <a16:creationId xmlns:a16="http://schemas.microsoft.com/office/drawing/2014/main" id="{168B7E7C-F25C-4D02-8498-CA223ED9CA92}"/>
              </a:ext>
            </a:extLst>
          </p:cNvPr>
          <p:cNvSpPr/>
          <p:nvPr/>
        </p:nvSpPr>
        <p:spPr>
          <a:xfrm>
            <a:off x="2935499" y="2393788"/>
            <a:ext cx="1680754" cy="853440"/>
          </a:xfrm>
          <a:prstGeom prst="ellipse">
            <a:avLst/>
          </a:prstGeom>
          <a:noFill/>
          <a:ln>
            <a:solidFill>
              <a:srgbClr val="0070C0"/>
            </a:solidFill>
          </a:ln>
          <a:effectLst>
            <a:glow rad="228600">
              <a:schemeClr val="accent4">
                <a:satMod val="175000"/>
                <a:alpha val="40000"/>
              </a:schemeClr>
            </a:glow>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cxnSp>
        <p:nvCxnSpPr>
          <p:cNvPr id="15" name="Straight Arrow Connector 14">
            <a:extLst>
              <a:ext uri="{FF2B5EF4-FFF2-40B4-BE49-F238E27FC236}">
                <a16:creationId xmlns:a16="http://schemas.microsoft.com/office/drawing/2014/main" id="{E077C09B-E58C-4B6A-8999-3D2DB4CBAB49}"/>
              </a:ext>
            </a:extLst>
          </p:cNvPr>
          <p:cNvCxnSpPr>
            <a:cxnSpLocks/>
          </p:cNvCxnSpPr>
          <p:nvPr/>
        </p:nvCxnSpPr>
        <p:spPr>
          <a:xfrm flipH="1">
            <a:off x="4616253" y="2198202"/>
            <a:ext cx="862149" cy="302197"/>
          </a:xfrm>
          <a:prstGeom prst="straightConnector1">
            <a:avLst/>
          </a:prstGeom>
          <a:ln>
            <a:solidFill>
              <a:srgbClr val="0070C0"/>
            </a:solidFill>
            <a:tailEnd type="triangle"/>
          </a:ln>
          <a:effectLst>
            <a:glow rad="2286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16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6FBF3083-4C77-46D0-A264-D8059EBD49FB}"/>
              </a:ext>
            </a:extLst>
          </p:cNvPr>
          <p:cNvSpPr>
            <a:spLocks noGrp="1"/>
          </p:cNvSpPr>
          <p:nvPr>
            <p:ph type="title"/>
          </p:nvPr>
        </p:nvSpPr>
        <p:spPr>
          <a:xfrm>
            <a:off x="683349" y="738869"/>
            <a:ext cx="7777302" cy="643909"/>
          </a:xfrm>
        </p:spPr>
        <p:txBody>
          <a:bodyPr/>
          <a:lstStyle/>
          <a:p>
            <a:pPr algn="ctr"/>
            <a:r>
              <a:rPr lang="en-US" dirty="0"/>
              <a:t>How do I find a doctor?</a:t>
            </a:r>
          </a:p>
        </p:txBody>
      </p:sp>
      <p:sp>
        <p:nvSpPr>
          <p:cNvPr id="12" name="Text Placeholder 3">
            <a:extLst>
              <a:ext uri="{FF2B5EF4-FFF2-40B4-BE49-F238E27FC236}">
                <a16:creationId xmlns:a16="http://schemas.microsoft.com/office/drawing/2014/main" id="{B101E2A8-9347-4DC3-8311-34920A61E7C9}"/>
              </a:ext>
            </a:extLst>
          </p:cNvPr>
          <p:cNvSpPr>
            <a:spLocks noGrp="1"/>
          </p:cNvSpPr>
          <p:nvPr>
            <p:ph type="body" sz="quarter" idx="13"/>
          </p:nvPr>
        </p:nvSpPr>
        <p:spPr>
          <a:xfrm>
            <a:off x="1025578" y="1382778"/>
            <a:ext cx="7549132" cy="3305455"/>
          </a:xfrm>
        </p:spPr>
        <p:txBody>
          <a:bodyPr/>
          <a:lstStyle/>
          <a:p>
            <a:r>
              <a:rPr lang="en-US" dirty="0"/>
              <a:t>Follow the “Steps”</a:t>
            </a:r>
          </a:p>
          <a:p>
            <a:pPr marL="0" indent="0">
              <a:buNone/>
            </a:pPr>
            <a:endParaRPr lang="en-US" dirty="0"/>
          </a:p>
        </p:txBody>
      </p:sp>
      <p:pic>
        <p:nvPicPr>
          <p:cNvPr id="13" name="Picture 12">
            <a:extLst>
              <a:ext uri="{FF2B5EF4-FFF2-40B4-BE49-F238E27FC236}">
                <a16:creationId xmlns:a16="http://schemas.microsoft.com/office/drawing/2014/main" id="{F66BDCED-359B-499A-A621-8898F97CF8A2}"/>
              </a:ext>
            </a:extLst>
          </p:cNvPr>
          <p:cNvPicPr>
            <a:picLocks noChangeAspect="1"/>
          </p:cNvPicPr>
          <p:nvPr/>
        </p:nvPicPr>
        <p:blipFill>
          <a:blip r:embed="rId2"/>
          <a:stretch>
            <a:fillRect/>
          </a:stretch>
        </p:blipFill>
        <p:spPr>
          <a:xfrm>
            <a:off x="683349" y="1820090"/>
            <a:ext cx="6113417" cy="2290723"/>
          </a:xfrm>
          <a:prstGeom prst="rect">
            <a:avLst/>
          </a:prstGeom>
        </p:spPr>
      </p:pic>
      <p:pic>
        <p:nvPicPr>
          <p:cNvPr id="14" name="Picture 13">
            <a:extLst>
              <a:ext uri="{FF2B5EF4-FFF2-40B4-BE49-F238E27FC236}">
                <a16:creationId xmlns:a16="http://schemas.microsoft.com/office/drawing/2014/main" id="{333EF1A1-432D-4F62-9436-2BB6C83B944D}"/>
              </a:ext>
            </a:extLst>
          </p:cNvPr>
          <p:cNvPicPr>
            <a:picLocks noChangeAspect="1"/>
          </p:cNvPicPr>
          <p:nvPr/>
        </p:nvPicPr>
        <p:blipFill>
          <a:blip r:embed="rId3"/>
          <a:stretch>
            <a:fillRect/>
          </a:stretch>
        </p:blipFill>
        <p:spPr>
          <a:xfrm>
            <a:off x="683350" y="3588553"/>
            <a:ext cx="6899480" cy="2776781"/>
          </a:xfrm>
          <a:prstGeom prst="rect">
            <a:avLst/>
          </a:prstGeom>
        </p:spPr>
      </p:pic>
      <p:cxnSp>
        <p:nvCxnSpPr>
          <p:cNvPr id="15" name="Straight Arrow Connector 14">
            <a:extLst>
              <a:ext uri="{FF2B5EF4-FFF2-40B4-BE49-F238E27FC236}">
                <a16:creationId xmlns:a16="http://schemas.microsoft.com/office/drawing/2014/main" id="{511FF3FF-0E35-49BC-A4E4-62023D04C66A}"/>
              </a:ext>
            </a:extLst>
          </p:cNvPr>
          <p:cNvCxnSpPr/>
          <p:nvPr/>
        </p:nvCxnSpPr>
        <p:spPr>
          <a:xfrm flipH="1">
            <a:off x="5826034" y="1881051"/>
            <a:ext cx="1471749" cy="1084400"/>
          </a:xfrm>
          <a:prstGeom prst="straightConnector1">
            <a:avLst/>
          </a:prstGeom>
          <a:ln>
            <a:solidFill>
              <a:srgbClr val="0070C0"/>
            </a:solidFill>
            <a:tailEnd type="triangle"/>
          </a:ln>
          <a:effectLst>
            <a:glow rad="228600">
              <a:schemeClr val="accent4">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88231"/>
      </p:ext>
    </p:extLst>
  </p:cSld>
  <p:clrMapOvr>
    <a:masterClrMapping/>
  </p:clrMapOvr>
</p:sld>
</file>

<file path=ppt/theme/theme1.xml><?xml version="1.0" encoding="utf-8"?>
<a:theme xmlns:a="http://schemas.openxmlformats.org/drawingml/2006/main" name="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Quartz Template</Template>
  <TotalTime>16254</TotalTime>
  <Words>1539</Words>
  <Application>Microsoft Office PowerPoint</Application>
  <PresentationFormat>On-screen Show (4:3)</PresentationFormat>
  <Paragraphs>177</Paragraphs>
  <Slides>41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What is my Network? </vt:lpstr>
      <vt:lpstr>PowerPoint Presentation</vt:lpstr>
      <vt:lpstr>How do I find a doctor?</vt:lpstr>
      <vt:lpstr>How do I find a doctor?</vt:lpstr>
      <vt:lpstr>How do I find a doctor?</vt:lpstr>
      <vt:lpstr>How do I find a doctor?</vt:lpstr>
      <vt:lpstr>How do I find a doctor?</vt:lpstr>
      <vt:lpstr>How do I find a doctor?</vt:lpstr>
      <vt:lpstr>How do I find a doctor? You can always give us a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Preventive Care?</vt:lpstr>
      <vt:lpstr>What Preventive Care Services  are Recommended?</vt:lpstr>
      <vt:lpstr>Things to do before your next  check up:</vt:lpstr>
      <vt:lpstr>  What if I Need Care in a Specialty Department?  </vt:lpstr>
      <vt:lpstr>Coordinating Care</vt:lpstr>
      <vt:lpstr>After Clinic Hours Care:</vt:lpstr>
      <vt:lpstr> Emergency Services </vt:lpstr>
      <vt:lpstr>PowerPoint Presentation</vt:lpstr>
      <vt:lpstr>  Urgent care is for an illness or injury that is uncomfortable but not life-threatening and does not pose a significant health risk, such as: </vt:lpstr>
      <vt:lpstr>Virtual Visits e-Visits and Video Visits</vt:lpstr>
      <vt:lpstr>E-Visits</vt:lpstr>
      <vt:lpstr>PowerPoint Presentation</vt:lpstr>
      <vt:lpstr>PowerPoint Presentation</vt:lpstr>
      <vt:lpstr>PowerPoint Presentation</vt:lpstr>
      <vt:lpstr>To begin: select the first available or a specific provider</vt:lpstr>
      <vt:lpstr>Cost of visit is verified prior to connecting to a provider</vt:lpstr>
      <vt:lpstr> Make Healthy Easier </vt:lpstr>
      <vt:lpstr>Visit QuartzMyChart.com to get started</vt:lpstr>
      <vt:lpstr>Questions?</vt:lpstr>
      <vt:lpstr>PowerPoint Presentation</vt:lpstr>
    </vt:vector>
  </TitlesOfParts>
  <Company>Unity Health Insurance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Tricia Felton</dc:creator>
  <cp:lastModifiedBy>Tammy Sullivan</cp:lastModifiedBy>
  <cp:revision>340</cp:revision>
  <cp:lastPrinted>2019-06-25T14:42:26Z</cp:lastPrinted>
  <dcterms:created xsi:type="dcterms:W3CDTF">2017-04-03T16:41:34Z</dcterms:created>
  <dcterms:modified xsi:type="dcterms:W3CDTF">2021-08-30T18:55:20Z</dcterms:modified>
</cp:coreProperties>
</file>