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sldIdLst>
    <p:sldId id="306" r:id="rId3"/>
    <p:sldId id="281" r:id="rId4"/>
    <p:sldId id="282" r:id="rId5"/>
    <p:sldId id="283" r:id="rId6"/>
    <p:sldId id="284" r:id="rId7"/>
    <p:sldId id="262" r:id="rId8"/>
    <p:sldId id="263" r:id="rId9"/>
    <p:sldId id="264" r:id="rId10"/>
    <p:sldId id="265" r:id="rId11"/>
    <p:sldId id="266" r:id="rId12"/>
    <p:sldId id="290" r:id="rId13"/>
    <p:sldId id="298" r:id="rId14"/>
    <p:sldId id="299" r:id="rId15"/>
    <p:sldId id="300" r:id="rId16"/>
    <p:sldId id="301" r:id="rId17"/>
    <p:sldId id="302" r:id="rId18"/>
    <p:sldId id="303" r:id="rId19"/>
    <p:sldId id="304" r:id="rId20"/>
    <p:sldId id="305"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1162"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19.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20.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18.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6FA156-9F0C-459E-A6BB-1041AD546A26}"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073C0-7045-4582-A18A-C229A8662977}" type="slidenum">
              <a:rPr lang="en-US" smtClean="0"/>
              <a:t>‹#›</a:t>
            </a:fld>
            <a:endParaRPr lang="en-US"/>
          </a:p>
        </p:txBody>
      </p:sp>
    </p:spTree>
    <p:extLst>
      <p:ext uri="{BB962C8B-B14F-4D97-AF65-F5344CB8AC3E}">
        <p14:creationId xmlns:p14="http://schemas.microsoft.com/office/powerpoint/2010/main" val="1255397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6FA156-9F0C-459E-A6BB-1041AD546A26}"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073C0-7045-4582-A18A-C229A8662977}" type="slidenum">
              <a:rPr lang="en-US" smtClean="0"/>
              <a:t>‹#›</a:t>
            </a:fld>
            <a:endParaRPr lang="en-US"/>
          </a:p>
        </p:txBody>
      </p:sp>
    </p:spTree>
    <p:extLst>
      <p:ext uri="{BB962C8B-B14F-4D97-AF65-F5344CB8AC3E}">
        <p14:creationId xmlns:p14="http://schemas.microsoft.com/office/powerpoint/2010/main" val="170664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6FA156-9F0C-459E-A6BB-1041AD546A26}"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073C0-7045-4582-A18A-C229A8662977}" type="slidenum">
              <a:rPr lang="en-US" smtClean="0"/>
              <a:t>‹#›</a:t>
            </a:fld>
            <a:endParaRPr lang="en-US"/>
          </a:p>
        </p:txBody>
      </p:sp>
    </p:spTree>
    <p:extLst>
      <p:ext uri="{BB962C8B-B14F-4D97-AF65-F5344CB8AC3E}">
        <p14:creationId xmlns:p14="http://schemas.microsoft.com/office/powerpoint/2010/main" val="3770575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ank You">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4" name="TextBox 3"/>
          <p:cNvSpPr txBox="1"/>
          <p:nvPr userDrawn="1"/>
        </p:nvSpPr>
        <p:spPr>
          <a:xfrm>
            <a:off x="0" y="2904718"/>
            <a:ext cx="9144000" cy="1015663"/>
          </a:xfrm>
          <a:prstGeom prst="rect">
            <a:avLst/>
          </a:prstGeom>
          <a:noFill/>
        </p:spPr>
        <p:txBody>
          <a:bodyPr wrap="square" rtlCol="0">
            <a:spAutoFit/>
          </a:bodyPr>
          <a:lstStyle/>
          <a:p>
            <a:pPr algn="ctr"/>
            <a:r>
              <a:rPr lang="en-US" sz="6000" spc="140" dirty="0">
                <a:solidFill>
                  <a:schemeClr val="bg1"/>
                </a:solidFill>
              </a:rPr>
              <a:t>Thank</a:t>
            </a:r>
            <a:r>
              <a:rPr lang="en-US" sz="6000" spc="140" baseline="0" dirty="0">
                <a:solidFill>
                  <a:schemeClr val="bg1"/>
                </a:solidFill>
              </a:rPr>
              <a:t> you</a:t>
            </a:r>
            <a:endParaRPr lang="en-US" sz="6000" spc="140" dirty="0">
              <a:solidFill>
                <a:schemeClr val="bg1"/>
              </a:solidFill>
            </a:endParaRPr>
          </a:p>
        </p:txBody>
      </p:sp>
      <p:pic>
        <p:nvPicPr>
          <p:cNvPr id="5" name="Picture 4">
            <a:extLst>
              <a:ext uri="{FF2B5EF4-FFF2-40B4-BE49-F238E27FC236}">
                <a16:creationId xmlns:a16="http://schemas.microsoft.com/office/drawing/2014/main" id="{54723D1F-5BEF-4C12-A109-85C4354DC69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597660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Slide">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46717" y="2026065"/>
            <a:ext cx="5050567" cy="2805871"/>
          </a:xfrm>
          <a:prstGeom prst="rect">
            <a:avLst/>
          </a:prstGeom>
          <a:effectLst>
            <a:glow rad="101600">
              <a:srgbClr val="B8112B">
                <a:alpha val="9000"/>
              </a:srgbClr>
            </a:glow>
          </a:effectLst>
        </p:spPr>
      </p:pic>
    </p:spTree>
    <p:extLst>
      <p:ext uri="{BB962C8B-B14F-4D97-AF65-F5344CB8AC3E}">
        <p14:creationId xmlns:p14="http://schemas.microsoft.com/office/powerpoint/2010/main" val="2684852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1593" y="0"/>
            <a:ext cx="4169345" cy="6858000"/>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1AC48422-5884-4383-8676-B1FC64D5EA9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4180772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7491"/>
            <a:ext cx="4146935" cy="6875492"/>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9B2C81C5-69B8-4780-91F2-0342E655EF2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1091156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5314"/>
            <a:ext cx="4146936" cy="6858000"/>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9DF3A201-A7F4-4657-9E44-57158C0BE53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4009504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2441"/>
            <a:ext cx="4146935" cy="6881074"/>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61DAC5C7-8E14-4D33-A851-3DD2A0D7607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1534070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Title 1">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2843111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Title 2">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1" name="Rectangle 10"/>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6D3DF4F7-26A6-4702-BEFD-19C7A9399DE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419823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6FA156-9F0C-459E-A6BB-1041AD546A26}"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073C0-7045-4582-A18A-C229A8662977}" type="slidenum">
              <a:rPr lang="en-US" smtClean="0"/>
              <a:t>‹#›</a:t>
            </a:fld>
            <a:endParaRPr lang="en-US"/>
          </a:p>
        </p:txBody>
      </p:sp>
    </p:spTree>
    <p:extLst>
      <p:ext uri="{BB962C8B-B14F-4D97-AF65-F5344CB8AC3E}">
        <p14:creationId xmlns:p14="http://schemas.microsoft.com/office/powerpoint/2010/main" val="2929481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Title 3">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0" name="Rectangle 9"/>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a:extLst>
              <a:ext uri="{FF2B5EF4-FFF2-40B4-BE49-F238E27FC236}">
                <a16:creationId xmlns:a16="http://schemas.microsoft.com/office/drawing/2014/main" id="{76313BE4-AB1C-45F6-9FB8-AB496687203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049096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4">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F0567BA1-A351-444D-B423-AE47B7D0796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90709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1-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1"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8837F5A7-DAF3-42BD-B79E-18906CC1BEA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222702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2-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5"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1" name="Picture 10">
            <a:extLst>
              <a:ext uri="{FF2B5EF4-FFF2-40B4-BE49-F238E27FC236}">
                <a16:creationId xmlns:a16="http://schemas.microsoft.com/office/drawing/2014/main" id="{D69A06DA-150F-44E4-9574-89F50A58782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algn="ctr" rotWithShape="0">
              <a:schemeClr val="tx1">
                <a:alpha val="59000"/>
              </a:schemeClr>
            </a:outerShdw>
          </a:effectLst>
        </p:spPr>
      </p:pic>
    </p:spTree>
    <p:extLst>
      <p:ext uri="{BB962C8B-B14F-4D97-AF65-F5344CB8AC3E}">
        <p14:creationId xmlns:p14="http://schemas.microsoft.com/office/powerpoint/2010/main" val="2343153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3-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395CEBEA-E7F7-4D1B-8C1D-4AB3F1299C4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712678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4-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0" name="Picture 9">
            <a:extLst>
              <a:ext uri="{FF2B5EF4-FFF2-40B4-BE49-F238E27FC236}">
                <a16:creationId xmlns:a16="http://schemas.microsoft.com/office/drawing/2014/main" id="{58BFB94B-25F2-4103-81C7-B255CA42980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5215913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reaker Page 1">
    <p:bg>
      <p:bgPr>
        <a:gradFill flip="none" rotWithShape="1">
          <a:gsLst>
            <a:gs pos="5300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rgbClr val="C71425"/>
                </a:solidFill>
              </a:defRPr>
            </a:lvl1pPr>
          </a:lstStyle>
          <a:p>
            <a:r>
              <a:rPr lang="en-US" dirty="0"/>
              <a:t>Click to edit title</a:t>
            </a:r>
          </a:p>
        </p:txBody>
      </p:sp>
      <p:pic>
        <p:nvPicPr>
          <p:cNvPr id="3" name="Picture 2">
            <a:extLst>
              <a:ext uri="{FF2B5EF4-FFF2-40B4-BE49-F238E27FC236}">
                <a16:creationId xmlns:a16="http://schemas.microsoft.com/office/drawing/2014/main" id="{F14255D9-B910-4A74-883D-6CDA4AC99F3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3" cy="813902"/>
          </a:xfrm>
          <a:prstGeom prst="rect">
            <a:avLst/>
          </a:prstGeom>
        </p:spPr>
      </p:pic>
    </p:spTree>
    <p:extLst>
      <p:ext uri="{BB962C8B-B14F-4D97-AF65-F5344CB8AC3E}">
        <p14:creationId xmlns:p14="http://schemas.microsoft.com/office/powerpoint/2010/main" val="2404478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reaker Page 2">
    <p:bg>
      <p:bgPr>
        <a:gradFill flip="none" rotWithShape="1">
          <a:gsLst>
            <a:gs pos="100000">
              <a:srgbClr val="AAAAA8"/>
            </a:gs>
            <a:gs pos="0">
              <a:srgbClr val="B4B4B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4" name="Picture 3">
            <a:extLst>
              <a:ext uri="{FF2B5EF4-FFF2-40B4-BE49-F238E27FC236}">
                <a16:creationId xmlns:a16="http://schemas.microsoft.com/office/drawing/2014/main" id="{3BD2CD5A-0E06-4D27-981C-1298E0FC5C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969865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reaker Page 3">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3" name="Picture 2">
            <a:extLst>
              <a:ext uri="{FF2B5EF4-FFF2-40B4-BE49-F238E27FC236}">
                <a16:creationId xmlns:a16="http://schemas.microsoft.com/office/drawing/2014/main" id="{A9C3DBDC-6234-485A-B291-82C03C23C06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2752696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4"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2" name="Title 1"/>
          <p:cNvSpPr>
            <a:spLocks noGrp="1"/>
          </p:cNvSpPr>
          <p:nvPr>
            <p:ph type="title" hasCustomPrompt="1"/>
          </p:nvPr>
        </p:nvSpPr>
        <p:spPr>
          <a:xfrm>
            <a:off x="727602" y="1847812"/>
            <a:ext cx="7777302" cy="643909"/>
          </a:xfrm>
        </p:spPr>
        <p:txBody>
          <a:bodyPr>
            <a:normAutofit/>
          </a:bodyPr>
          <a:lstStyle>
            <a:lvl1pPr algn="l">
              <a:defRPr sz="3300" b="1" i="0" kern="900" spc="30">
                <a:latin typeface="+mj-lt"/>
              </a:defRPr>
            </a:lvl1pPr>
          </a:lstStyle>
          <a:p>
            <a:r>
              <a:rPr lang="en-US" dirty="0"/>
              <a:t>Click to edit title</a:t>
            </a:r>
          </a:p>
        </p:txBody>
      </p:sp>
      <p:sp>
        <p:nvSpPr>
          <p:cNvPr id="5" name="Slide Number Placeholder 4"/>
          <p:cNvSpPr>
            <a:spLocks noGrp="1"/>
          </p:cNvSpPr>
          <p:nvPr>
            <p:ph type="sldNum" sz="quarter" idx="12"/>
          </p:nvPr>
        </p:nvSpPr>
        <p:spPr>
          <a:xfrm>
            <a:off x="6733468" y="6173787"/>
            <a:ext cx="2133600" cy="365125"/>
          </a:xfrm>
        </p:spPr>
        <p:txBody>
          <a:bodyPr/>
          <a:lstStyle/>
          <a:p>
            <a:fld id="{AA5B202D-022C-AC48-B1BD-AA5711EFB125}" type="slidenum">
              <a:rPr lang="en-US" smtClean="0"/>
              <a:t>‹#›</a:t>
            </a:fld>
            <a:endParaRPr lang="en-US"/>
          </a:p>
        </p:txBody>
      </p:sp>
      <p:sp>
        <p:nvSpPr>
          <p:cNvPr id="20" name="Text Placeholder 18"/>
          <p:cNvSpPr>
            <a:spLocks noGrp="1"/>
          </p:cNvSpPr>
          <p:nvPr>
            <p:ph type="body" sz="quarter" idx="13" hasCustomPrompt="1"/>
          </p:nvPr>
        </p:nvSpPr>
        <p:spPr>
          <a:xfrm>
            <a:off x="1112664" y="2491721"/>
            <a:ext cx="7549132" cy="3305455"/>
          </a:xfrm>
        </p:spPr>
        <p:txBody>
          <a:bodyPr lIns="0" tIns="0" rIns="0" bIns="0">
            <a:normAutofit/>
          </a:bodyPr>
          <a:lstStyle>
            <a:lvl1pPr>
              <a:defRPr sz="2100" spc="130"/>
            </a:lvl1pPr>
          </a:lstStyle>
          <a:p>
            <a:pPr lvl="0"/>
            <a:r>
              <a:rPr lang="en-US" dirty="0"/>
              <a:t>Click to edit text</a:t>
            </a:r>
          </a:p>
        </p:txBody>
      </p:sp>
      <p:pic>
        <p:nvPicPr>
          <p:cNvPr id="9" name="Picture 8">
            <a:extLst>
              <a:ext uri="{FF2B5EF4-FFF2-40B4-BE49-F238E27FC236}">
                <a16:creationId xmlns:a16="http://schemas.microsoft.com/office/drawing/2014/main" id="{CAF6FB24-EFEB-4492-A034-CA68D9B016E5}"/>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4189230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6FA156-9F0C-459E-A6BB-1041AD546A26}"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1073C0-7045-4582-A18A-C229A8662977}" type="slidenum">
              <a:rPr lang="en-US" smtClean="0"/>
              <a:t>‹#›</a:t>
            </a:fld>
            <a:endParaRPr lang="en-US"/>
          </a:p>
        </p:txBody>
      </p:sp>
    </p:spTree>
    <p:extLst>
      <p:ext uri="{BB962C8B-B14F-4D97-AF65-F5344CB8AC3E}">
        <p14:creationId xmlns:p14="http://schemas.microsoft.com/office/powerpoint/2010/main" val="26627366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text-Photo righ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727602"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1112664"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5543550" y="822325"/>
            <a:ext cx="3443288" cy="5662613"/>
          </a:xfrm>
          <a:blipFill dpi="0" rotWithShape="1">
            <a:blip r:embed="rId4" cstate="email">
              <a:extLst>
                <a:ext uri="{28A0092B-C50C-407E-A947-70E740481C1C}">
                  <a14:useLocalDpi xmlns:a14="http://schemas.microsoft.com/office/drawing/2010/main" val="0"/>
                </a:ext>
              </a:extLst>
            </a:blip>
            <a:srcRect/>
            <a:tile tx="-444500" ty="0" sx="100000" sy="100000" flip="none" algn="ctr"/>
          </a:blipFill>
        </p:spPr>
        <p:txBody>
          <a:bodyPr/>
          <a:lstStyle/>
          <a:p>
            <a:r>
              <a:rPr lang="en-US"/>
              <a:t>Click icon to add picture</a:t>
            </a:r>
          </a:p>
        </p:txBody>
      </p:sp>
      <p:sp>
        <p:nvSpPr>
          <p:cNvPr id="14" name="Rectangle 13"/>
          <p:cNvSpPr/>
          <p:nvPr userDrawn="1"/>
        </p:nvSpPr>
        <p:spPr>
          <a:xfrm>
            <a:off x="5236882"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B49F5C50-5A94-4A64-BCAE-0A6C2F1F8ABB}"/>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1651250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text-Photo Lef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noChangeAspect="1"/>
          </p:cNvSpPr>
          <p:nvPr>
            <p:ph type="pic" sz="quarter" idx="14"/>
          </p:nvPr>
        </p:nvSpPr>
        <p:spPr>
          <a:xfrm>
            <a:off x="162582" y="822325"/>
            <a:ext cx="3443288" cy="5662613"/>
          </a:xfrm>
          <a:blipFill dpi="0" rotWithShape="1">
            <a:blip r:embed="rId4" cstate="email">
              <a:extLst>
                <a:ext uri="{28A0092B-C50C-407E-A947-70E740481C1C}">
                  <a14:useLocalDpi xmlns:a14="http://schemas.microsoft.com/office/drawing/2010/main" val="0"/>
                </a:ext>
              </a:extLst>
            </a:blip>
            <a:srcRect/>
            <a:tile tx="-666750" ty="0" sx="80000" sy="80000" flip="none" algn="ctr"/>
          </a:blipFill>
        </p:spPr>
        <p:txBody>
          <a:bodyPr/>
          <a:lstStyle/>
          <a:p>
            <a:r>
              <a:rPr lang="en-US"/>
              <a:t>Click icon to add picture</a:t>
            </a:r>
            <a:endParaRPr lang="en-US" dirty="0"/>
          </a:p>
        </p:txBody>
      </p:sp>
      <p:sp>
        <p:nvSpPr>
          <p:cNvPr id="14" name="Rectangle 13"/>
          <p:cNvSpPr/>
          <p:nvPr userDrawn="1"/>
        </p:nvSpPr>
        <p:spPr>
          <a:xfrm rot="10800000">
            <a:off x="3747206"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77DC2D20-FA11-4C40-8825-CB1F1132EC22}"/>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610357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text-Photo Left-2">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604066" y="1314396"/>
            <a:ext cx="2286000" cy="2286000"/>
          </a:xfrm>
          <a:blipFill dpi="0" rotWithShape="1">
            <a:blip r:embed="rId4" cstate="email">
              <a:extLst>
                <a:ext uri="{28A0092B-C50C-407E-A947-70E740481C1C}">
                  <a14:useLocalDpi xmlns:a14="http://schemas.microsoft.com/office/drawing/2010/main" val="0"/>
                </a:ext>
              </a:extLst>
            </a:blip>
            <a:srcRect/>
            <a:tile tx="184150" ty="12700" sx="100000" sy="100000" flip="none" algn="ctr"/>
          </a:blipFill>
          <a:ln w="44450" cap="sq" cmpd="sng">
            <a:solidFill>
              <a:schemeClr val="bg1"/>
            </a:solidFill>
            <a:miter lim="800000"/>
          </a:ln>
          <a:effectLst>
            <a:glow rad="50800">
              <a:schemeClr val="bg1">
                <a:lumMod val="75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11" name="Picture Placeholder 8"/>
          <p:cNvSpPr>
            <a:spLocks noGrp="1"/>
          </p:cNvSpPr>
          <p:nvPr>
            <p:ph type="pic" sz="quarter" idx="16"/>
          </p:nvPr>
        </p:nvSpPr>
        <p:spPr>
          <a:xfrm>
            <a:off x="1149819" y="3449371"/>
            <a:ext cx="2286000" cy="2286000"/>
          </a:xfrm>
          <a:blipFill dpi="0" rotWithShape="1">
            <a:blip r:embed="rId5" cstate="email">
              <a:extLst>
                <a:ext uri="{28A0092B-C50C-407E-A947-70E740481C1C}">
                  <a14:useLocalDpi xmlns:a14="http://schemas.microsoft.com/office/drawing/2010/main" val="0"/>
                </a:ext>
              </a:extLst>
            </a:blip>
            <a:srcRect/>
            <a:tile tx="-273050" ty="292100" sx="100000" sy="100000" flip="none" algn="ctr"/>
          </a:blipFill>
          <a:ln w="44450" cap="sq" cmpd="sng">
            <a:solidFill>
              <a:schemeClr val="bg1"/>
            </a:solidFill>
            <a:miter lim="800000"/>
          </a:ln>
          <a:effectLst>
            <a:glow rad="50800">
              <a:schemeClr val="tx1">
                <a:lumMod val="50000"/>
                <a:lumOff val="50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12" name="Picture 11">
            <a:extLst>
              <a:ext uri="{FF2B5EF4-FFF2-40B4-BE49-F238E27FC236}">
                <a16:creationId xmlns:a16="http://schemas.microsoft.com/office/drawing/2014/main" id="{CDF8C834-B6DF-45C0-AA9A-D0D7F373045B}"/>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22268009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text-Photo Left-3">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6"/>
          </p:nvPr>
        </p:nvSpPr>
        <p:spPr>
          <a:xfrm>
            <a:off x="452339" y="1314395"/>
            <a:ext cx="3383280" cy="3383280"/>
          </a:xfrm>
          <a:blipFill rotWithShape="1">
            <a:blip r:embed="rId2">
              <a:extLst>
                <a:ext uri="{28A0092B-C50C-407E-A947-70E740481C1C}">
                  <a14:useLocalDpi xmlns:a14="http://schemas.microsoft.com/office/drawing/2010/main" val="0"/>
                </a:ext>
              </a:extLst>
            </a:blip>
            <a:stretch>
              <a:fillRect/>
            </a:stretch>
          </a:blipFill>
          <a:ln>
            <a:solidFill>
              <a:schemeClr val="bg1"/>
            </a:solidFill>
          </a:ln>
          <a:effectLst>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1" name="Picture 10">
            <a:extLst>
              <a:ext uri="{FF2B5EF4-FFF2-40B4-BE49-F238E27FC236}">
                <a16:creationId xmlns:a16="http://schemas.microsoft.com/office/drawing/2014/main" id="{E9FD1BA3-E5E8-42FB-A24C-8F8474D70245}"/>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858025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4" name="TextBox 3"/>
          <p:cNvSpPr txBox="1"/>
          <p:nvPr userDrawn="1"/>
        </p:nvSpPr>
        <p:spPr>
          <a:xfrm>
            <a:off x="0" y="2904718"/>
            <a:ext cx="9144000" cy="1015663"/>
          </a:xfrm>
          <a:prstGeom prst="rect">
            <a:avLst/>
          </a:prstGeom>
          <a:noFill/>
        </p:spPr>
        <p:txBody>
          <a:bodyPr wrap="square" rtlCol="0">
            <a:spAutoFit/>
          </a:bodyPr>
          <a:lstStyle/>
          <a:p>
            <a:pPr algn="ctr"/>
            <a:r>
              <a:rPr lang="en-US" sz="6000" spc="140" dirty="0">
                <a:solidFill>
                  <a:schemeClr val="bg1"/>
                </a:solidFill>
              </a:rPr>
              <a:t>Thank</a:t>
            </a:r>
            <a:r>
              <a:rPr lang="en-US" sz="6000" spc="140" baseline="0" dirty="0">
                <a:solidFill>
                  <a:schemeClr val="bg1"/>
                </a:solidFill>
              </a:rPr>
              <a:t> you</a:t>
            </a:r>
            <a:endParaRPr lang="en-US" sz="6000" spc="140" dirty="0">
              <a:solidFill>
                <a:schemeClr val="bg1"/>
              </a:solidFill>
            </a:endParaRPr>
          </a:p>
        </p:txBody>
      </p:sp>
      <p:pic>
        <p:nvPicPr>
          <p:cNvPr id="5" name="Picture 4">
            <a:extLst>
              <a:ext uri="{FF2B5EF4-FFF2-40B4-BE49-F238E27FC236}">
                <a16:creationId xmlns:a16="http://schemas.microsoft.com/office/drawing/2014/main" id="{54723D1F-5BEF-4C12-A109-85C4354DC69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0678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6FA156-9F0C-459E-A6BB-1041AD546A26}"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073C0-7045-4582-A18A-C229A8662977}" type="slidenum">
              <a:rPr lang="en-US" smtClean="0"/>
              <a:t>‹#›</a:t>
            </a:fld>
            <a:endParaRPr lang="en-US"/>
          </a:p>
        </p:txBody>
      </p:sp>
    </p:spTree>
    <p:extLst>
      <p:ext uri="{BB962C8B-B14F-4D97-AF65-F5344CB8AC3E}">
        <p14:creationId xmlns:p14="http://schemas.microsoft.com/office/powerpoint/2010/main" val="811976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6FA156-9F0C-459E-A6BB-1041AD546A26}" type="datetimeFigureOut">
              <a:rPr lang="en-US" smtClean="0"/>
              <a:t>8/30/2021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1073C0-7045-4582-A18A-C229A8662977}" type="slidenum">
              <a:rPr lang="en-US" smtClean="0"/>
              <a:t>‹#›</a:t>
            </a:fld>
            <a:endParaRPr lang="en-US"/>
          </a:p>
        </p:txBody>
      </p:sp>
    </p:spTree>
    <p:extLst>
      <p:ext uri="{BB962C8B-B14F-4D97-AF65-F5344CB8AC3E}">
        <p14:creationId xmlns:p14="http://schemas.microsoft.com/office/powerpoint/2010/main" val="776366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6FA156-9F0C-459E-A6BB-1041AD546A26}" type="datetimeFigureOut">
              <a:rPr lang="en-US" smtClean="0"/>
              <a:t>8/30/2021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1073C0-7045-4582-A18A-C229A8662977}" type="slidenum">
              <a:rPr lang="en-US" smtClean="0"/>
              <a:t>‹#›</a:t>
            </a:fld>
            <a:endParaRPr lang="en-US"/>
          </a:p>
        </p:txBody>
      </p:sp>
    </p:spTree>
    <p:extLst>
      <p:ext uri="{BB962C8B-B14F-4D97-AF65-F5344CB8AC3E}">
        <p14:creationId xmlns:p14="http://schemas.microsoft.com/office/powerpoint/2010/main" val="274072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FA156-9F0C-459E-A6BB-1041AD546A26}"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1073C0-7045-4582-A18A-C229A8662977}" type="slidenum">
              <a:rPr lang="en-US" smtClean="0"/>
              <a:t>‹#›</a:t>
            </a:fld>
            <a:endParaRPr lang="en-US"/>
          </a:p>
        </p:txBody>
      </p:sp>
    </p:spTree>
    <p:extLst>
      <p:ext uri="{BB962C8B-B14F-4D97-AF65-F5344CB8AC3E}">
        <p14:creationId xmlns:p14="http://schemas.microsoft.com/office/powerpoint/2010/main" val="164668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6FA156-9F0C-459E-A6BB-1041AD546A26}"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073C0-7045-4582-A18A-C229A8662977}" type="slidenum">
              <a:rPr lang="en-US" smtClean="0"/>
              <a:t>‹#›</a:t>
            </a:fld>
            <a:endParaRPr lang="en-US"/>
          </a:p>
        </p:txBody>
      </p:sp>
    </p:spTree>
    <p:extLst>
      <p:ext uri="{BB962C8B-B14F-4D97-AF65-F5344CB8AC3E}">
        <p14:creationId xmlns:p14="http://schemas.microsoft.com/office/powerpoint/2010/main" val="2811085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6FA156-9F0C-459E-A6BB-1041AD546A26}"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1073C0-7045-4582-A18A-C229A8662977}" type="slidenum">
              <a:rPr lang="en-US" smtClean="0"/>
              <a:t>‹#›</a:t>
            </a:fld>
            <a:endParaRPr lang="en-US"/>
          </a:p>
        </p:txBody>
      </p:sp>
    </p:spTree>
    <p:extLst>
      <p:ext uri="{BB962C8B-B14F-4D97-AF65-F5344CB8AC3E}">
        <p14:creationId xmlns:p14="http://schemas.microsoft.com/office/powerpoint/2010/main" val="269655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FA156-9F0C-459E-A6BB-1041AD546A26}" type="datetimeFigureOut">
              <a:rPr lang="en-US" smtClean="0"/>
              <a:t>8/30/2021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073C0-7045-4582-A18A-C229A8662977}" type="slidenum">
              <a:rPr lang="en-US" smtClean="0"/>
              <a:t>‹#›</a:t>
            </a:fld>
            <a:endParaRPr lang="en-US"/>
          </a:p>
        </p:txBody>
      </p:sp>
    </p:spTree>
    <p:extLst>
      <p:ext uri="{BB962C8B-B14F-4D97-AF65-F5344CB8AC3E}">
        <p14:creationId xmlns:p14="http://schemas.microsoft.com/office/powerpoint/2010/main" val="4236163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z="2000" kern="900" spc="140" dirty="0"/>
              <a:t>Click to edit text</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198A6-0725-B946-B0A0-92B3EF3E9E73}" type="datetimeFigureOut">
              <a:rPr lang="en-US" smtClean="0"/>
              <a:t>8/30/2021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B202D-022C-AC48-B1BD-AA5711EFB125}" type="slidenum">
              <a:rPr lang="en-US" smtClean="0"/>
              <a:t>‹#›</a:t>
            </a:fld>
            <a:endParaRPr lang="en-US"/>
          </a:p>
        </p:txBody>
      </p:sp>
    </p:spTree>
    <p:extLst>
      <p:ext uri="{BB962C8B-B14F-4D97-AF65-F5344CB8AC3E}">
        <p14:creationId xmlns:p14="http://schemas.microsoft.com/office/powerpoint/2010/main" val="369126588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228600" rtl="0" eaLnBrk="1" latinLnBrk="0" hangingPunct="1">
        <a:spcBef>
          <a:spcPct val="20000"/>
        </a:spcBef>
        <a:buClr>
          <a:srgbClr val="C10E25"/>
        </a:buClr>
        <a:buFont typeface="Arial"/>
        <a:buChar char="•"/>
        <a:defRPr sz="2100" kern="1200" baseline="0">
          <a:solidFill>
            <a:schemeClr val="tx1"/>
          </a:solidFill>
          <a:latin typeface="+mn-lt"/>
          <a:ea typeface="+mn-ea"/>
          <a:cs typeface="+mn-cs"/>
        </a:defRPr>
      </a:lvl1pPr>
      <a:lvl2pPr marL="640080" indent="-228600" algn="l" defTabSz="457200" rtl="0" eaLnBrk="1" latinLnBrk="0" hangingPunct="1">
        <a:spcBef>
          <a:spcPts val="500"/>
        </a:spcBef>
        <a:buSzPct val="100000"/>
        <a:buFont typeface="Arial"/>
        <a:buChar char="–"/>
        <a:defRPr sz="1600" kern="1200" spc="120">
          <a:solidFill>
            <a:schemeClr val="tx1"/>
          </a:solidFill>
          <a:latin typeface="+mn-lt"/>
          <a:ea typeface="+mn-ea"/>
          <a:cs typeface="+mn-cs"/>
        </a:defRPr>
      </a:lvl2pPr>
      <a:lvl3pPr marL="1033272" indent="-137160" algn="l" defTabSz="457200" rtl="0" eaLnBrk="1" latinLnBrk="0" hangingPunct="1">
        <a:spcBef>
          <a:spcPts val="500"/>
        </a:spcBef>
        <a:buFont typeface="Arial"/>
        <a:buChar char="•"/>
        <a:defRPr sz="1500" kern="1200" spc="12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hyperlink" Target="https://elgar.blog/2017/06/08/the-emergence-of-biopolicy/" TargetMode="External"/><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8B0269-6E3D-4FBD-9158-7C9CDC2EA0AC}"/>
              </a:ext>
            </a:extLst>
          </p:cNvPr>
          <p:cNvSpPr/>
          <p:nvPr/>
        </p:nvSpPr>
        <p:spPr>
          <a:xfrm>
            <a:off x="1860698" y="5312987"/>
            <a:ext cx="5890437" cy="10618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2020 Quartz Health Solutions, Inc. This PowerPoint is considered confidential and proprietary, and may only be distributed with prior written permission from the Quality Management and Population Health (QMPH) and Legal Departments at Quartz Health Solutions, Inc. The QMPH department can be reached at (866) 884-4601. Statements contained in these materials do not constitute medical advice. Individuals should consult with their doctor for healthcare questions and advice. Quartz is a management and administrative services company which provides services for Quartz Health Benefit Plans Corporation, Quartz Health Plan Corporation, Quartz Health Plan MN Corporation, and Quartz Health Insurance Corporation.</a:t>
            </a: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403319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381000" y="914400"/>
            <a:ext cx="7777163" cy="644525"/>
          </a:xfrm>
        </p:spPr>
        <p:txBody>
          <a:bodyPr/>
          <a:lstStyle/>
          <a:p>
            <a:pPr>
              <a:defRPr/>
            </a:pPr>
            <a:r>
              <a:rPr lang="en-US" dirty="0"/>
              <a:t>Long Term Effects of Stress</a:t>
            </a:r>
            <a:endParaRPr lang="en-US" dirty="0">
              <a:latin typeface="Minion Pro SmBd"/>
            </a:endParaRPr>
          </a:p>
        </p:txBody>
      </p:sp>
      <p:sp>
        <p:nvSpPr>
          <p:cNvPr id="6" name="Rectangle 5"/>
          <p:cNvSpPr>
            <a:spLocks noGrp="1" noChangeArrowheads="1"/>
          </p:cNvSpPr>
          <p:nvPr>
            <p:ph type="body" sz="quarter" idx="13"/>
          </p:nvPr>
        </p:nvSpPr>
        <p:spPr>
          <a:xfrm>
            <a:off x="685800" y="1752600"/>
            <a:ext cx="7396163" cy="3657600"/>
          </a:xfrm>
        </p:spPr>
        <p:txBody>
          <a:bodyPr>
            <a:normAutofit lnSpcReduction="10000"/>
          </a:bodyPr>
          <a:lstStyle/>
          <a:p>
            <a:pPr>
              <a:lnSpc>
                <a:spcPct val="90000"/>
              </a:lnSpc>
            </a:pPr>
            <a:r>
              <a:rPr lang="en-US" sz="2800" dirty="0"/>
              <a:t>Hypertension (high blood pressure)</a:t>
            </a:r>
          </a:p>
          <a:p>
            <a:pPr>
              <a:lnSpc>
                <a:spcPct val="90000"/>
              </a:lnSpc>
            </a:pPr>
            <a:r>
              <a:rPr lang="en-US" sz="2800" dirty="0"/>
              <a:t>Chronic pain (muscle tension)</a:t>
            </a:r>
          </a:p>
          <a:p>
            <a:pPr>
              <a:lnSpc>
                <a:spcPct val="90000"/>
              </a:lnSpc>
            </a:pPr>
            <a:r>
              <a:rPr lang="en-US" sz="2800" dirty="0"/>
              <a:t>Suppressed immune system</a:t>
            </a:r>
          </a:p>
          <a:p>
            <a:pPr>
              <a:lnSpc>
                <a:spcPct val="90000"/>
              </a:lnSpc>
            </a:pPr>
            <a:r>
              <a:rPr lang="en-US" sz="2800" dirty="0"/>
              <a:t>Colds and flu</a:t>
            </a:r>
          </a:p>
          <a:p>
            <a:pPr>
              <a:lnSpc>
                <a:spcPct val="90000"/>
              </a:lnSpc>
            </a:pPr>
            <a:r>
              <a:rPr lang="en-US" sz="2800" dirty="0"/>
              <a:t>Symptoms of disease or illness</a:t>
            </a:r>
          </a:p>
          <a:p>
            <a:pPr>
              <a:lnSpc>
                <a:spcPct val="90000"/>
              </a:lnSpc>
            </a:pPr>
            <a:r>
              <a:rPr lang="en-US" sz="2800" dirty="0"/>
              <a:t>General sense of fatigue</a:t>
            </a:r>
          </a:p>
          <a:p>
            <a:pPr>
              <a:lnSpc>
                <a:spcPct val="90000"/>
              </a:lnSpc>
            </a:pPr>
            <a:r>
              <a:rPr lang="en-US" sz="2800" dirty="0"/>
              <a:t>Insomnia</a:t>
            </a:r>
          </a:p>
          <a:p>
            <a:pPr>
              <a:lnSpc>
                <a:spcPct val="90000"/>
              </a:lnSpc>
            </a:pPr>
            <a:r>
              <a:rPr lang="en-US" sz="2800" dirty="0"/>
              <a:t>Depression</a:t>
            </a:r>
            <a:endParaRPr lang="en-US" sz="2800" dirty="0">
              <a:solidFill>
                <a:srgbClr val="014471"/>
              </a:solidFill>
              <a:latin typeface="Minion Pro"/>
            </a:endParaRPr>
          </a:p>
        </p:txBody>
      </p:sp>
      <p:sp>
        <p:nvSpPr>
          <p:cNvPr id="4" name="TextBox 3">
            <a:extLst>
              <a:ext uri="{FF2B5EF4-FFF2-40B4-BE49-F238E27FC236}">
                <a16:creationId xmlns:a16="http://schemas.microsoft.com/office/drawing/2014/main" id="{EDD43CB4-9930-4C4D-A810-7B62C587F06B}"/>
              </a:ext>
            </a:extLst>
          </p:cNvPr>
          <p:cNvSpPr txBox="1"/>
          <p:nvPr/>
        </p:nvSpPr>
        <p:spPr>
          <a:xfrm>
            <a:off x="7467600" y="228600"/>
            <a:ext cx="1524000" cy="215444"/>
          </a:xfrm>
          <a:prstGeom prst="rect">
            <a:avLst/>
          </a:prstGeom>
          <a:noFill/>
        </p:spPr>
        <p:txBody>
          <a:bodyPr wrap="square" rtlCol="0">
            <a:spAutoFit/>
          </a:bodyPr>
          <a:lstStyle/>
          <a:p>
            <a:r>
              <a:rPr lang="en-US" sz="800" dirty="0">
                <a:solidFill>
                  <a:schemeClr val="bg1"/>
                </a:solidFill>
              </a:rPr>
              <a:t>Achieving Work/Life Balance</a:t>
            </a:r>
          </a:p>
        </p:txBody>
      </p:sp>
    </p:spTree>
    <p:extLst>
      <p:ext uri="{BB962C8B-B14F-4D97-AF65-F5344CB8AC3E}">
        <p14:creationId xmlns:p14="http://schemas.microsoft.com/office/powerpoint/2010/main" val="3266223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CE9F6ABF-A0FE-4189-9B65-2970123F2EC7}"/>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300" b="1" i="0" kern="900" spc="30">
                <a:solidFill>
                  <a:schemeClr val="tx1"/>
                </a:solidFill>
                <a:latin typeface="+mj-lt"/>
                <a:ea typeface="+mj-ea"/>
                <a:cs typeface="+mj-cs"/>
              </a:defRPr>
            </a:lvl1pPr>
          </a:lstStyle>
          <a:p>
            <a:pPr>
              <a:defRPr/>
            </a:pPr>
            <a:r>
              <a:rPr lang="en-US"/>
              <a:t>Get Clear on What Matters</a:t>
            </a:r>
            <a:endParaRPr lang="en-US" dirty="0">
              <a:latin typeface="Minion Pro SmBd"/>
            </a:endParaRPr>
          </a:p>
        </p:txBody>
      </p:sp>
      <p:pic>
        <p:nvPicPr>
          <p:cNvPr id="12" name="Picture 2" descr="http://www.uwhealth.org/files/uwhealth/images/theamericancenter/circle-of-health.jpg">
            <a:extLst>
              <a:ext uri="{FF2B5EF4-FFF2-40B4-BE49-F238E27FC236}">
                <a16:creationId xmlns:a16="http://schemas.microsoft.com/office/drawing/2014/main" id="{93CBC443-32D5-4A25-BDB6-A27EA968ED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1819835"/>
            <a:ext cx="3886200" cy="41370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A62E4CD-2A1B-4093-9BEA-95199FF4367A}"/>
              </a:ext>
            </a:extLst>
          </p:cNvPr>
          <p:cNvSpPr txBox="1"/>
          <p:nvPr/>
        </p:nvSpPr>
        <p:spPr>
          <a:xfrm>
            <a:off x="7467600" y="228600"/>
            <a:ext cx="1524000" cy="215444"/>
          </a:xfrm>
          <a:prstGeom prst="rect">
            <a:avLst/>
          </a:prstGeom>
          <a:noFill/>
        </p:spPr>
        <p:txBody>
          <a:bodyPr wrap="square" rtlCol="0">
            <a:spAutoFit/>
          </a:bodyPr>
          <a:lstStyle/>
          <a:p>
            <a:r>
              <a:rPr lang="en-US" sz="800" dirty="0">
                <a:solidFill>
                  <a:schemeClr val="bg1"/>
                </a:solidFill>
              </a:rPr>
              <a:t>Achieving Work/Life Balance</a:t>
            </a:r>
          </a:p>
        </p:txBody>
      </p:sp>
    </p:spTree>
    <p:extLst>
      <p:ext uri="{BB962C8B-B14F-4D97-AF65-F5344CB8AC3E}">
        <p14:creationId xmlns:p14="http://schemas.microsoft.com/office/powerpoint/2010/main" val="1463053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18E04E9B-9A40-4A65-98BF-8E887AF2A4A5}"/>
              </a:ext>
            </a:extLst>
          </p:cNvPr>
          <p:cNvSpPr>
            <a:spLocks noGrp="1" noChangeArrowheads="1"/>
          </p:cNvSpPr>
          <p:nvPr>
            <p:ph type="title"/>
          </p:nvPr>
        </p:nvSpPr>
        <p:spPr>
          <a:xfrm>
            <a:off x="411163" y="838200"/>
            <a:ext cx="7899400" cy="644525"/>
          </a:xfrm>
        </p:spPr>
        <p:txBody>
          <a:bodyPr/>
          <a:lstStyle/>
          <a:p>
            <a:pPr eaLnBrk="1" hangingPunct="1">
              <a:defRPr/>
            </a:pPr>
            <a:r>
              <a:rPr lang="en-US" dirty="0"/>
              <a:t>Tips for Managing Stress</a:t>
            </a:r>
            <a:endParaRPr lang="en-US" dirty="0">
              <a:latin typeface="Minion Pro SmBd"/>
            </a:endParaRPr>
          </a:p>
        </p:txBody>
      </p:sp>
      <p:sp>
        <p:nvSpPr>
          <p:cNvPr id="10" name="Text Placeholder 5">
            <a:extLst>
              <a:ext uri="{FF2B5EF4-FFF2-40B4-BE49-F238E27FC236}">
                <a16:creationId xmlns:a16="http://schemas.microsoft.com/office/drawing/2014/main" id="{FCEB4066-6ECE-4687-935A-8A269685B5B9}"/>
              </a:ext>
            </a:extLst>
          </p:cNvPr>
          <p:cNvSpPr>
            <a:spLocks noGrp="1" noChangeArrowheads="1"/>
          </p:cNvSpPr>
          <p:nvPr>
            <p:ph type="body" sz="quarter" idx="13"/>
          </p:nvPr>
        </p:nvSpPr>
        <p:spPr>
          <a:xfrm>
            <a:off x="762000" y="1676400"/>
            <a:ext cx="7899400" cy="4343400"/>
          </a:xfrm>
          <a:prstGeom prst="rect">
            <a:avLst/>
          </a:prstGeom>
        </p:spPr>
        <p:txBody>
          <a:bodyPr>
            <a:noAutofit/>
          </a:bodyPr>
          <a:lstStyle/>
          <a:p>
            <a:r>
              <a:rPr lang="en-US" sz="2000" dirty="0"/>
              <a:t>Get moving!  </a:t>
            </a:r>
          </a:p>
          <a:p>
            <a:r>
              <a:rPr lang="en-US" sz="2000" dirty="0"/>
              <a:t>Eat a well-balanced diet </a:t>
            </a:r>
          </a:p>
          <a:p>
            <a:r>
              <a:rPr lang="en-US" sz="2000" dirty="0"/>
              <a:t>Limit sugar and caffeine </a:t>
            </a:r>
          </a:p>
          <a:p>
            <a:r>
              <a:rPr lang="en-US" sz="2000" dirty="0"/>
              <a:t>Avoid tobacco, alcohol and drugs </a:t>
            </a:r>
          </a:p>
          <a:p>
            <a:r>
              <a:rPr lang="en-US" sz="2000" dirty="0"/>
              <a:t>Get at least 7 hours of sleep at night </a:t>
            </a:r>
          </a:p>
          <a:p>
            <a:r>
              <a:rPr lang="en-US" sz="2000" dirty="0"/>
              <a:t>Practice deep breathing  </a:t>
            </a:r>
          </a:p>
          <a:p>
            <a:r>
              <a:rPr lang="en-US" sz="2000" dirty="0"/>
              <a:t>At the start of each day, make a list of things to do and then prioritize </a:t>
            </a:r>
          </a:p>
          <a:p>
            <a:r>
              <a:rPr lang="en-US" sz="2000" dirty="0"/>
              <a:t>Get up and move around once each hour at work</a:t>
            </a:r>
          </a:p>
          <a:p>
            <a:r>
              <a:rPr lang="en-US" sz="2000" dirty="0"/>
              <a:t>Write a daily positive affirmation on a post-it</a:t>
            </a:r>
          </a:p>
          <a:p>
            <a:r>
              <a:rPr lang="en-US" sz="2000" dirty="0"/>
              <a:t>Make time for relaxation</a:t>
            </a:r>
            <a:endParaRPr lang="en-US" sz="2000" dirty="0">
              <a:solidFill>
                <a:srgbClr val="014471"/>
              </a:solidFill>
              <a:latin typeface="Minion Pro"/>
            </a:endParaRPr>
          </a:p>
        </p:txBody>
      </p:sp>
      <p:pic>
        <p:nvPicPr>
          <p:cNvPr id="11" name="Picture 4" descr="https://cdn2.webdamdb.com/220th_sm_w9f1SPA8D74.jpg?1528401828">
            <a:extLst>
              <a:ext uri="{FF2B5EF4-FFF2-40B4-BE49-F238E27FC236}">
                <a16:creationId xmlns:a16="http://schemas.microsoft.com/office/drawing/2014/main" id="{B7E78DDC-AE51-4218-A349-35B9183B2A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686757"/>
            <a:ext cx="2913590" cy="18758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535572D-B8EE-4AE4-8A2D-07D36D6A01AC}"/>
              </a:ext>
            </a:extLst>
          </p:cNvPr>
          <p:cNvSpPr txBox="1"/>
          <p:nvPr/>
        </p:nvSpPr>
        <p:spPr>
          <a:xfrm>
            <a:off x="7467600" y="228600"/>
            <a:ext cx="1524000" cy="215444"/>
          </a:xfrm>
          <a:prstGeom prst="rect">
            <a:avLst/>
          </a:prstGeom>
          <a:noFill/>
        </p:spPr>
        <p:txBody>
          <a:bodyPr wrap="square" rtlCol="0">
            <a:spAutoFit/>
          </a:bodyPr>
          <a:lstStyle/>
          <a:p>
            <a:r>
              <a:rPr lang="en-US" sz="800" dirty="0">
                <a:solidFill>
                  <a:schemeClr val="bg1"/>
                </a:solidFill>
              </a:rPr>
              <a:t>Achieving Work/Life Balance</a:t>
            </a:r>
          </a:p>
        </p:txBody>
      </p:sp>
    </p:spTree>
    <p:extLst>
      <p:ext uri="{BB962C8B-B14F-4D97-AF65-F5344CB8AC3E}">
        <p14:creationId xmlns:p14="http://schemas.microsoft.com/office/powerpoint/2010/main" val="2482138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0906" y="914400"/>
            <a:ext cx="7899796" cy="643909"/>
          </a:xfrm>
        </p:spPr>
        <p:txBody>
          <a:bodyPr/>
          <a:lstStyle/>
          <a:p>
            <a:r>
              <a:rPr lang="en-US" dirty="0"/>
              <a:t>Tips for Managing Stress, cont’d</a:t>
            </a:r>
          </a:p>
        </p:txBody>
      </p:sp>
      <p:sp>
        <p:nvSpPr>
          <p:cNvPr id="4" name="Text Placeholder 3"/>
          <p:cNvSpPr>
            <a:spLocks noGrp="1"/>
          </p:cNvSpPr>
          <p:nvPr>
            <p:ph type="body" sz="quarter" idx="13"/>
          </p:nvPr>
        </p:nvSpPr>
        <p:spPr>
          <a:xfrm>
            <a:off x="762000" y="1676400"/>
            <a:ext cx="7899796" cy="4724400"/>
          </a:xfrm>
        </p:spPr>
        <p:txBody>
          <a:bodyPr>
            <a:normAutofit lnSpcReduction="10000"/>
          </a:bodyPr>
          <a:lstStyle/>
          <a:p>
            <a:r>
              <a:rPr lang="en-US" sz="2400" dirty="0"/>
              <a:t>Break tasks into smaller, more manageable steps</a:t>
            </a:r>
          </a:p>
          <a:p>
            <a:r>
              <a:rPr lang="en-US" sz="2400" dirty="0"/>
              <a:t>Delegate</a:t>
            </a:r>
          </a:p>
          <a:p>
            <a:r>
              <a:rPr lang="en-US" sz="2400" dirty="0"/>
              <a:t>Develop good time management skills</a:t>
            </a:r>
          </a:p>
          <a:p>
            <a:r>
              <a:rPr lang="en-US" sz="2400" dirty="0"/>
              <a:t>Communicate effectively</a:t>
            </a:r>
          </a:p>
          <a:p>
            <a:r>
              <a:rPr lang="en-US" sz="2400" dirty="0"/>
              <a:t>Learn to be assertive</a:t>
            </a:r>
          </a:p>
          <a:p>
            <a:r>
              <a:rPr lang="en-US" sz="2400" dirty="0"/>
              <a:t>Don’t over-commit</a:t>
            </a:r>
          </a:p>
          <a:p>
            <a:r>
              <a:rPr lang="en-US" sz="2400" dirty="0"/>
              <a:t>Take responsibility</a:t>
            </a:r>
          </a:p>
          <a:p>
            <a:r>
              <a:rPr lang="en-US" sz="2400" dirty="0"/>
              <a:t>Surround yourself with positive people</a:t>
            </a:r>
          </a:p>
          <a:p>
            <a:r>
              <a:rPr lang="en-US" sz="2400" dirty="0"/>
              <a:t>Keep a realistic and optimistic attitude</a:t>
            </a:r>
          </a:p>
          <a:p>
            <a:r>
              <a:rPr lang="en-US" sz="2400" dirty="0"/>
              <a:t>Take time each day to do something you enjoy</a:t>
            </a:r>
          </a:p>
          <a:p>
            <a:r>
              <a:rPr lang="en-US" sz="2400" dirty="0"/>
              <a:t>Have fun!</a:t>
            </a:r>
          </a:p>
        </p:txBody>
      </p:sp>
      <p:sp>
        <p:nvSpPr>
          <p:cNvPr id="5" name="TextBox 4">
            <a:extLst>
              <a:ext uri="{FF2B5EF4-FFF2-40B4-BE49-F238E27FC236}">
                <a16:creationId xmlns:a16="http://schemas.microsoft.com/office/drawing/2014/main" id="{2EAF74DE-6DC9-49FD-8E16-A8CAACA83FC6}"/>
              </a:ext>
            </a:extLst>
          </p:cNvPr>
          <p:cNvSpPr txBox="1"/>
          <p:nvPr/>
        </p:nvSpPr>
        <p:spPr>
          <a:xfrm>
            <a:off x="7467600" y="228600"/>
            <a:ext cx="1524000" cy="215444"/>
          </a:xfrm>
          <a:prstGeom prst="rect">
            <a:avLst/>
          </a:prstGeom>
          <a:noFill/>
        </p:spPr>
        <p:txBody>
          <a:bodyPr wrap="square" rtlCol="0">
            <a:spAutoFit/>
          </a:bodyPr>
          <a:lstStyle/>
          <a:p>
            <a:r>
              <a:rPr lang="en-US" sz="800" dirty="0">
                <a:solidFill>
                  <a:schemeClr val="bg1"/>
                </a:solidFill>
              </a:rPr>
              <a:t>Achieving Work/Life Balance</a:t>
            </a:r>
          </a:p>
        </p:txBody>
      </p:sp>
    </p:spTree>
    <p:extLst>
      <p:ext uri="{BB962C8B-B14F-4D97-AF65-F5344CB8AC3E}">
        <p14:creationId xmlns:p14="http://schemas.microsoft.com/office/powerpoint/2010/main" val="3980326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85800" y="1752600"/>
            <a:ext cx="7975996" cy="4495799"/>
          </a:xfrm>
        </p:spPr>
        <p:txBody>
          <a:bodyPr>
            <a:normAutofit/>
          </a:bodyPr>
          <a:lstStyle/>
          <a:p>
            <a:pPr>
              <a:lnSpc>
                <a:spcPct val="90000"/>
              </a:lnSpc>
            </a:pPr>
            <a:r>
              <a:rPr lang="en-US" sz="2800" dirty="0"/>
              <a:t>Reframing</a:t>
            </a:r>
          </a:p>
          <a:p>
            <a:pPr>
              <a:lnSpc>
                <a:spcPct val="90000"/>
              </a:lnSpc>
            </a:pPr>
            <a:r>
              <a:rPr lang="en-US" sz="2800" dirty="0"/>
              <a:t>Comic Relief</a:t>
            </a:r>
          </a:p>
          <a:p>
            <a:pPr>
              <a:lnSpc>
                <a:spcPct val="90000"/>
              </a:lnSpc>
            </a:pPr>
            <a:r>
              <a:rPr lang="en-US" sz="2800" dirty="0"/>
              <a:t>Time Management</a:t>
            </a:r>
          </a:p>
          <a:p>
            <a:pPr>
              <a:lnSpc>
                <a:spcPct val="90000"/>
              </a:lnSpc>
            </a:pPr>
            <a:r>
              <a:rPr lang="en-US" sz="2800" dirty="0"/>
              <a:t>Communication Skills</a:t>
            </a:r>
          </a:p>
          <a:p>
            <a:pPr>
              <a:lnSpc>
                <a:spcPct val="90000"/>
              </a:lnSpc>
            </a:pPr>
            <a:r>
              <a:rPr lang="en-US" sz="2800" dirty="0"/>
              <a:t>Information Seeking</a:t>
            </a:r>
          </a:p>
          <a:p>
            <a:pPr>
              <a:lnSpc>
                <a:spcPct val="90000"/>
              </a:lnSpc>
            </a:pPr>
            <a:r>
              <a:rPr lang="en-US" sz="2800" dirty="0"/>
              <a:t>Journaling</a:t>
            </a:r>
          </a:p>
          <a:p>
            <a:pPr>
              <a:lnSpc>
                <a:spcPct val="90000"/>
              </a:lnSpc>
            </a:pPr>
            <a:r>
              <a:rPr lang="en-US" sz="2800" dirty="0"/>
              <a:t>Hobbies</a:t>
            </a:r>
          </a:p>
          <a:p>
            <a:pPr>
              <a:lnSpc>
                <a:spcPct val="90000"/>
              </a:lnSpc>
            </a:pPr>
            <a:r>
              <a:rPr lang="en-US" sz="2800" dirty="0"/>
              <a:t>Social Support Groups</a:t>
            </a:r>
            <a:endParaRPr lang="en-US" sz="2800" dirty="0">
              <a:solidFill>
                <a:srgbClr val="014471"/>
              </a:solidFill>
              <a:latin typeface="Minion Pro"/>
            </a:endParaRPr>
          </a:p>
        </p:txBody>
      </p:sp>
      <p:sp>
        <p:nvSpPr>
          <p:cNvPr id="5" name="Rectangle 4">
            <a:extLst>
              <a:ext uri="{FF2B5EF4-FFF2-40B4-BE49-F238E27FC236}">
                <a16:creationId xmlns:a16="http://schemas.microsoft.com/office/drawing/2014/main" id="{1135B7DF-7331-4C8F-B301-D49E1036B41D}"/>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300" b="1" i="0" kern="900" spc="30">
                <a:solidFill>
                  <a:schemeClr val="tx1"/>
                </a:solidFill>
                <a:latin typeface="+mj-lt"/>
                <a:ea typeface="+mj-ea"/>
                <a:cs typeface="+mj-cs"/>
              </a:defRPr>
            </a:lvl1pPr>
          </a:lstStyle>
          <a:p>
            <a:pPr>
              <a:defRPr/>
            </a:pPr>
            <a:r>
              <a:rPr lang="en-US"/>
              <a:t>Effective Coping Skills</a:t>
            </a:r>
            <a:endParaRPr lang="en-US" dirty="0">
              <a:latin typeface="Minion Pro SmBd"/>
            </a:endParaRPr>
          </a:p>
        </p:txBody>
      </p:sp>
      <p:sp>
        <p:nvSpPr>
          <p:cNvPr id="6" name="TextBox 5">
            <a:extLst>
              <a:ext uri="{FF2B5EF4-FFF2-40B4-BE49-F238E27FC236}">
                <a16:creationId xmlns:a16="http://schemas.microsoft.com/office/drawing/2014/main" id="{E9E56187-ACAD-4B83-9D92-49EB6DB7935D}"/>
              </a:ext>
            </a:extLst>
          </p:cNvPr>
          <p:cNvSpPr txBox="1"/>
          <p:nvPr/>
        </p:nvSpPr>
        <p:spPr>
          <a:xfrm>
            <a:off x="7467600" y="228600"/>
            <a:ext cx="1524000" cy="215444"/>
          </a:xfrm>
          <a:prstGeom prst="rect">
            <a:avLst/>
          </a:prstGeom>
          <a:noFill/>
        </p:spPr>
        <p:txBody>
          <a:bodyPr wrap="square" rtlCol="0">
            <a:spAutoFit/>
          </a:bodyPr>
          <a:lstStyle/>
          <a:p>
            <a:r>
              <a:rPr lang="en-US" sz="800" dirty="0">
                <a:solidFill>
                  <a:schemeClr val="bg1"/>
                </a:solidFill>
              </a:rPr>
              <a:t>Achieving Work/Life Balance</a:t>
            </a:r>
          </a:p>
        </p:txBody>
      </p:sp>
    </p:spTree>
    <p:extLst>
      <p:ext uri="{BB962C8B-B14F-4D97-AF65-F5344CB8AC3E}">
        <p14:creationId xmlns:p14="http://schemas.microsoft.com/office/powerpoint/2010/main" val="21850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62000" y="1676400"/>
            <a:ext cx="7899796" cy="4495799"/>
          </a:xfrm>
        </p:spPr>
        <p:txBody>
          <a:bodyPr>
            <a:normAutofit/>
          </a:bodyPr>
          <a:lstStyle/>
          <a:p>
            <a:pPr>
              <a:lnSpc>
                <a:spcPct val="90000"/>
              </a:lnSpc>
            </a:pPr>
            <a:r>
              <a:rPr lang="en-US" sz="2400" dirty="0"/>
              <a:t>Physical Exercise</a:t>
            </a:r>
          </a:p>
          <a:p>
            <a:pPr>
              <a:lnSpc>
                <a:spcPct val="90000"/>
              </a:lnSpc>
            </a:pPr>
            <a:r>
              <a:rPr lang="en-US" sz="2400" dirty="0"/>
              <a:t>Hatha Yoga</a:t>
            </a:r>
          </a:p>
          <a:p>
            <a:pPr>
              <a:lnSpc>
                <a:spcPct val="90000"/>
              </a:lnSpc>
            </a:pPr>
            <a:r>
              <a:rPr lang="en-US" sz="2400" dirty="0"/>
              <a:t>Tai Chi</a:t>
            </a:r>
          </a:p>
          <a:p>
            <a:pPr>
              <a:lnSpc>
                <a:spcPct val="90000"/>
              </a:lnSpc>
            </a:pPr>
            <a:r>
              <a:rPr lang="en-US" sz="2400" dirty="0"/>
              <a:t>Meditation (Centering)</a:t>
            </a:r>
          </a:p>
          <a:p>
            <a:pPr>
              <a:lnSpc>
                <a:spcPct val="90000"/>
              </a:lnSpc>
            </a:pPr>
            <a:r>
              <a:rPr lang="en-US" sz="2400" dirty="0"/>
              <a:t>Spiritual Practice</a:t>
            </a:r>
          </a:p>
          <a:p>
            <a:pPr>
              <a:lnSpc>
                <a:spcPct val="90000"/>
              </a:lnSpc>
            </a:pPr>
            <a:r>
              <a:rPr lang="en-US" sz="2400" dirty="0"/>
              <a:t>Diaphragmatic Breathing</a:t>
            </a:r>
          </a:p>
          <a:p>
            <a:pPr>
              <a:lnSpc>
                <a:spcPct val="90000"/>
              </a:lnSpc>
            </a:pPr>
            <a:r>
              <a:rPr lang="en-US" sz="2400" dirty="0"/>
              <a:t>Progressive Muscular Relaxation</a:t>
            </a:r>
          </a:p>
          <a:p>
            <a:pPr>
              <a:lnSpc>
                <a:spcPct val="90000"/>
              </a:lnSpc>
            </a:pPr>
            <a:r>
              <a:rPr lang="en-US" sz="2400" dirty="0"/>
              <a:t>Guided Mental Imagery</a:t>
            </a:r>
          </a:p>
          <a:p>
            <a:pPr>
              <a:lnSpc>
                <a:spcPct val="90000"/>
              </a:lnSpc>
            </a:pPr>
            <a:r>
              <a:rPr lang="en-US" sz="2400" dirty="0"/>
              <a:t>Music Therapy</a:t>
            </a:r>
          </a:p>
        </p:txBody>
      </p:sp>
      <p:sp>
        <p:nvSpPr>
          <p:cNvPr id="5" name="Rectangle 4">
            <a:extLst>
              <a:ext uri="{FF2B5EF4-FFF2-40B4-BE49-F238E27FC236}">
                <a16:creationId xmlns:a16="http://schemas.microsoft.com/office/drawing/2014/main" id="{90AF14FF-7575-4F25-BCD2-5D231AD7FCE6}"/>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300" b="1" i="0" kern="900" spc="30">
                <a:solidFill>
                  <a:schemeClr val="tx1"/>
                </a:solidFill>
                <a:latin typeface="+mj-lt"/>
                <a:ea typeface="+mj-ea"/>
                <a:cs typeface="+mj-cs"/>
              </a:defRPr>
            </a:lvl1pPr>
          </a:lstStyle>
          <a:p>
            <a:pPr>
              <a:defRPr/>
            </a:pPr>
            <a:r>
              <a:rPr lang="en-US"/>
              <a:t>Effective Relaxation Techniques</a:t>
            </a:r>
            <a:endParaRPr lang="en-US" dirty="0">
              <a:latin typeface="Minion Pro SmBd"/>
            </a:endParaRPr>
          </a:p>
        </p:txBody>
      </p:sp>
      <p:pic>
        <p:nvPicPr>
          <p:cNvPr id="10" name="Picture 4" descr="https://cdn2.webdamdb.com/220th_sm_kgnvhrips501.jpg?1547149460">
            <a:extLst>
              <a:ext uri="{FF2B5EF4-FFF2-40B4-BE49-F238E27FC236}">
                <a16:creationId xmlns:a16="http://schemas.microsoft.com/office/drawing/2014/main" id="{7FDBDFBD-F6AF-42B1-B6A4-6F62BBA35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905000"/>
            <a:ext cx="3029504" cy="20196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9A63D20-7936-4DDA-8F87-F333F446DB2D}"/>
              </a:ext>
            </a:extLst>
          </p:cNvPr>
          <p:cNvSpPr txBox="1"/>
          <p:nvPr/>
        </p:nvSpPr>
        <p:spPr>
          <a:xfrm>
            <a:off x="7467600" y="228600"/>
            <a:ext cx="1524000" cy="215444"/>
          </a:xfrm>
          <a:prstGeom prst="rect">
            <a:avLst/>
          </a:prstGeom>
          <a:noFill/>
        </p:spPr>
        <p:txBody>
          <a:bodyPr wrap="square" rtlCol="0">
            <a:spAutoFit/>
          </a:bodyPr>
          <a:lstStyle/>
          <a:p>
            <a:r>
              <a:rPr lang="en-US" sz="800" dirty="0">
                <a:solidFill>
                  <a:schemeClr val="bg1"/>
                </a:solidFill>
              </a:rPr>
              <a:t>Achieving Work/Life Balance</a:t>
            </a:r>
          </a:p>
        </p:txBody>
      </p:sp>
    </p:spTree>
    <p:extLst>
      <p:ext uri="{BB962C8B-B14F-4D97-AF65-F5344CB8AC3E}">
        <p14:creationId xmlns:p14="http://schemas.microsoft.com/office/powerpoint/2010/main" val="901957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85800" y="1828800"/>
            <a:ext cx="7975996" cy="4190999"/>
          </a:xfrm>
        </p:spPr>
        <p:txBody>
          <a:bodyPr>
            <a:normAutofit/>
          </a:bodyPr>
          <a:lstStyle/>
          <a:p>
            <a:r>
              <a:rPr lang="en-US" sz="2800" dirty="0"/>
              <a:t>Reduces muscle tension</a:t>
            </a:r>
          </a:p>
          <a:p>
            <a:r>
              <a:rPr lang="en-US" sz="2800" dirty="0"/>
              <a:t>Builds up body defenses</a:t>
            </a:r>
          </a:p>
          <a:p>
            <a:r>
              <a:rPr lang="en-US" sz="2800" dirty="0"/>
              <a:t>Prevents burn out</a:t>
            </a:r>
          </a:p>
          <a:p>
            <a:r>
              <a:rPr lang="en-US" sz="2800" dirty="0"/>
              <a:t>Improved concentration</a:t>
            </a:r>
          </a:p>
          <a:p>
            <a:r>
              <a:rPr lang="en-US" sz="2800" dirty="0"/>
              <a:t>Greater ability to handle problems</a:t>
            </a:r>
          </a:p>
          <a:p>
            <a:r>
              <a:rPr lang="en-US" sz="2800" dirty="0"/>
              <a:t>More efficiency in daily activities</a:t>
            </a:r>
          </a:p>
        </p:txBody>
      </p:sp>
      <p:sp>
        <p:nvSpPr>
          <p:cNvPr id="7" name="Rectangle 4">
            <a:extLst>
              <a:ext uri="{FF2B5EF4-FFF2-40B4-BE49-F238E27FC236}">
                <a16:creationId xmlns:a16="http://schemas.microsoft.com/office/drawing/2014/main" id="{B18770C9-70E0-4372-9252-BF1478B3A815}"/>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fontScale="97500" lnSpcReduction="10000"/>
          </a:bodyPr>
          <a:lstStyle>
            <a:lvl1pPr algn="l" defTabSz="457200" rtl="0" eaLnBrk="1" latinLnBrk="0" hangingPunct="1">
              <a:spcBef>
                <a:spcPct val="0"/>
              </a:spcBef>
              <a:buNone/>
              <a:defRPr sz="3300" b="1" i="0" kern="900" spc="30">
                <a:solidFill>
                  <a:schemeClr val="tx1"/>
                </a:solidFill>
                <a:latin typeface="+mj-lt"/>
                <a:ea typeface="+mj-ea"/>
                <a:cs typeface="+mj-cs"/>
              </a:defRPr>
            </a:lvl1pPr>
          </a:lstStyle>
          <a:p>
            <a:pPr>
              <a:defRPr/>
            </a:pPr>
            <a:r>
              <a:rPr lang="en-US" sz="4000"/>
              <a:t>Positive Effects of Techniques</a:t>
            </a:r>
            <a:endParaRPr lang="en-US" sz="4000" dirty="0">
              <a:latin typeface="Minion Pro SmBd"/>
            </a:endParaRPr>
          </a:p>
        </p:txBody>
      </p:sp>
      <p:sp>
        <p:nvSpPr>
          <p:cNvPr id="5" name="TextBox 4">
            <a:extLst>
              <a:ext uri="{FF2B5EF4-FFF2-40B4-BE49-F238E27FC236}">
                <a16:creationId xmlns:a16="http://schemas.microsoft.com/office/drawing/2014/main" id="{DEF5226E-F384-4F9E-AAB7-528937F59BC3}"/>
              </a:ext>
            </a:extLst>
          </p:cNvPr>
          <p:cNvSpPr txBox="1"/>
          <p:nvPr/>
        </p:nvSpPr>
        <p:spPr>
          <a:xfrm>
            <a:off x="7467600" y="228600"/>
            <a:ext cx="1524000" cy="215444"/>
          </a:xfrm>
          <a:prstGeom prst="rect">
            <a:avLst/>
          </a:prstGeom>
          <a:noFill/>
        </p:spPr>
        <p:txBody>
          <a:bodyPr wrap="square" rtlCol="0">
            <a:spAutoFit/>
          </a:bodyPr>
          <a:lstStyle/>
          <a:p>
            <a:r>
              <a:rPr lang="en-US" sz="800" dirty="0">
                <a:solidFill>
                  <a:schemeClr val="bg1"/>
                </a:solidFill>
              </a:rPr>
              <a:t>Achieving Work/Life Balance</a:t>
            </a:r>
          </a:p>
        </p:txBody>
      </p:sp>
    </p:spTree>
    <p:extLst>
      <p:ext uri="{BB962C8B-B14F-4D97-AF65-F5344CB8AC3E}">
        <p14:creationId xmlns:p14="http://schemas.microsoft.com/office/powerpoint/2010/main" val="301662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62000" y="1676400"/>
            <a:ext cx="7899796" cy="4120777"/>
          </a:xfrm>
        </p:spPr>
        <p:txBody>
          <a:bodyPr/>
          <a:lstStyle/>
          <a:p>
            <a:pPr marL="0" indent="0">
              <a:buNone/>
            </a:pPr>
            <a:r>
              <a:rPr lang="en-US" sz="2400" dirty="0"/>
              <a:t>Identify Goals and Action Steps</a:t>
            </a:r>
          </a:p>
          <a:p>
            <a:pPr marL="0" indent="0">
              <a:buNone/>
            </a:pPr>
            <a:endParaRPr lang="en-US" dirty="0"/>
          </a:p>
        </p:txBody>
      </p:sp>
      <p:sp>
        <p:nvSpPr>
          <p:cNvPr id="7" name="Rectangle 4">
            <a:extLst>
              <a:ext uri="{FF2B5EF4-FFF2-40B4-BE49-F238E27FC236}">
                <a16:creationId xmlns:a16="http://schemas.microsoft.com/office/drawing/2014/main" id="{4DEB6D8C-E886-4246-BA89-88E947663DDC}"/>
              </a:ext>
            </a:extLst>
          </p:cNvPr>
          <p:cNvSpPr txBox="1">
            <a:spLocks noChangeArrowheads="1"/>
          </p:cNvSpPr>
          <p:nvPr/>
        </p:nvSpPr>
        <p:spPr>
          <a:xfrm>
            <a:off x="381000" y="914400"/>
            <a:ext cx="7777163" cy="6445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300" b="1" i="0" kern="900" spc="30">
                <a:solidFill>
                  <a:schemeClr val="tx1"/>
                </a:solidFill>
                <a:latin typeface="+mj-lt"/>
                <a:ea typeface="+mj-ea"/>
                <a:cs typeface="+mj-cs"/>
              </a:defRPr>
            </a:lvl1pPr>
          </a:lstStyle>
          <a:p>
            <a:pPr>
              <a:defRPr/>
            </a:pPr>
            <a:r>
              <a:rPr lang="en-US"/>
              <a:t>Steps Towards Balance</a:t>
            </a:r>
            <a:endParaRPr lang="en-US" dirty="0">
              <a:latin typeface="Minion Pro SmBd"/>
            </a:endParaRPr>
          </a:p>
        </p:txBody>
      </p:sp>
      <p:pic>
        <p:nvPicPr>
          <p:cNvPr id="8" name="Picture 2" descr="https://cdn2.webdamdb.com/220th_sm_IQW2Z3HIWBi5.jpg?1528124257">
            <a:extLst>
              <a:ext uri="{FF2B5EF4-FFF2-40B4-BE49-F238E27FC236}">
                <a16:creationId xmlns:a16="http://schemas.microsoft.com/office/drawing/2014/main" id="{748BBF7A-B8FB-4E5E-A3A1-8B9581079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150" y="2514600"/>
            <a:ext cx="4457699" cy="29717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B6BDF6-60F6-4FC4-8285-963CCB16CD48}"/>
              </a:ext>
            </a:extLst>
          </p:cNvPr>
          <p:cNvSpPr txBox="1"/>
          <p:nvPr/>
        </p:nvSpPr>
        <p:spPr>
          <a:xfrm>
            <a:off x="7467600" y="228600"/>
            <a:ext cx="1524000" cy="215444"/>
          </a:xfrm>
          <a:prstGeom prst="rect">
            <a:avLst/>
          </a:prstGeom>
          <a:noFill/>
        </p:spPr>
        <p:txBody>
          <a:bodyPr wrap="square" rtlCol="0">
            <a:spAutoFit/>
          </a:bodyPr>
          <a:lstStyle/>
          <a:p>
            <a:r>
              <a:rPr lang="en-US" sz="800" dirty="0">
                <a:solidFill>
                  <a:schemeClr val="bg1"/>
                </a:solidFill>
              </a:rPr>
              <a:t>Achieving Work/Life Balance</a:t>
            </a:r>
          </a:p>
        </p:txBody>
      </p:sp>
    </p:spTree>
    <p:extLst>
      <p:ext uri="{BB962C8B-B14F-4D97-AF65-F5344CB8AC3E}">
        <p14:creationId xmlns:p14="http://schemas.microsoft.com/office/powerpoint/2010/main" val="1934334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143000"/>
            <a:ext cx="7777302" cy="643909"/>
          </a:xfrm>
        </p:spPr>
        <p:txBody>
          <a:bodyPr/>
          <a:lstStyle/>
          <a:p>
            <a:r>
              <a:rPr lang="en-US" dirty="0"/>
              <a:t>Putting it into Practice</a:t>
            </a:r>
          </a:p>
        </p:txBody>
      </p:sp>
      <p:sp>
        <p:nvSpPr>
          <p:cNvPr id="4" name="Text Placeholder 3"/>
          <p:cNvSpPr>
            <a:spLocks noGrp="1"/>
          </p:cNvSpPr>
          <p:nvPr>
            <p:ph type="body" sz="quarter" idx="13"/>
          </p:nvPr>
        </p:nvSpPr>
        <p:spPr>
          <a:xfrm>
            <a:off x="762430" y="1878144"/>
            <a:ext cx="7777302" cy="643909"/>
          </a:xfrm>
        </p:spPr>
        <p:txBody>
          <a:bodyPr/>
          <a:lstStyle/>
          <a:p>
            <a:pPr marL="0" indent="0">
              <a:buNone/>
            </a:pPr>
            <a:r>
              <a:rPr lang="en-US" sz="2400" dirty="0"/>
              <a:t>What are you going to do today?</a:t>
            </a:r>
          </a:p>
          <a:p>
            <a:pPr marL="0" indent="0">
              <a:buNone/>
            </a:pPr>
            <a:endParaRPr lang="en-US" dirty="0"/>
          </a:p>
        </p:txBody>
      </p:sp>
      <p:pic>
        <p:nvPicPr>
          <p:cNvPr id="7" name="Picture 6">
            <a:extLst>
              <a:ext uri="{FF2B5EF4-FFF2-40B4-BE49-F238E27FC236}">
                <a16:creationId xmlns:a16="http://schemas.microsoft.com/office/drawing/2014/main" id="{564A6C13-BD2B-4A6E-A121-BF085CBA20A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09700" y="2743200"/>
            <a:ext cx="6324600" cy="2882964"/>
          </a:xfrm>
          <a:prstGeom prst="rect">
            <a:avLst/>
          </a:prstGeom>
        </p:spPr>
      </p:pic>
      <p:sp>
        <p:nvSpPr>
          <p:cNvPr id="5" name="TextBox 4">
            <a:extLst>
              <a:ext uri="{FF2B5EF4-FFF2-40B4-BE49-F238E27FC236}">
                <a16:creationId xmlns:a16="http://schemas.microsoft.com/office/drawing/2014/main" id="{1E644013-B303-49B6-8719-703644463EDF}"/>
              </a:ext>
            </a:extLst>
          </p:cNvPr>
          <p:cNvSpPr txBox="1"/>
          <p:nvPr/>
        </p:nvSpPr>
        <p:spPr>
          <a:xfrm>
            <a:off x="7467600" y="228600"/>
            <a:ext cx="1524000" cy="215444"/>
          </a:xfrm>
          <a:prstGeom prst="rect">
            <a:avLst/>
          </a:prstGeom>
          <a:noFill/>
        </p:spPr>
        <p:txBody>
          <a:bodyPr wrap="square" rtlCol="0">
            <a:spAutoFit/>
          </a:bodyPr>
          <a:lstStyle/>
          <a:p>
            <a:r>
              <a:rPr lang="en-US" sz="800" dirty="0">
                <a:solidFill>
                  <a:schemeClr val="bg1"/>
                </a:solidFill>
              </a:rPr>
              <a:t>Achieving Work/Life Balance</a:t>
            </a:r>
          </a:p>
        </p:txBody>
      </p:sp>
    </p:spTree>
    <p:extLst>
      <p:ext uri="{BB962C8B-B14F-4D97-AF65-F5344CB8AC3E}">
        <p14:creationId xmlns:p14="http://schemas.microsoft.com/office/powerpoint/2010/main" val="2645349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048247"/>
            <a:ext cx="7777302" cy="643909"/>
          </a:xfrm>
        </p:spPr>
        <p:txBody>
          <a:bodyPr/>
          <a:lstStyle/>
          <a:p>
            <a:r>
              <a:rPr lang="en-US" dirty="0"/>
              <a:t>Questions?</a:t>
            </a:r>
          </a:p>
        </p:txBody>
      </p:sp>
      <p:pic>
        <p:nvPicPr>
          <p:cNvPr id="7" name="Picture 2" descr="C:\Users\KAH13\AppData\Local\Microsoft\Windows\Temporary Internet Files\Content.IE5\JDS2I6MV\questions[1].jpg">
            <a:extLst>
              <a:ext uri="{FF2B5EF4-FFF2-40B4-BE49-F238E27FC236}">
                <a16:creationId xmlns:a16="http://schemas.microsoft.com/office/drawing/2014/main" id="{C8E1099C-5149-489B-B39A-081EEA7776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802" y="1831018"/>
            <a:ext cx="5272395" cy="3980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964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A7477395-84B1-49BD-A05C-763CB4933ECA}"/>
              </a:ext>
            </a:extLst>
          </p:cNvPr>
          <p:cNvSpPr txBox="1">
            <a:spLocks noGrp="1" noChangeArrowheads="1"/>
          </p:cNvSpPr>
          <p:nvPr>
            <p:ph type="title"/>
          </p:nvPr>
        </p:nvSpPr>
        <p:spPr>
          <a:xfrm>
            <a:off x="727075" y="1447800"/>
            <a:ext cx="7777163" cy="1044575"/>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sz="3300" b="1" i="0" kern="900" spc="30">
                <a:solidFill>
                  <a:schemeClr val="tx1"/>
                </a:solidFill>
                <a:latin typeface="+mj-lt"/>
                <a:ea typeface="+mj-ea"/>
                <a:cs typeface="+mj-cs"/>
              </a:defRPr>
            </a:lvl1pPr>
          </a:lstStyle>
          <a:p>
            <a:pPr algn="ctr"/>
            <a:r>
              <a:rPr lang="en-US" sz="5400" dirty="0"/>
              <a:t>Managing Stress:</a:t>
            </a:r>
            <a:br>
              <a:rPr lang="en-US" sz="5400" dirty="0"/>
            </a:br>
            <a:r>
              <a:rPr lang="en-US" sz="5400" dirty="0"/>
              <a:t>Achieving Work/Life Balance</a:t>
            </a:r>
            <a:endParaRPr lang="en-US" sz="5400" dirty="0">
              <a:latin typeface="Minion Pro"/>
            </a:endParaRPr>
          </a:p>
        </p:txBody>
      </p:sp>
      <p:pic>
        <p:nvPicPr>
          <p:cNvPr id="9" name="Picture 2" descr="https://cdn2.webdamdb.com/220th_sm_s5cBuySfDjo1.png?1557519556">
            <a:extLst>
              <a:ext uri="{FF2B5EF4-FFF2-40B4-BE49-F238E27FC236}">
                <a16:creationId xmlns:a16="http://schemas.microsoft.com/office/drawing/2014/main" id="{057F40E1-8E94-4E2F-BBCC-4BA6146B6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202858"/>
            <a:ext cx="1970289" cy="19702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AF526F0-0CA4-4C50-909E-F175B55DEE1C}"/>
              </a:ext>
            </a:extLst>
          </p:cNvPr>
          <p:cNvSpPr/>
          <p:nvPr/>
        </p:nvSpPr>
        <p:spPr>
          <a:xfrm>
            <a:off x="1872456" y="5334000"/>
            <a:ext cx="5486400" cy="646331"/>
          </a:xfrm>
          <a:prstGeom prst="rect">
            <a:avLst/>
          </a:prstGeom>
        </p:spPr>
        <p:txBody>
          <a:bodyPr wrap="square">
            <a:spAutoFit/>
          </a:bodyPr>
          <a:lstStyle/>
          <a:p>
            <a:pPr algn="ctr">
              <a:buNone/>
            </a:pPr>
            <a:r>
              <a:rPr lang="en-US" dirty="0">
                <a:latin typeface="Calibri" panose="020F0502020204030204" pitchFamily="34" charset="0"/>
                <a:cs typeface="Calibri" panose="020F0502020204030204" pitchFamily="34" charset="0"/>
              </a:rPr>
              <a:t>Kimberly Hein-Beardsley, MS, LMFT, BCC, CHC</a:t>
            </a:r>
          </a:p>
          <a:p>
            <a:pPr algn="ctr">
              <a:buNone/>
            </a:pPr>
            <a:r>
              <a:rPr lang="en-US" dirty="0">
                <a:latin typeface="Calibri" panose="020F0502020204030204" pitchFamily="34" charset="0"/>
                <a:cs typeface="Calibri" panose="020F0502020204030204" pitchFamily="34" charset="0"/>
              </a:rPr>
              <a:t>Quality Management and Population Health</a:t>
            </a:r>
          </a:p>
        </p:txBody>
      </p:sp>
      <p:sp>
        <p:nvSpPr>
          <p:cNvPr id="2" name="TextBox 1">
            <a:extLst>
              <a:ext uri="{FF2B5EF4-FFF2-40B4-BE49-F238E27FC236}">
                <a16:creationId xmlns:a16="http://schemas.microsoft.com/office/drawing/2014/main" id="{BA28C9ED-EC66-4B4F-AA4D-BBC2945D4D92}"/>
              </a:ext>
            </a:extLst>
          </p:cNvPr>
          <p:cNvSpPr txBox="1"/>
          <p:nvPr/>
        </p:nvSpPr>
        <p:spPr>
          <a:xfrm>
            <a:off x="7467600" y="228600"/>
            <a:ext cx="1524000" cy="215444"/>
          </a:xfrm>
          <a:prstGeom prst="rect">
            <a:avLst/>
          </a:prstGeom>
          <a:noFill/>
        </p:spPr>
        <p:txBody>
          <a:bodyPr wrap="square" rtlCol="0">
            <a:spAutoFit/>
          </a:bodyPr>
          <a:lstStyle/>
          <a:p>
            <a:r>
              <a:rPr lang="en-US" sz="800" dirty="0">
                <a:solidFill>
                  <a:schemeClr val="bg1"/>
                </a:solidFill>
              </a:rPr>
              <a:t>Achieving Work/Life Balance</a:t>
            </a:r>
          </a:p>
        </p:txBody>
      </p:sp>
    </p:spTree>
    <p:extLst>
      <p:ext uri="{BB962C8B-B14F-4D97-AF65-F5344CB8AC3E}">
        <p14:creationId xmlns:p14="http://schemas.microsoft.com/office/powerpoint/2010/main" val="1957577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8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7F3237-05A5-4EBD-A67E-778331D2D57C}"/>
              </a:ext>
            </a:extLst>
          </p:cNvPr>
          <p:cNvSpPr/>
          <p:nvPr/>
        </p:nvSpPr>
        <p:spPr>
          <a:xfrm>
            <a:off x="304800" y="914400"/>
            <a:ext cx="1968231" cy="584775"/>
          </a:xfrm>
          <a:prstGeom prst="rect">
            <a:avLst/>
          </a:prstGeom>
        </p:spPr>
        <p:txBody>
          <a:bodyPr wrap="none">
            <a:spAutoFit/>
          </a:bodyPr>
          <a:lstStyle/>
          <a:p>
            <a:r>
              <a:rPr lang="en-US" sz="3200" b="1" dirty="0">
                <a:latin typeface="Calibri" panose="020F0502020204030204" pitchFamily="34" charset="0"/>
                <a:cs typeface="Calibri" panose="020F0502020204030204" pitchFamily="34" charset="0"/>
              </a:rPr>
              <a:t>Objectives</a:t>
            </a:r>
          </a:p>
        </p:txBody>
      </p:sp>
      <p:sp>
        <p:nvSpPr>
          <p:cNvPr id="10" name="Rectangle 5">
            <a:extLst>
              <a:ext uri="{FF2B5EF4-FFF2-40B4-BE49-F238E27FC236}">
                <a16:creationId xmlns:a16="http://schemas.microsoft.com/office/drawing/2014/main" id="{C8DD45EF-2291-4274-A3F1-816C9D16B515}"/>
              </a:ext>
            </a:extLst>
          </p:cNvPr>
          <p:cNvSpPr txBox="1">
            <a:spLocks noChangeArrowheads="1"/>
          </p:cNvSpPr>
          <p:nvPr/>
        </p:nvSpPr>
        <p:spPr>
          <a:xfrm>
            <a:off x="609600" y="1600200"/>
            <a:ext cx="7924800"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C00000"/>
              </a:buClr>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What is Stress?</a:t>
            </a:r>
          </a:p>
          <a:p>
            <a:pPr>
              <a:buClr>
                <a:srgbClr val="C00000"/>
              </a:buClr>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Identify stressors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Home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Work</a:t>
            </a:r>
          </a:p>
          <a:p>
            <a:pPr marL="342900" marR="0" lvl="0" indent="-342900" algn="l" defTabSz="914400" rtl="0" eaLnBrk="1" fontAlgn="auto" latinLnBrk="0" hangingPunct="1">
              <a:lnSpc>
                <a:spcPct val="100000"/>
              </a:lnSpc>
              <a:spcBef>
                <a:spcPct val="20000"/>
              </a:spcBef>
              <a:spcAft>
                <a:spcPts val="0"/>
              </a:spcAft>
              <a:buClr>
                <a:srgbClr val="C00000"/>
              </a:buClr>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Where to go from here?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What are your priorities?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Identify Goal and Action Steps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Putting it into practice!</a:t>
            </a:r>
          </a:p>
          <a:p>
            <a:pPr marL="342900" marR="0" lvl="0" indent="-342900" algn="l" defTabSz="914400" rtl="0" eaLnBrk="1" fontAlgn="auto" latinLnBrk="0" hangingPunct="1">
              <a:lnSpc>
                <a:spcPct val="100000"/>
              </a:lnSpc>
              <a:spcBef>
                <a:spcPct val="20000"/>
              </a:spcBef>
              <a:spcAft>
                <a:spcPts val="0"/>
              </a:spcAft>
              <a:buClr>
                <a:srgbClr val="C00000"/>
              </a:buClr>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Tips for managing stress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14471"/>
              </a:solidFill>
              <a:effectLst/>
              <a:uLnTx/>
              <a:uFillTx/>
              <a:latin typeface="Minion Pro"/>
              <a:ea typeface="+mn-ea"/>
              <a:cs typeface="+mn-cs"/>
            </a:endParaRPr>
          </a:p>
        </p:txBody>
      </p:sp>
      <p:sp>
        <p:nvSpPr>
          <p:cNvPr id="4" name="TextBox 3">
            <a:extLst>
              <a:ext uri="{FF2B5EF4-FFF2-40B4-BE49-F238E27FC236}">
                <a16:creationId xmlns:a16="http://schemas.microsoft.com/office/drawing/2014/main" id="{E42E7641-D635-4FAC-A3D7-39CB9E25692D}"/>
              </a:ext>
            </a:extLst>
          </p:cNvPr>
          <p:cNvSpPr txBox="1"/>
          <p:nvPr/>
        </p:nvSpPr>
        <p:spPr>
          <a:xfrm>
            <a:off x="7467600" y="228600"/>
            <a:ext cx="1524000" cy="215444"/>
          </a:xfrm>
          <a:prstGeom prst="rect">
            <a:avLst/>
          </a:prstGeom>
          <a:noFill/>
        </p:spPr>
        <p:txBody>
          <a:bodyPr wrap="square" rtlCol="0">
            <a:spAutoFit/>
          </a:bodyPr>
          <a:lstStyle/>
          <a:p>
            <a:r>
              <a:rPr lang="en-US" sz="800" dirty="0">
                <a:solidFill>
                  <a:schemeClr val="bg1"/>
                </a:solidFill>
              </a:rPr>
              <a:t>Achieving Work/Life Balance</a:t>
            </a:r>
          </a:p>
        </p:txBody>
      </p:sp>
    </p:spTree>
    <p:extLst>
      <p:ext uri="{BB962C8B-B14F-4D97-AF65-F5344CB8AC3E}">
        <p14:creationId xmlns:p14="http://schemas.microsoft.com/office/powerpoint/2010/main" val="3974590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2694" y="1011546"/>
            <a:ext cx="3581400" cy="643909"/>
          </a:xfrm>
        </p:spPr>
        <p:txBody>
          <a:bodyPr>
            <a:normAutofit/>
          </a:bodyPr>
          <a:lstStyle/>
          <a:p>
            <a:r>
              <a:rPr lang="en-US" sz="3200" dirty="0"/>
              <a:t>What is Stress?</a:t>
            </a:r>
          </a:p>
        </p:txBody>
      </p:sp>
      <p:sp>
        <p:nvSpPr>
          <p:cNvPr id="5" name="Rectangle 5">
            <a:extLst>
              <a:ext uri="{FF2B5EF4-FFF2-40B4-BE49-F238E27FC236}">
                <a16:creationId xmlns:a16="http://schemas.microsoft.com/office/drawing/2014/main" id="{FF88E3F2-3D1F-4210-B191-EC1F326BA652}"/>
              </a:ext>
            </a:extLst>
          </p:cNvPr>
          <p:cNvSpPr>
            <a:spLocks noGrp="1" noChangeArrowheads="1"/>
          </p:cNvSpPr>
          <p:nvPr>
            <p:ph type="body" sz="quarter" idx="13"/>
          </p:nvPr>
        </p:nvSpPr>
        <p:spPr>
          <a:xfrm>
            <a:off x="566691" y="1981200"/>
            <a:ext cx="7548562" cy="4114800"/>
          </a:xfrm>
          <a:prstGeom prst="rect">
            <a:avLst/>
          </a:prstGeom>
        </p:spPr>
        <p:txBody>
          <a:bodyPr/>
          <a:lstStyle/>
          <a:p>
            <a:pPr>
              <a:buNone/>
            </a:pPr>
            <a:r>
              <a:rPr lang="en-US" sz="2400" dirty="0"/>
              <a:t>A “perceived” threat (real or imagined) to one’s mind, body, spirit or emotions.</a:t>
            </a:r>
          </a:p>
          <a:p>
            <a:pPr eaLnBrk="1" hangingPunct="1">
              <a:buNone/>
            </a:pPr>
            <a:endParaRPr lang="en-US" sz="2000" dirty="0">
              <a:solidFill>
                <a:srgbClr val="014471"/>
              </a:solidFill>
              <a:latin typeface="Minion Pro"/>
            </a:endParaRPr>
          </a:p>
        </p:txBody>
      </p:sp>
      <p:pic>
        <p:nvPicPr>
          <p:cNvPr id="6" name="Picture 2" descr="https://cdn2.webdamdb.com/220th_sm_sPS1s8g86z02.jpg?1527861003">
            <a:extLst>
              <a:ext uri="{FF2B5EF4-FFF2-40B4-BE49-F238E27FC236}">
                <a16:creationId xmlns:a16="http://schemas.microsoft.com/office/drawing/2014/main" id="{220EB88E-B3E5-4E68-85BD-B3775BCFDC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3394" y="3276600"/>
            <a:ext cx="4497212" cy="27596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FCF4C9B-C121-406A-9A11-091B413BC154}"/>
              </a:ext>
            </a:extLst>
          </p:cNvPr>
          <p:cNvSpPr txBox="1"/>
          <p:nvPr/>
        </p:nvSpPr>
        <p:spPr>
          <a:xfrm>
            <a:off x="7467600" y="228600"/>
            <a:ext cx="1524000" cy="215444"/>
          </a:xfrm>
          <a:prstGeom prst="rect">
            <a:avLst/>
          </a:prstGeom>
          <a:noFill/>
        </p:spPr>
        <p:txBody>
          <a:bodyPr wrap="square" rtlCol="0">
            <a:spAutoFit/>
          </a:bodyPr>
          <a:lstStyle/>
          <a:p>
            <a:r>
              <a:rPr lang="en-US" sz="800" dirty="0">
                <a:solidFill>
                  <a:schemeClr val="bg1"/>
                </a:solidFill>
              </a:rPr>
              <a:t>Achieving Work/Life Balance</a:t>
            </a:r>
          </a:p>
        </p:txBody>
      </p:sp>
    </p:spTree>
    <p:extLst>
      <p:ext uri="{BB962C8B-B14F-4D97-AF65-F5344CB8AC3E}">
        <p14:creationId xmlns:p14="http://schemas.microsoft.com/office/powerpoint/2010/main" val="3869986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685800" y="1971577"/>
            <a:ext cx="7975996" cy="3825600"/>
          </a:xfrm>
        </p:spPr>
        <p:txBody>
          <a:bodyPr/>
          <a:lstStyle/>
          <a:p>
            <a:pPr>
              <a:buClr>
                <a:srgbClr val="C00000"/>
              </a:buClr>
            </a:pPr>
            <a:r>
              <a:rPr lang="en-US" sz="2400" dirty="0"/>
              <a:t>The often-times conflicting demands of work and home can cause excessive stress.</a:t>
            </a:r>
          </a:p>
          <a:p>
            <a:pPr>
              <a:buNone/>
            </a:pPr>
            <a:endParaRPr lang="en-US" sz="2000" dirty="0"/>
          </a:p>
          <a:p>
            <a:r>
              <a:rPr lang="en-US" sz="2400" dirty="0"/>
              <a:t>Problems at home can frequently have an impact on a person’s ability to perform at work.  The same goes for problems at work impacting the home.</a:t>
            </a:r>
          </a:p>
        </p:txBody>
      </p:sp>
      <p:sp>
        <p:nvSpPr>
          <p:cNvPr id="5" name="Rectangle 4">
            <a:extLst>
              <a:ext uri="{FF2B5EF4-FFF2-40B4-BE49-F238E27FC236}">
                <a16:creationId xmlns:a16="http://schemas.microsoft.com/office/drawing/2014/main" id="{4637824E-CC19-43CA-9DF9-3290282C0B47}"/>
              </a:ext>
            </a:extLst>
          </p:cNvPr>
          <p:cNvSpPr txBox="1">
            <a:spLocks noChangeArrowheads="1"/>
          </p:cNvSpPr>
          <p:nvPr/>
        </p:nvSpPr>
        <p:spPr>
          <a:xfrm>
            <a:off x="381000" y="914400"/>
            <a:ext cx="7777302" cy="64390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300" b="1" i="0" kern="900" spc="30">
                <a:solidFill>
                  <a:schemeClr val="tx1"/>
                </a:solidFill>
                <a:latin typeface="+mj-lt"/>
                <a:ea typeface="+mj-ea"/>
                <a:cs typeface="+mj-cs"/>
              </a:defRPr>
            </a:lvl1pPr>
          </a:lstStyle>
          <a:p>
            <a:pPr>
              <a:defRPr/>
            </a:pPr>
            <a:r>
              <a:rPr lang="en-US" dirty="0"/>
              <a:t>The Impact of Stress</a:t>
            </a:r>
            <a:endParaRPr lang="en-US" dirty="0">
              <a:latin typeface="Minion Pro SmBd"/>
            </a:endParaRPr>
          </a:p>
        </p:txBody>
      </p:sp>
      <p:sp>
        <p:nvSpPr>
          <p:cNvPr id="6" name="TextBox 5">
            <a:extLst>
              <a:ext uri="{FF2B5EF4-FFF2-40B4-BE49-F238E27FC236}">
                <a16:creationId xmlns:a16="http://schemas.microsoft.com/office/drawing/2014/main" id="{1B60E6EF-E20B-4DD4-91A6-0CE76C16DAE5}"/>
              </a:ext>
            </a:extLst>
          </p:cNvPr>
          <p:cNvSpPr txBox="1"/>
          <p:nvPr/>
        </p:nvSpPr>
        <p:spPr>
          <a:xfrm>
            <a:off x="7467600" y="228600"/>
            <a:ext cx="1524000" cy="215444"/>
          </a:xfrm>
          <a:prstGeom prst="rect">
            <a:avLst/>
          </a:prstGeom>
          <a:noFill/>
        </p:spPr>
        <p:txBody>
          <a:bodyPr wrap="square" rtlCol="0">
            <a:spAutoFit/>
          </a:bodyPr>
          <a:lstStyle/>
          <a:p>
            <a:r>
              <a:rPr lang="en-US" sz="800" dirty="0">
                <a:solidFill>
                  <a:schemeClr val="bg1"/>
                </a:solidFill>
              </a:rPr>
              <a:t>Achieving Work/Life Balance</a:t>
            </a:r>
          </a:p>
        </p:txBody>
      </p:sp>
    </p:spTree>
    <p:extLst>
      <p:ext uri="{BB962C8B-B14F-4D97-AF65-F5344CB8AC3E}">
        <p14:creationId xmlns:p14="http://schemas.microsoft.com/office/powerpoint/2010/main" val="3312293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228600" y="914400"/>
            <a:ext cx="7929563" cy="644525"/>
          </a:xfrm>
        </p:spPr>
        <p:txBody>
          <a:bodyPr/>
          <a:lstStyle/>
          <a:p>
            <a:pPr eaLnBrk="1" hangingPunct="1">
              <a:defRPr/>
            </a:pPr>
            <a:r>
              <a:rPr lang="en-US" dirty="0"/>
              <a:t>Signs of Stress</a:t>
            </a:r>
            <a:endParaRPr lang="en-US" dirty="0">
              <a:latin typeface="Minion Pro SmBd"/>
            </a:endParaRPr>
          </a:p>
        </p:txBody>
      </p:sp>
      <p:sp>
        <p:nvSpPr>
          <p:cNvPr id="8" name="Rectangle 5"/>
          <p:cNvSpPr>
            <a:spLocks noGrp="1" noChangeArrowheads="1"/>
          </p:cNvSpPr>
          <p:nvPr>
            <p:ph type="body" sz="quarter" idx="13"/>
          </p:nvPr>
        </p:nvSpPr>
        <p:spPr>
          <a:xfrm>
            <a:off x="609600" y="1752600"/>
            <a:ext cx="7477957" cy="4191000"/>
          </a:xfrm>
        </p:spPr>
        <p:txBody>
          <a:bodyPr>
            <a:normAutofit/>
          </a:bodyPr>
          <a:lstStyle/>
          <a:p>
            <a:r>
              <a:rPr lang="en-US" sz="2800" dirty="0"/>
              <a:t>Lack of energy</a:t>
            </a:r>
          </a:p>
          <a:p>
            <a:r>
              <a:rPr lang="en-US" sz="2800" dirty="0"/>
              <a:t>Feeling depressed, anxious or irritable</a:t>
            </a:r>
          </a:p>
          <a:p>
            <a:r>
              <a:rPr lang="en-US" sz="2800" dirty="0"/>
              <a:t>Difficulty concentrating or focusing</a:t>
            </a:r>
          </a:p>
          <a:p>
            <a:r>
              <a:rPr lang="en-US" sz="2800" dirty="0"/>
              <a:t>Upset stomach</a:t>
            </a:r>
          </a:p>
          <a:p>
            <a:r>
              <a:rPr lang="en-US" sz="2800" dirty="0"/>
              <a:t>Headaches or muscle tension</a:t>
            </a:r>
          </a:p>
          <a:p>
            <a:r>
              <a:rPr lang="en-US" sz="2800" dirty="0"/>
              <a:t>Loss of interest in activities </a:t>
            </a:r>
          </a:p>
          <a:p>
            <a:r>
              <a:rPr lang="en-US" sz="2800" dirty="0"/>
              <a:t>Sleep problems</a:t>
            </a:r>
          </a:p>
          <a:p>
            <a:r>
              <a:rPr lang="en-US" sz="2800" dirty="0"/>
              <a:t>Self-medicating with alcohol or drugs</a:t>
            </a:r>
          </a:p>
          <a:p>
            <a:pPr eaLnBrk="1" hangingPunct="1">
              <a:buNone/>
            </a:pPr>
            <a:endParaRPr lang="en-US" sz="2400" dirty="0">
              <a:solidFill>
                <a:srgbClr val="014471"/>
              </a:solidFill>
              <a:latin typeface="Minion Pro"/>
            </a:endParaRPr>
          </a:p>
        </p:txBody>
      </p:sp>
      <p:pic>
        <p:nvPicPr>
          <p:cNvPr id="7172" name="Picture 4" descr="https://cdn2.webdamdb.com/220th_sm_o7pyTFmpIfo0.jpg?1559321803">
            <a:extLst>
              <a:ext uri="{FF2B5EF4-FFF2-40B4-BE49-F238E27FC236}">
                <a16:creationId xmlns:a16="http://schemas.microsoft.com/office/drawing/2014/main" id="{286C2615-4030-4CB4-B4F6-A86B24561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276600"/>
            <a:ext cx="2491615" cy="17461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FE73087-CDB3-4787-ACFA-B450D290EF55}"/>
              </a:ext>
            </a:extLst>
          </p:cNvPr>
          <p:cNvSpPr txBox="1"/>
          <p:nvPr/>
        </p:nvSpPr>
        <p:spPr>
          <a:xfrm>
            <a:off x="7467600" y="228600"/>
            <a:ext cx="1524000" cy="215444"/>
          </a:xfrm>
          <a:prstGeom prst="rect">
            <a:avLst/>
          </a:prstGeom>
          <a:noFill/>
        </p:spPr>
        <p:txBody>
          <a:bodyPr wrap="square" rtlCol="0">
            <a:spAutoFit/>
          </a:bodyPr>
          <a:lstStyle/>
          <a:p>
            <a:r>
              <a:rPr lang="en-US" sz="800" dirty="0">
                <a:solidFill>
                  <a:schemeClr val="bg1"/>
                </a:solidFill>
              </a:rPr>
              <a:t>Achieving Work/Life Balance</a:t>
            </a:r>
          </a:p>
        </p:txBody>
      </p:sp>
    </p:spTree>
    <p:extLst>
      <p:ext uri="{BB962C8B-B14F-4D97-AF65-F5344CB8AC3E}">
        <p14:creationId xmlns:p14="http://schemas.microsoft.com/office/powerpoint/2010/main" val="106070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Grp="1" noChangeArrowheads="1"/>
          </p:cNvSpPr>
          <p:nvPr>
            <p:ph type="title"/>
          </p:nvPr>
        </p:nvSpPr>
        <p:spPr>
          <a:xfrm>
            <a:off x="381000" y="914400"/>
            <a:ext cx="7777163" cy="644525"/>
          </a:xfrm>
        </p:spPr>
        <p:txBody>
          <a:bodyPr/>
          <a:lstStyle/>
          <a:p>
            <a:pPr eaLnBrk="1" hangingPunct="1">
              <a:defRPr/>
            </a:pPr>
            <a:r>
              <a:rPr lang="en-US" dirty="0"/>
              <a:t>Stressors at Home</a:t>
            </a:r>
            <a:endParaRPr lang="en-US" dirty="0">
              <a:latin typeface="Minion Pro SmBd"/>
            </a:endParaRPr>
          </a:p>
        </p:txBody>
      </p:sp>
      <p:sp>
        <p:nvSpPr>
          <p:cNvPr id="11" name="Rectangle 5"/>
          <p:cNvSpPr>
            <a:spLocks noGrp="1" noChangeArrowheads="1"/>
          </p:cNvSpPr>
          <p:nvPr>
            <p:ph type="body" sz="quarter" idx="13"/>
          </p:nvPr>
        </p:nvSpPr>
        <p:spPr>
          <a:xfrm>
            <a:off x="533400" y="1752600"/>
            <a:ext cx="7548563" cy="3305175"/>
          </a:xfrm>
        </p:spPr>
        <p:txBody>
          <a:bodyPr/>
          <a:lstStyle/>
          <a:p>
            <a:r>
              <a:rPr lang="en-US" sz="2400" dirty="0"/>
              <a:t>Relationships (interactions with others, conflicts, etc.)</a:t>
            </a:r>
          </a:p>
          <a:p>
            <a:r>
              <a:rPr lang="en-US" sz="2400" dirty="0"/>
              <a:t>Environment (home, car, wardrobe, etc)</a:t>
            </a:r>
          </a:p>
          <a:p>
            <a:r>
              <a:rPr lang="en-US" sz="2400" dirty="0"/>
              <a:t>Body, Mind and Spirit (eating habits, exercise habits, health care, emotional needs, hobbies, spirituality, etc.)</a:t>
            </a:r>
          </a:p>
          <a:p>
            <a:r>
              <a:rPr lang="en-US" sz="2400" dirty="0"/>
              <a:t>Money (bills, saving for the future, spending habits, etc.)</a:t>
            </a:r>
          </a:p>
          <a:p>
            <a:pPr eaLnBrk="1" hangingPunct="1">
              <a:buNone/>
            </a:pPr>
            <a:endParaRPr lang="en-US" sz="2000" dirty="0">
              <a:solidFill>
                <a:srgbClr val="014471"/>
              </a:solidFill>
              <a:latin typeface="Minion Pro"/>
            </a:endParaRPr>
          </a:p>
        </p:txBody>
      </p:sp>
      <p:sp>
        <p:nvSpPr>
          <p:cNvPr id="4" name="TextBox 3">
            <a:extLst>
              <a:ext uri="{FF2B5EF4-FFF2-40B4-BE49-F238E27FC236}">
                <a16:creationId xmlns:a16="http://schemas.microsoft.com/office/drawing/2014/main" id="{38E1CEFA-7742-42B8-A049-4E997262DFD8}"/>
              </a:ext>
            </a:extLst>
          </p:cNvPr>
          <p:cNvSpPr txBox="1"/>
          <p:nvPr/>
        </p:nvSpPr>
        <p:spPr>
          <a:xfrm>
            <a:off x="7467600" y="228600"/>
            <a:ext cx="1524000" cy="215444"/>
          </a:xfrm>
          <a:prstGeom prst="rect">
            <a:avLst/>
          </a:prstGeom>
          <a:noFill/>
        </p:spPr>
        <p:txBody>
          <a:bodyPr wrap="square" rtlCol="0">
            <a:spAutoFit/>
          </a:bodyPr>
          <a:lstStyle/>
          <a:p>
            <a:r>
              <a:rPr lang="en-US" sz="800" dirty="0">
                <a:solidFill>
                  <a:schemeClr val="bg1"/>
                </a:solidFill>
              </a:rPr>
              <a:t>Achieving Work/Life Balance</a:t>
            </a:r>
          </a:p>
        </p:txBody>
      </p:sp>
    </p:spTree>
    <p:extLst>
      <p:ext uri="{BB962C8B-B14F-4D97-AF65-F5344CB8AC3E}">
        <p14:creationId xmlns:p14="http://schemas.microsoft.com/office/powerpoint/2010/main" val="1892936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Grp="1" noChangeArrowheads="1"/>
          </p:cNvSpPr>
          <p:nvPr>
            <p:ph type="title"/>
          </p:nvPr>
        </p:nvSpPr>
        <p:spPr>
          <a:xfrm>
            <a:off x="381000" y="914400"/>
            <a:ext cx="7777163" cy="644525"/>
          </a:xfrm>
        </p:spPr>
        <p:txBody>
          <a:bodyPr/>
          <a:lstStyle/>
          <a:p>
            <a:pPr>
              <a:defRPr/>
            </a:pPr>
            <a:r>
              <a:rPr lang="en-US" dirty="0"/>
              <a:t>Stressors at Work</a:t>
            </a:r>
            <a:endParaRPr lang="en-US" dirty="0">
              <a:latin typeface="Minion Pro SmBd"/>
            </a:endParaRPr>
          </a:p>
        </p:txBody>
      </p:sp>
      <p:sp>
        <p:nvSpPr>
          <p:cNvPr id="5" name="Rectangle 5"/>
          <p:cNvSpPr>
            <a:spLocks noGrp="1" noChangeArrowheads="1"/>
          </p:cNvSpPr>
          <p:nvPr>
            <p:ph type="body" sz="quarter" idx="13"/>
          </p:nvPr>
        </p:nvSpPr>
        <p:spPr>
          <a:xfrm>
            <a:off x="533400" y="1752600"/>
            <a:ext cx="7548563" cy="3733800"/>
          </a:xfrm>
        </p:spPr>
        <p:txBody>
          <a:bodyPr/>
          <a:lstStyle/>
          <a:p>
            <a:r>
              <a:rPr lang="en-US" sz="2400" dirty="0"/>
              <a:t>Uncertain about job security</a:t>
            </a:r>
          </a:p>
          <a:p>
            <a:r>
              <a:rPr lang="en-US" sz="2400" dirty="0"/>
              <a:t>Lack of resources at work (time, money, staff)</a:t>
            </a:r>
          </a:p>
          <a:p>
            <a:r>
              <a:rPr lang="en-US" sz="2400" dirty="0"/>
              <a:t>Inadequate training</a:t>
            </a:r>
          </a:p>
          <a:p>
            <a:r>
              <a:rPr lang="en-US" sz="2400" dirty="0"/>
              <a:t>Poor time management and organizational skills</a:t>
            </a:r>
          </a:p>
          <a:p>
            <a:r>
              <a:rPr lang="en-US" sz="2400" dirty="0"/>
              <a:t>Difficult relationships with co-workers</a:t>
            </a:r>
          </a:p>
          <a:p>
            <a:r>
              <a:rPr lang="en-US" sz="2400" dirty="0"/>
              <a:t>Unclear expectations for job performance</a:t>
            </a:r>
          </a:p>
          <a:p>
            <a:pPr eaLnBrk="1" hangingPunct="1">
              <a:buNone/>
            </a:pPr>
            <a:endParaRPr lang="en-US" sz="2000" dirty="0">
              <a:solidFill>
                <a:srgbClr val="014471"/>
              </a:solidFill>
              <a:latin typeface="Minion Pro"/>
            </a:endParaRPr>
          </a:p>
        </p:txBody>
      </p:sp>
      <p:sp>
        <p:nvSpPr>
          <p:cNvPr id="4" name="TextBox 3">
            <a:extLst>
              <a:ext uri="{FF2B5EF4-FFF2-40B4-BE49-F238E27FC236}">
                <a16:creationId xmlns:a16="http://schemas.microsoft.com/office/drawing/2014/main" id="{FDC4768E-4721-43A9-A8DA-199B4DC0FA4F}"/>
              </a:ext>
            </a:extLst>
          </p:cNvPr>
          <p:cNvSpPr txBox="1"/>
          <p:nvPr/>
        </p:nvSpPr>
        <p:spPr>
          <a:xfrm>
            <a:off x="7467600" y="228600"/>
            <a:ext cx="1524000" cy="215444"/>
          </a:xfrm>
          <a:prstGeom prst="rect">
            <a:avLst/>
          </a:prstGeom>
          <a:noFill/>
        </p:spPr>
        <p:txBody>
          <a:bodyPr wrap="square" rtlCol="0">
            <a:spAutoFit/>
          </a:bodyPr>
          <a:lstStyle/>
          <a:p>
            <a:r>
              <a:rPr lang="en-US" sz="800" dirty="0">
                <a:solidFill>
                  <a:schemeClr val="bg1"/>
                </a:solidFill>
              </a:rPr>
              <a:t>Achieving Work/Life Balance</a:t>
            </a:r>
          </a:p>
        </p:txBody>
      </p:sp>
    </p:spTree>
    <p:extLst>
      <p:ext uri="{BB962C8B-B14F-4D97-AF65-F5344CB8AC3E}">
        <p14:creationId xmlns:p14="http://schemas.microsoft.com/office/powerpoint/2010/main" val="634913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381000" y="914400"/>
            <a:ext cx="7777163" cy="644525"/>
          </a:xfrm>
        </p:spPr>
        <p:txBody>
          <a:bodyPr/>
          <a:lstStyle/>
          <a:p>
            <a:pPr eaLnBrk="1" hangingPunct="1">
              <a:defRPr/>
            </a:pPr>
            <a:r>
              <a:rPr lang="en-US" dirty="0"/>
              <a:t>Short Term Effects of Stress</a:t>
            </a:r>
            <a:endParaRPr lang="en-US" dirty="0">
              <a:latin typeface="Minion Pro SmBd"/>
            </a:endParaRPr>
          </a:p>
        </p:txBody>
      </p:sp>
      <p:sp>
        <p:nvSpPr>
          <p:cNvPr id="8" name="Rectangle 5"/>
          <p:cNvSpPr>
            <a:spLocks noGrp="1" noChangeArrowheads="1"/>
          </p:cNvSpPr>
          <p:nvPr>
            <p:ph type="body" sz="quarter" idx="13"/>
          </p:nvPr>
        </p:nvSpPr>
        <p:spPr>
          <a:xfrm>
            <a:off x="609600" y="1752600"/>
            <a:ext cx="7696200" cy="3581400"/>
          </a:xfrm>
        </p:spPr>
        <p:txBody>
          <a:bodyPr/>
          <a:lstStyle/>
          <a:p>
            <a:r>
              <a:rPr lang="en-US" sz="2800" dirty="0"/>
              <a:t>Increased heart rate</a:t>
            </a:r>
          </a:p>
          <a:p>
            <a:r>
              <a:rPr lang="en-US" sz="2800" dirty="0"/>
              <a:t>Increased blood pressure</a:t>
            </a:r>
          </a:p>
          <a:p>
            <a:r>
              <a:rPr lang="en-US" sz="2800" dirty="0"/>
              <a:t>Increased rate of breathing</a:t>
            </a:r>
          </a:p>
          <a:p>
            <a:r>
              <a:rPr lang="en-US" sz="2800" dirty="0"/>
              <a:t>Increased muscle tension</a:t>
            </a:r>
          </a:p>
          <a:p>
            <a:r>
              <a:rPr lang="en-US" sz="2800" dirty="0"/>
              <a:t>Increased perspiration</a:t>
            </a:r>
          </a:p>
          <a:p>
            <a:r>
              <a:rPr lang="en-US" sz="2800" dirty="0"/>
              <a:t>Increased metabolic activity</a:t>
            </a:r>
          </a:p>
          <a:p>
            <a:endParaRPr lang="en-US" sz="2000" dirty="0">
              <a:solidFill>
                <a:srgbClr val="014471"/>
              </a:solidFill>
              <a:latin typeface="Minion Pro"/>
            </a:endParaRPr>
          </a:p>
        </p:txBody>
      </p:sp>
      <p:pic>
        <p:nvPicPr>
          <p:cNvPr id="3074" name="Picture 2" descr="https://cdn2.webdamdb.com/220th_sm_gb2JOLjUbnN6.png?1557497696">
            <a:extLst>
              <a:ext uri="{FF2B5EF4-FFF2-40B4-BE49-F238E27FC236}">
                <a16:creationId xmlns:a16="http://schemas.microsoft.com/office/drawing/2014/main" id="{7BFF5FE0-3693-4E97-871B-98D4EBE46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828800"/>
            <a:ext cx="2400300" cy="2400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313A55-CA29-44E1-B949-C84B09AED665}"/>
              </a:ext>
            </a:extLst>
          </p:cNvPr>
          <p:cNvSpPr txBox="1"/>
          <p:nvPr/>
        </p:nvSpPr>
        <p:spPr>
          <a:xfrm>
            <a:off x="7467600" y="228600"/>
            <a:ext cx="1524000" cy="215444"/>
          </a:xfrm>
          <a:prstGeom prst="rect">
            <a:avLst/>
          </a:prstGeom>
          <a:noFill/>
        </p:spPr>
        <p:txBody>
          <a:bodyPr wrap="square" rtlCol="0">
            <a:spAutoFit/>
          </a:bodyPr>
          <a:lstStyle/>
          <a:p>
            <a:r>
              <a:rPr lang="en-US" sz="800" dirty="0">
                <a:solidFill>
                  <a:schemeClr val="bg1"/>
                </a:solidFill>
              </a:rPr>
              <a:t>Achieving Work/Life Balance</a:t>
            </a:r>
          </a:p>
        </p:txBody>
      </p:sp>
    </p:spTree>
    <p:extLst>
      <p:ext uri="{BB962C8B-B14F-4D97-AF65-F5344CB8AC3E}">
        <p14:creationId xmlns:p14="http://schemas.microsoft.com/office/powerpoint/2010/main" val="3002716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Quartz 2019">
      <a:dk1>
        <a:sysClr val="windowText" lastClr="000000"/>
      </a:dk1>
      <a:lt1>
        <a:sysClr val="window" lastClr="FFFFFF"/>
      </a:lt1>
      <a:dk2>
        <a:srgbClr val="75787B"/>
      </a:dk2>
      <a:lt2>
        <a:srgbClr val="F2F2F2"/>
      </a:lt2>
      <a:accent1>
        <a:srgbClr val="892B27"/>
      </a:accent1>
      <a:accent2>
        <a:srgbClr val="00829B"/>
      </a:accent2>
      <a:accent3>
        <a:srgbClr val="6CA44C"/>
      </a:accent3>
      <a:accent4>
        <a:srgbClr val="00507B"/>
      </a:accent4>
      <a:accent5>
        <a:srgbClr val="D7AE3E"/>
      </a:accent5>
      <a:accent6>
        <a:srgbClr val="652756"/>
      </a:accent6>
      <a:hlink>
        <a:srgbClr val="C8102E"/>
      </a:hlink>
      <a:folHlink>
        <a:srgbClr val="C55C2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a:spPr>
      <a:bodyPr rtlCol="0" anchor="ctr"/>
      <a:lstStyle>
        <a:defPPr algn="ctr">
          <a:defRPr dirty="0">
            <a:ln>
              <a:noFill/>
            </a:ln>
            <a:no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A46DA55-1388-4C83-ACEB-3E44EA221CB2}" vid="{B842F9AE-67D1-4E6A-8666-06EA7F53C6E6}"/>
    </a:ext>
  </a:extLst>
</a:theme>
</file>

<file path=docProps/app.xml><?xml version="1.0" encoding="utf-8"?>
<Properties xmlns="http://schemas.openxmlformats.org/officeDocument/2006/extended-properties" xmlns:vt="http://schemas.openxmlformats.org/officeDocument/2006/docPropsVTypes">
  <TotalTime>218</TotalTime>
  <Words>735</Words>
  <Application>Microsoft Office PowerPoint</Application>
  <PresentationFormat>On-screen Show (4:3)</PresentationFormat>
  <Paragraphs>129</Paragraphs>
  <Slides>20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Minion Pro</vt:lpstr>
      <vt:lpstr>Minion Pro SmBd</vt:lpstr>
      <vt:lpstr>Office Theme</vt:lpstr>
      <vt:lpstr>1_Office Theme</vt:lpstr>
      <vt:lpstr>PowerPoint Presentation</vt:lpstr>
      <vt:lpstr>Managing Stress: Achieving Work/Life Balance</vt:lpstr>
      <vt:lpstr>PowerPoint Presentation</vt:lpstr>
      <vt:lpstr>What is Stress?</vt:lpstr>
      <vt:lpstr>PowerPoint Presentation</vt:lpstr>
      <vt:lpstr>Signs of Stress</vt:lpstr>
      <vt:lpstr>Stressors at Home</vt:lpstr>
      <vt:lpstr>Stressors at Work</vt:lpstr>
      <vt:lpstr>Short Term Effects of Stress</vt:lpstr>
      <vt:lpstr>Long Term Effects of Stress</vt:lpstr>
      <vt:lpstr>PowerPoint Presentation</vt:lpstr>
      <vt:lpstr>Tips for Managing Stress</vt:lpstr>
      <vt:lpstr>Tips for Managing Stress, cont’d</vt:lpstr>
      <vt:lpstr>PowerPoint Presentation</vt:lpstr>
      <vt:lpstr>PowerPoint Presentation</vt:lpstr>
      <vt:lpstr>PowerPoint Presentation</vt:lpstr>
      <vt:lpstr>PowerPoint Presentation</vt:lpstr>
      <vt:lpstr>Putting it into Practice</vt:lpstr>
      <vt:lpstr>Questions?</vt:lpstr>
      <vt:lpstr>PowerPoint Presentation</vt:lpstr>
    </vt:vector>
  </TitlesOfParts>
  <Company>UW Medical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KAH13</dc:creator>
  <cp:lastModifiedBy>Tammy Sullivan</cp:lastModifiedBy>
  <cp:revision>27</cp:revision>
  <dcterms:created xsi:type="dcterms:W3CDTF">2017-07-18T17:52:21Z</dcterms:created>
  <dcterms:modified xsi:type="dcterms:W3CDTF">2021-08-30T18:48:20Z</dcterms:modified>
</cp:coreProperties>
</file>