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305"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333564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8507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300066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3298806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90957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251559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64132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718535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16165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03486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32657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721473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14699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4316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88523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1747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71691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52680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13111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2336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72848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5231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581309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67180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5A558DB2-1ED4-4574-92E5-49A8540A7B2C}"/>
              </a:ext>
            </a:extLst>
          </p:cNvPr>
          <p:cNvSpPr txBox="1">
            <a:spLocks noChangeArrowheads="1"/>
          </p:cNvSpPr>
          <p:nvPr/>
        </p:nvSpPr>
        <p:spPr>
          <a:xfrm>
            <a:off x="378618" y="727075"/>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Tips for Managing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782C18C6-20B1-4F44-9509-B0C797122C22}"/>
              </a:ext>
            </a:extLst>
          </p:cNvPr>
          <p:cNvSpPr txBox="1">
            <a:spLocks noChangeArrowheads="1"/>
          </p:cNvSpPr>
          <p:nvPr/>
        </p:nvSpPr>
        <p:spPr>
          <a:xfrm>
            <a:off x="260532" y="1752600"/>
            <a:ext cx="8350068" cy="464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At the start of each day, make a list of things to do and then prioritize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Get up and move around once each hour at work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Write a daily positive affirmation on a post-it and read it to yourself at least twice a day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Make time for relaxation: listening to music, meditation or guided imagery, yoga, reading, deep breathing, ...</a:t>
            </a:r>
            <a:endParaRPr kumimoji="0" lang="en-US" sz="28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70717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FA4DC250-3FC9-4D78-A02C-7C0AA027D559}"/>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Effective Coping Skills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875B4F2F-CAC8-4D65-A0E3-884EFE213188}"/>
              </a:ext>
            </a:extLst>
          </p:cNvPr>
          <p:cNvSpPr txBox="1">
            <a:spLocks noChangeArrowheads="1"/>
          </p:cNvSpPr>
          <p:nvPr/>
        </p:nvSpPr>
        <p:spPr>
          <a:xfrm>
            <a:off x="535781" y="18288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Reframing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Comic Relief</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Time Management</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Communication Skills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Information Seeking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Journaling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Hobbies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Social Support Groups</a:t>
            </a:r>
            <a:endParaRPr kumimoji="0" lang="en-US" sz="28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2779291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C2A2FF0C-4D28-4513-B86C-B84166E3CA99}"/>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Effective Relaxation Techniques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3F27EB3D-EAAA-4764-BDBC-59FE5A18163F}"/>
              </a:ext>
            </a:extLst>
          </p:cNvPr>
          <p:cNvSpPr txBox="1">
            <a:spLocks noChangeArrowheads="1"/>
          </p:cNvSpPr>
          <p:nvPr/>
        </p:nvSpPr>
        <p:spPr>
          <a:xfrm>
            <a:off x="533400" y="1524000"/>
            <a:ext cx="7467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Physical Exercise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Hatha Yoga</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Tai Chi</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Meditation (Centering)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Spiritual Practice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Diaphragmatic Breathing</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Progressive Muscular Relaxation</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Guided Mental Imagery</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Music Therapy</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a:extLst>
              <a:ext uri="{FF2B5EF4-FFF2-40B4-BE49-F238E27FC236}">
                <a16:creationId xmlns:a16="http://schemas.microsoft.com/office/drawing/2014/main" id="{19AF6FE3-29E8-415A-9F76-7849B7046009}"/>
              </a:ext>
            </a:extLst>
          </p:cNvPr>
          <p:cNvPicPr>
            <a:picLocks noChangeAspect="1"/>
          </p:cNvPicPr>
          <p:nvPr/>
        </p:nvPicPr>
        <p:blipFill>
          <a:blip r:embed="rId2"/>
          <a:stretch>
            <a:fillRect/>
          </a:stretch>
        </p:blipFill>
        <p:spPr>
          <a:xfrm>
            <a:off x="5791200" y="1981200"/>
            <a:ext cx="2514600" cy="3771900"/>
          </a:xfrm>
          <a:prstGeom prst="rect">
            <a:avLst/>
          </a:prstGeom>
        </p:spPr>
      </p:pic>
    </p:spTree>
    <p:extLst>
      <p:ext uri="{BB962C8B-B14F-4D97-AF65-F5344CB8AC3E}">
        <p14:creationId xmlns:p14="http://schemas.microsoft.com/office/powerpoint/2010/main" val="397211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4213C47F-34BC-449D-A113-056C05038781}"/>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Positive Effects of Techniques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0B748004-4FC6-4178-B576-4D6CD202FE70}"/>
              </a:ext>
            </a:extLst>
          </p:cNvPr>
          <p:cNvSpPr txBox="1">
            <a:spLocks noChangeArrowheads="1"/>
          </p:cNvSpPr>
          <p:nvPr/>
        </p:nvSpPr>
        <p:spPr>
          <a:xfrm>
            <a:off x="533400" y="2133600"/>
            <a:ext cx="7467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Reduces muscle tension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Builds up body defenses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Prevents burn out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Improved concentration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Greater ability to handle problems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More efficiency in daily activities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00544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A8FEE7A7-C9DC-44F1-A692-DE67CBEC4CCC}"/>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900" cap="none" spc="30" normalizeH="0" baseline="0" noProof="0" dirty="0">
              <a:ln>
                <a:noFill/>
              </a:ln>
              <a:solidFill>
                <a:sysClr val="windowText" lastClr="000000"/>
              </a:solidFill>
              <a:effectLst/>
              <a:uLnTx/>
              <a:uFillTx/>
              <a:latin typeface="Calibri"/>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900" cap="none" spc="30" normalizeH="0" baseline="0" noProof="0" dirty="0">
                <a:ln>
                  <a:noFill/>
                </a:ln>
                <a:solidFill>
                  <a:sysClr val="windowText" lastClr="000000"/>
                </a:solidFill>
                <a:effectLst/>
                <a:uLnTx/>
                <a:uFillTx/>
                <a:latin typeface="Calibri"/>
                <a:ea typeface="+mj-ea"/>
                <a:cs typeface="+mj-cs"/>
              </a:rPr>
              <a:t>References</a:t>
            </a:r>
            <a:br>
              <a:rPr kumimoji="0" lang="en-US" sz="4000" b="1" i="0" u="none" strike="noStrike" kern="900" cap="none" spc="30" normalizeH="0" baseline="0" noProof="0" dirty="0">
                <a:ln>
                  <a:noFill/>
                </a:ln>
                <a:solidFill>
                  <a:srgbClr val="014471"/>
                </a:solidFill>
                <a:effectLst/>
                <a:uLnTx/>
                <a:uFillTx/>
                <a:latin typeface="Calibri"/>
                <a:ea typeface="+mj-ea"/>
                <a:cs typeface="+mj-cs"/>
              </a:rPr>
            </a:br>
            <a:endParaRPr kumimoji="0" lang="en-US" sz="40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6B060433-77CB-49EC-A784-780BF9AEFF4C}"/>
              </a:ext>
            </a:extLst>
          </p:cNvPr>
          <p:cNvSpPr txBox="1">
            <a:spLocks noChangeArrowheads="1"/>
          </p:cNvSpPr>
          <p:nvPr/>
        </p:nvSpPr>
        <p:spPr>
          <a:xfrm>
            <a:off x="533400" y="1972192"/>
            <a:ext cx="7467600" cy="4276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Portions of this presentation have been adapted from the following WELCOA presentation: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Letting Go of Stress: Coping with Change at the Worksite</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by Brian Luck Seaward, PhD</a:t>
            </a: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383479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5">
            <a:extLst>
              <a:ext uri="{FF2B5EF4-FFF2-40B4-BE49-F238E27FC236}">
                <a16:creationId xmlns:a16="http://schemas.microsoft.com/office/drawing/2014/main" id="{862A52A1-D007-4B17-A399-26DF81FC7CF4}"/>
              </a:ext>
            </a:extLst>
          </p:cNvPr>
          <p:cNvSpPr txBox="1">
            <a:spLocks noChangeArrowheads="1"/>
          </p:cNvSpPr>
          <p:nvPr/>
        </p:nvSpPr>
        <p:spPr>
          <a:xfrm>
            <a:off x="381000" y="990600"/>
            <a:ext cx="7086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3200" b="1" i="0" u="none" strike="noStrike" kern="1200" cap="none" spc="0" normalizeH="0" baseline="0" noProof="0">
                <a:ln>
                  <a:noFill/>
                </a:ln>
                <a:solidFill>
                  <a:sysClr val="windowText" lastClr="000000"/>
                </a:solidFill>
                <a:effectLst/>
                <a:uLnTx/>
                <a:uFillTx/>
                <a:latin typeface="Calibri"/>
                <a:ea typeface="+mn-ea"/>
                <a:cs typeface="+mn-cs"/>
              </a:rPr>
              <a:t>Questions?</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srgbClr val="014471"/>
              </a:solidFill>
              <a:effectLst/>
              <a:uLnTx/>
              <a:uFillTx/>
              <a:latin typeface="Minion Pro" pitchFamily="18" charset="0"/>
              <a:ea typeface="+mn-ea"/>
              <a:cs typeface="+mn-cs"/>
            </a:endParaRPr>
          </a:p>
        </p:txBody>
      </p:sp>
      <p:pic>
        <p:nvPicPr>
          <p:cNvPr id="4" name="Picture 2" descr="C:\Users\KAH13\AppData\Local\Microsoft\Windows\Temporary Internet Files\Content.IE5\JDS2I6MV\questions[1].jpg">
            <a:extLst>
              <a:ext uri="{FF2B5EF4-FFF2-40B4-BE49-F238E27FC236}">
                <a16:creationId xmlns:a16="http://schemas.microsoft.com/office/drawing/2014/main" id="{1AC693AF-E881-4632-BEDC-F5BCABC9C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799"/>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72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9" name="Rectangle 4">
            <a:extLst>
              <a:ext uri="{FF2B5EF4-FFF2-40B4-BE49-F238E27FC236}">
                <a16:creationId xmlns:a16="http://schemas.microsoft.com/office/drawing/2014/main" id="{A2879A04-4B85-49AE-95E4-78F238221494}"/>
              </a:ext>
            </a:extLst>
          </p:cNvPr>
          <p:cNvSpPr txBox="1">
            <a:spLocks noChangeArrowheads="1"/>
          </p:cNvSpPr>
          <p:nvPr/>
        </p:nvSpPr>
        <p:spPr>
          <a:xfrm>
            <a:off x="1257300" y="715347"/>
            <a:ext cx="6629400" cy="20129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900" cap="none" spc="30" normalizeH="0" baseline="0" noProof="0">
                <a:ln>
                  <a:noFill/>
                </a:ln>
                <a:solidFill>
                  <a:sysClr val="windowText" lastClr="000000"/>
                </a:solidFill>
                <a:effectLst/>
                <a:uLnTx/>
                <a:uFillTx/>
                <a:latin typeface="Calibri"/>
                <a:ea typeface="+mj-ea"/>
                <a:cs typeface="+mj-cs"/>
              </a:rPr>
              <a:t>Stress Management Techniques</a:t>
            </a:r>
            <a:endParaRPr kumimoji="0" lang="en-US" sz="4000" b="1" i="0" u="none" strike="noStrike" kern="900" cap="none" spc="30" normalizeH="0" baseline="0" noProof="0" dirty="0">
              <a:ln>
                <a:noFill/>
              </a:ln>
              <a:solidFill>
                <a:sysClr val="windowText" lastClr="000000"/>
              </a:solidFill>
              <a:effectLst/>
              <a:uLnTx/>
              <a:uFillTx/>
              <a:latin typeface="Minion Pro"/>
              <a:ea typeface="+mj-ea"/>
              <a:cs typeface="+mj-cs"/>
            </a:endParaRPr>
          </a:p>
        </p:txBody>
      </p:sp>
      <p:pic>
        <p:nvPicPr>
          <p:cNvPr id="10" name="Picture 9">
            <a:extLst>
              <a:ext uri="{FF2B5EF4-FFF2-40B4-BE49-F238E27FC236}">
                <a16:creationId xmlns:a16="http://schemas.microsoft.com/office/drawing/2014/main" id="{018526D6-D1AC-41AE-876C-C4412A66FFD2}"/>
              </a:ext>
            </a:extLst>
          </p:cNvPr>
          <p:cNvPicPr>
            <a:picLocks noChangeAspect="1"/>
          </p:cNvPicPr>
          <p:nvPr/>
        </p:nvPicPr>
        <p:blipFill>
          <a:blip r:embed="rId2"/>
          <a:stretch>
            <a:fillRect/>
          </a:stretch>
        </p:blipFill>
        <p:spPr>
          <a:xfrm>
            <a:off x="2495550" y="2514600"/>
            <a:ext cx="3924300" cy="2616200"/>
          </a:xfrm>
          <a:prstGeom prst="rect">
            <a:avLst/>
          </a:prstGeom>
        </p:spPr>
      </p:pic>
      <p:sp>
        <p:nvSpPr>
          <p:cNvPr id="11" name="Rectangle 10">
            <a:extLst>
              <a:ext uri="{FF2B5EF4-FFF2-40B4-BE49-F238E27FC236}">
                <a16:creationId xmlns:a16="http://schemas.microsoft.com/office/drawing/2014/main" id="{CDA2A65E-2842-4C3D-BDD0-49A2D178FD24}"/>
              </a:ext>
            </a:extLst>
          </p:cNvPr>
          <p:cNvSpPr/>
          <p:nvPr/>
        </p:nvSpPr>
        <p:spPr>
          <a:xfrm>
            <a:off x="2171700" y="5257800"/>
            <a:ext cx="4572000" cy="646331"/>
          </a:xfrm>
          <a:prstGeom prst="rect">
            <a:avLst/>
          </a:prstGeom>
        </p:spPr>
        <p:txBody>
          <a:bodyPr>
            <a:spAutoFit/>
          </a:bodyPr>
          <a:lstStyle/>
          <a:p>
            <a:pPr algn="ctr"/>
            <a:r>
              <a:rPr lang="en-US" dirty="0">
                <a:solidFill>
                  <a:prstClr val="black"/>
                </a:solidFill>
                <a:latin typeface="Calibri"/>
              </a:rPr>
              <a:t>Kimberly Hein-Beardsley, MS, LMFT, BCC, CHC</a:t>
            </a:r>
          </a:p>
          <a:p>
            <a:pPr algn="ctr"/>
            <a:r>
              <a:rPr lang="en-US" dirty="0">
                <a:solidFill>
                  <a:prstClr val="black"/>
                </a:solidFill>
                <a:latin typeface="Calibri"/>
              </a:rPr>
              <a:t>Quality Management &amp; Population Health</a:t>
            </a:r>
          </a:p>
        </p:txBody>
      </p:sp>
    </p:spTree>
    <p:extLst>
      <p:ext uri="{BB962C8B-B14F-4D97-AF65-F5344CB8AC3E}">
        <p14:creationId xmlns:p14="http://schemas.microsoft.com/office/powerpoint/2010/main" val="195757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560654E0-B55E-472B-B505-230DE593DA5A}"/>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What is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F4147478-55E6-465D-88BC-0231FC53BA41}"/>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 “perceived” threat (real or imagined) to one’s mind, body, spirit or emotions.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a:extLst>
              <a:ext uri="{FF2B5EF4-FFF2-40B4-BE49-F238E27FC236}">
                <a16:creationId xmlns:a16="http://schemas.microsoft.com/office/drawing/2014/main" id="{1E7F4E78-147C-4C4C-AFFB-D0A1B1D788AE}"/>
              </a:ext>
            </a:extLst>
          </p:cNvPr>
          <p:cNvPicPr>
            <a:picLocks noChangeAspect="1"/>
          </p:cNvPicPr>
          <p:nvPr/>
        </p:nvPicPr>
        <p:blipFill>
          <a:blip r:embed="rId2"/>
          <a:stretch>
            <a:fillRect/>
          </a:stretch>
        </p:blipFill>
        <p:spPr>
          <a:xfrm>
            <a:off x="3143250" y="3200400"/>
            <a:ext cx="2095500" cy="2095500"/>
          </a:xfrm>
          <a:prstGeom prst="rect">
            <a:avLst/>
          </a:prstGeom>
        </p:spPr>
      </p:pic>
    </p:spTree>
    <p:extLst>
      <p:ext uri="{BB962C8B-B14F-4D97-AF65-F5344CB8AC3E}">
        <p14:creationId xmlns:p14="http://schemas.microsoft.com/office/powerpoint/2010/main" val="27927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527ED17C-7202-40B6-9680-E4FAA2284F67}"/>
              </a:ext>
            </a:extLst>
          </p:cNvPr>
          <p:cNvSpPr txBox="1">
            <a:spLocks noChangeArrowheads="1"/>
          </p:cNvSpPr>
          <p:nvPr/>
        </p:nvSpPr>
        <p:spPr>
          <a:xfrm>
            <a:off x="381000" y="457200"/>
            <a:ext cx="8458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dirty="0">
                <a:solidFill>
                  <a:prstClr val="black"/>
                </a:solidFill>
                <a:latin typeface="Calibri"/>
              </a:rPr>
              <a:t>Signs of Stress</a:t>
            </a:r>
            <a:endParaRPr lang="en-US" dirty="0">
              <a:solidFill>
                <a:prstClr val="black"/>
              </a:solidFill>
              <a:latin typeface="Minion Pro SmBd"/>
            </a:endParaRPr>
          </a:p>
        </p:txBody>
      </p:sp>
      <p:sp>
        <p:nvSpPr>
          <p:cNvPr id="4" name="Rectangle 5">
            <a:extLst>
              <a:ext uri="{FF2B5EF4-FFF2-40B4-BE49-F238E27FC236}">
                <a16:creationId xmlns:a16="http://schemas.microsoft.com/office/drawing/2014/main" id="{D57CB096-2510-409E-9EED-8F95569C5999}"/>
              </a:ext>
            </a:extLst>
          </p:cNvPr>
          <p:cNvSpPr txBox="1">
            <a:spLocks noChangeArrowheads="1"/>
          </p:cNvSpPr>
          <p:nvPr/>
        </p:nvSpPr>
        <p:spPr>
          <a:xfrm>
            <a:off x="457200" y="17526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prstClr val="black"/>
                </a:solidFill>
                <a:latin typeface="Calibri"/>
              </a:rPr>
              <a:t>Physical</a:t>
            </a:r>
          </a:p>
          <a:p>
            <a:pPr lvl="1"/>
            <a:r>
              <a:rPr lang="en-US" dirty="0">
                <a:solidFill>
                  <a:prstClr val="black"/>
                </a:solidFill>
                <a:latin typeface="Calibri"/>
              </a:rPr>
              <a:t>Headaches</a:t>
            </a:r>
          </a:p>
          <a:p>
            <a:pPr lvl="1"/>
            <a:r>
              <a:rPr lang="en-US" dirty="0">
                <a:solidFill>
                  <a:prstClr val="black"/>
                </a:solidFill>
                <a:latin typeface="Calibri"/>
              </a:rPr>
              <a:t>Back pain</a:t>
            </a:r>
          </a:p>
          <a:p>
            <a:pPr lvl="1"/>
            <a:r>
              <a:rPr lang="en-US" dirty="0">
                <a:solidFill>
                  <a:prstClr val="black"/>
                </a:solidFill>
                <a:latin typeface="Calibri"/>
              </a:rPr>
              <a:t>Upset stomach</a:t>
            </a:r>
          </a:p>
          <a:p>
            <a:pPr lvl="1"/>
            <a:r>
              <a:rPr lang="en-US" dirty="0">
                <a:solidFill>
                  <a:prstClr val="black"/>
                </a:solidFill>
                <a:latin typeface="Calibri"/>
              </a:rPr>
              <a:t>Sleeping too much or too little</a:t>
            </a:r>
          </a:p>
          <a:p>
            <a:pPr lvl="1"/>
            <a:r>
              <a:rPr lang="en-US" dirty="0">
                <a:solidFill>
                  <a:prstClr val="black"/>
                </a:solidFill>
                <a:latin typeface="Calibri"/>
              </a:rPr>
              <a:t>High blood pressure</a:t>
            </a:r>
            <a:endParaRPr lang="en-US" dirty="0">
              <a:solidFill>
                <a:srgbClr val="014471"/>
              </a:solidFill>
              <a:latin typeface="Minion Pro"/>
            </a:endParaRPr>
          </a:p>
        </p:txBody>
      </p:sp>
    </p:spTree>
    <p:extLst>
      <p:ext uri="{BB962C8B-B14F-4D97-AF65-F5344CB8AC3E}">
        <p14:creationId xmlns:p14="http://schemas.microsoft.com/office/powerpoint/2010/main" val="97024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D23B4E0F-D253-48C0-9E8E-79843C4C604D}"/>
              </a:ext>
            </a:extLst>
          </p:cNvPr>
          <p:cNvSpPr txBox="1">
            <a:spLocks noChangeArrowheads="1"/>
          </p:cNvSpPr>
          <p:nvPr/>
        </p:nvSpPr>
        <p:spPr>
          <a:xfrm>
            <a:off x="381000" y="457200"/>
            <a:ext cx="8458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dirty="0">
                <a:solidFill>
                  <a:prstClr val="black"/>
                </a:solidFill>
                <a:latin typeface="Calibri"/>
              </a:rPr>
              <a:t>Signs of Stress</a:t>
            </a:r>
            <a:endParaRPr lang="en-US" dirty="0">
              <a:solidFill>
                <a:prstClr val="black"/>
              </a:solidFill>
              <a:latin typeface="Minion Pro SmBd"/>
            </a:endParaRPr>
          </a:p>
        </p:txBody>
      </p:sp>
      <p:sp>
        <p:nvSpPr>
          <p:cNvPr id="4" name="Rectangle 5">
            <a:extLst>
              <a:ext uri="{FF2B5EF4-FFF2-40B4-BE49-F238E27FC236}">
                <a16:creationId xmlns:a16="http://schemas.microsoft.com/office/drawing/2014/main" id="{43E2CAE7-108F-43A7-8F12-55560E1114B7}"/>
              </a:ext>
            </a:extLst>
          </p:cNvPr>
          <p:cNvSpPr txBox="1">
            <a:spLocks noChangeArrowheads="1"/>
          </p:cNvSpPr>
          <p:nvPr/>
        </p:nvSpPr>
        <p:spPr>
          <a:xfrm>
            <a:off x="457200" y="17526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014471"/>
              </a:solidFill>
              <a:latin typeface="Minion Pro"/>
            </a:endParaRPr>
          </a:p>
        </p:txBody>
      </p:sp>
      <p:sp>
        <p:nvSpPr>
          <p:cNvPr id="5" name="Rectangle 5">
            <a:extLst>
              <a:ext uri="{FF2B5EF4-FFF2-40B4-BE49-F238E27FC236}">
                <a16:creationId xmlns:a16="http://schemas.microsoft.com/office/drawing/2014/main" id="{295E063F-27B3-438D-82A0-691A79D9DCBA}"/>
              </a:ext>
            </a:extLst>
          </p:cNvPr>
          <p:cNvSpPr txBox="1">
            <a:spLocks noChangeArrowheads="1"/>
          </p:cNvSpPr>
          <p:nvPr/>
        </p:nvSpPr>
        <p:spPr>
          <a:xfrm>
            <a:off x="609600" y="1905000"/>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prstClr val="black"/>
                </a:solidFill>
                <a:latin typeface="Calibri"/>
              </a:rPr>
              <a:t>Mental</a:t>
            </a:r>
          </a:p>
          <a:p>
            <a:pPr lvl="1"/>
            <a:r>
              <a:rPr lang="en-US" dirty="0">
                <a:solidFill>
                  <a:prstClr val="black"/>
                </a:solidFill>
                <a:latin typeface="Calibri"/>
              </a:rPr>
              <a:t>Restlessness</a:t>
            </a:r>
          </a:p>
          <a:p>
            <a:pPr lvl="1"/>
            <a:r>
              <a:rPr lang="en-US" dirty="0">
                <a:solidFill>
                  <a:prstClr val="black"/>
                </a:solidFill>
                <a:latin typeface="Calibri"/>
              </a:rPr>
              <a:t>Worrying</a:t>
            </a:r>
          </a:p>
          <a:p>
            <a:pPr lvl="1"/>
            <a:r>
              <a:rPr lang="en-US" dirty="0">
                <a:solidFill>
                  <a:prstClr val="black"/>
                </a:solidFill>
                <a:latin typeface="Calibri"/>
              </a:rPr>
              <a:t>Irritability</a:t>
            </a:r>
          </a:p>
          <a:p>
            <a:pPr lvl="1"/>
            <a:r>
              <a:rPr lang="en-US" dirty="0">
                <a:solidFill>
                  <a:prstClr val="black"/>
                </a:solidFill>
                <a:latin typeface="Calibri"/>
              </a:rPr>
              <a:t>Indecision</a:t>
            </a:r>
          </a:p>
          <a:p>
            <a:pPr lvl="1"/>
            <a:r>
              <a:rPr lang="en-US" dirty="0">
                <a:solidFill>
                  <a:prstClr val="black"/>
                </a:solidFill>
                <a:latin typeface="Calibri"/>
              </a:rPr>
              <a:t>Forgetfulness</a:t>
            </a:r>
          </a:p>
          <a:p>
            <a:pPr>
              <a:buFont typeface="Arial" panose="020B0604020202020204" pitchFamily="34" charset="0"/>
              <a:buNone/>
            </a:pPr>
            <a:endParaRPr lang="en-US" sz="2000" dirty="0">
              <a:solidFill>
                <a:srgbClr val="014471"/>
              </a:solidFill>
              <a:latin typeface="Minion Pro"/>
            </a:endParaRPr>
          </a:p>
        </p:txBody>
      </p:sp>
      <p:pic>
        <p:nvPicPr>
          <p:cNvPr id="6" name="Picture 5">
            <a:extLst>
              <a:ext uri="{FF2B5EF4-FFF2-40B4-BE49-F238E27FC236}">
                <a16:creationId xmlns:a16="http://schemas.microsoft.com/office/drawing/2014/main" id="{8038E0CE-7534-434B-8F9C-4298EBF540DB}"/>
              </a:ext>
            </a:extLst>
          </p:cNvPr>
          <p:cNvPicPr>
            <a:picLocks noChangeAspect="1"/>
          </p:cNvPicPr>
          <p:nvPr/>
        </p:nvPicPr>
        <p:blipFill>
          <a:blip r:embed="rId2"/>
          <a:stretch>
            <a:fillRect/>
          </a:stretch>
        </p:blipFill>
        <p:spPr>
          <a:xfrm>
            <a:off x="4419600" y="2205621"/>
            <a:ext cx="3328988" cy="2219325"/>
          </a:xfrm>
          <a:prstGeom prst="rect">
            <a:avLst/>
          </a:prstGeom>
        </p:spPr>
      </p:pic>
    </p:spTree>
    <p:extLst>
      <p:ext uri="{BB962C8B-B14F-4D97-AF65-F5344CB8AC3E}">
        <p14:creationId xmlns:p14="http://schemas.microsoft.com/office/powerpoint/2010/main" val="400145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A369432C-863A-4C40-B38A-4283CBC6C4DC}"/>
              </a:ext>
            </a:extLst>
          </p:cNvPr>
          <p:cNvSpPr txBox="1">
            <a:spLocks noChangeArrowheads="1"/>
          </p:cNvSpPr>
          <p:nvPr/>
        </p:nvSpPr>
        <p:spPr>
          <a:xfrm>
            <a:off x="381000" y="762000"/>
            <a:ext cx="84582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defRPr/>
            </a:pPr>
            <a:r>
              <a:rPr lang="en-US" dirty="0">
                <a:solidFill>
                  <a:prstClr val="black"/>
                </a:solidFill>
                <a:latin typeface="Calibri"/>
              </a:rPr>
              <a:t>Signs of Stress</a:t>
            </a:r>
            <a:endParaRPr lang="en-US" dirty="0">
              <a:solidFill>
                <a:prstClr val="black"/>
              </a:solidFill>
              <a:latin typeface="Minion Pro SmBd"/>
            </a:endParaRPr>
          </a:p>
        </p:txBody>
      </p:sp>
      <p:sp>
        <p:nvSpPr>
          <p:cNvPr id="4" name="Rectangle 5">
            <a:extLst>
              <a:ext uri="{FF2B5EF4-FFF2-40B4-BE49-F238E27FC236}">
                <a16:creationId xmlns:a16="http://schemas.microsoft.com/office/drawing/2014/main" id="{B44B3983-4A5A-4A61-9ED5-355F1B3D5032}"/>
              </a:ext>
            </a:extLst>
          </p:cNvPr>
          <p:cNvSpPr txBox="1">
            <a:spLocks noChangeArrowheads="1"/>
          </p:cNvSpPr>
          <p:nvPr/>
        </p:nvSpPr>
        <p:spPr>
          <a:xfrm>
            <a:off x="457200" y="1832954"/>
            <a:ext cx="7467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prstClr val="black"/>
                </a:solidFill>
                <a:latin typeface="Calibri"/>
              </a:rPr>
              <a:t>Behavioral</a:t>
            </a:r>
          </a:p>
          <a:p>
            <a:pPr lvl="1"/>
            <a:r>
              <a:rPr lang="en-US" dirty="0">
                <a:solidFill>
                  <a:prstClr val="black"/>
                </a:solidFill>
                <a:latin typeface="Calibri"/>
              </a:rPr>
              <a:t>Angry outbursts</a:t>
            </a:r>
          </a:p>
          <a:p>
            <a:pPr lvl="1"/>
            <a:r>
              <a:rPr lang="en-US" dirty="0">
                <a:solidFill>
                  <a:prstClr val="black"/>
                </a:solidFill>
                <a:latin typeface="Calibri"/>
              </a:rPr>
              <a:t>Social withdrawal</a:t>
            </a:r>
          </a:p>
          <a:p>
            <a:pPr lvl="1"/>
            <a:r>
              <a:rPr lang="en-US" dirty="0">
                <a:solidFill>
                  <a:prstClr val="black"/>
                </a:solidFill>
                <a:latin typeface="Calibri"/>
              </a:rPr>
              <a:t>Relationship conflicts</a:t>
            </a:r>
          </a:p>
          <a:p>
            <a:pPr lvl="1"/>
            <a:r>
              <a:rPr lang="en-US" dirty="0">
                <a:solidFill>
                  <a:prstClr val="black"/>
                </a:solidFill>
                <a:latin typeface="Calibri"/>
              </a:rPr>
              <a:t>Decreased productivity</a:t>
            </a:r>
          </a:p>
          <a:p>
            <a:pPr lvl="1"/>
            <a:r>
              <a:rPr lang="en-US" dirty="0">
                <a:solidFill>
                  <a:prstClr val="black"/>
                </a:solidFill>
                <a:latin typeface="Calibri"/>
              </a:rPr>
              <a:t>Blaming others</a:t>
            </a:r>
          </a:p>
          <a:p>
            <a:pPr lvl="1"/>
            <a:r>
              <a:rPr lang="en-US" dirty="0">
                <a:solidFill>
                  <a:prstClr val="black"/>
                </a:solidFill>
                <a:latin typeface="Calibri"/>
              </a:rPr>
              <a:t>Overreacting</a:t>
            </a:r>
            <a:endParaRPr lang="en-US" dirty="0">
              <a:solidFill>
                <a:srgbClr val="014471"/>
              </a:solidFill>
              <a:latin typeface="Minion Pro"/>
            </a:endParaRPr>
          </a:p>
        </p:txBody>
      </p:sp>
    </p:spTree>
    <p:extLst>
      <p:ext uri="{BB962C8B-B14F-4D97-AF65-F5344CB8AC3E}">
        <p14:creationId xmlns:p14="http://schemas.microsoft.com/office/powerpoint/2010/main" val="91119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DF4F72D3-1526-4EEE-A811-AD2B51F7D9B3}"/>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Short Term Effects of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90AFF8DD-5E9B-47E5-9421-9B11AA30BEEB}"/>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heart rate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blood pressure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rate of breathing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muscle tension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perspiration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Increased metabolic activity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pic>
        <p:nvPicPr>
          <p:cNvPr id="5" name="Picture 4">
            <a:extLst>
              <a:ext uri="{FF2B5EF4-FFF2-40B4-BE49-F238E27FC236}">
                <a16:creationId xmlns:a16="http://schemas.microsoft.com/office/drawing/2014/main" id="{3E88420A-DC55-405E-9A39-D235FB14C828}"/>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5212702" y="1981200"/>
            <a:ext cx="2743200" cy="2743200"/>
          </a:xfrm>
          <a:prstGeom prst="rect">
            <a:avLst/>
          </a:prstGeom>
        </p:spPr>
      </p:pic>
    </p:spTree>
    <p:extLst>
      <p:ext uri="{BB962C8B-B14F-4D97-AF65-F5344CB8AC3E}">
        <p14:creationId xmlns:p14="http://schemas.microsoft.com/office/powerpoint/2010/main" val="23963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0362187B-4792-4D46-8BAA-6370BABCE5B0}"/>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Long Term Effects of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DEFC34B3-374E-4749-9E83-2448A44501EF}"/>
              </a:ext>
            </a:extLst>
          </p:cNvPr>
          <p:cNvSpPr txBox="1">
            <a:spLocks noChangeArrowheads="1"/>
          </p:cNvSpPr>
          <p:nvPr/>
        </p:nvSpPr>
        <p:spPr>
          <a:xfrm>
            <a:off x="457200" y="1752600"/>
            <a:ext cx="74676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Hypertension (high blood pressure)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Chronic pain (muscle tension)</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Suppressed immune system</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Colds and flu</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Symptoms of disease or illness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General sense of fatigue</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Insomnia</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Depression</a:t>
            </a:r>
            <a:endParaRPr kumimoji="0" lang="en-US" sz="2800" b="0" i="0" u="none" strike="noStrike" kern="1200" cap="none" spc="0" normalizeH="0" baseline="0" noProof="0" dirty="0">
              <a:ln>
                <a:noFill/>
              </a:ln>
              <a:solidFill>
                <a:srgbClr val="014471"/>
              </a:solidFill>
              <a:effectLst/>
              <a:uLnTx/>
              <a:uFillTx/>
              <a:latin typeface="Minion Pro"/>
              <a:ea typeface="+mn-ea"/>
              <a:cs typeface="+mn-cs"/>
            </a:endParaRPr>
          </a:p>
        </p:txBody>
      </p:sp>
    </p:spTree>
    <p:extLst>
      <p:ext uri="{BB962C8B-B14F-4D97-AF65-F5344CB8AC3E}">
        <p14:creationId xmlns:p14="http://schemas.microsoft.com/office/powerpoint/2010/main" val="121611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fontScale="92500"/>
          </a:bodyPr>
          <a:lstStyle/>
          <a:p>
            <a:r>
              <a:rPr lang="en-US" dirty="0"/>
              <a:t>Stress Management Techniques</a:t>
            </a:r>
          </a:p>
        </p:txBody>
      </p:sp>
      <p:sp>
        <p:nvSpPr>
          <p:cNvPr id="3" name="Rectangle 4">
            <a:extLst>
              <a:ext uri="{FF2B5EF4-FFF2-40B4-BE49-F238E27FC236}">
                <a16:creationId xmlns:a16="http://schemas.microsoft.com/office/drawing/2014/main" id="{EBB32329-80B5-436D-A30F-4BE5FF81D2AA}"/>
              </a:ext>
            </a:extLst>
          </p:cNvPr>
          <p:cNvSpPr txBox="1">
            <a:spLocks noChangeArrowheads="1"/>
          </p:cNvSpPr>
          <p:nvPr/>
        </p:nvSpPr>
        <p:spPr>
          <a:xfrm>
            <a:off x="396966" y="727075"/>
            <a:ext cx="7777163" cy="6445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300" b="1" i="0" u="none" strike="noStrike" kern="900" cap="none" spc="30" normalizeH="0" baseline="0" noProof="0">
                <a:ln>
                  <a:noFill/>
                </a:ln>
                <a:solidFill>
                  <a:sysClr val="windowText" lastClr="000000"/>
                </a:solidFill>
                <a:effectLst/>
                <a:uLnTx/>
                <a:uFillTx/>
                <a:latin typeface="Calibri"/>
                <a:ea typeface="+mj-ea"/>
                <a:cs typeface="+mj-cs"/>
              </a:rPr>
              <a:t>Tips for Managing Stress</a:t>
            </a:r>
            <a:endParaRPr kumimoji="0" lang="en-US" sz="3300" b="1" i="0" u="none" strike="noStrike" kern="900" cap="none" spc="30" normalizeH="0" baseline="0" noProof="0" dirty="0">
              <a:ln>
                <a:noFill/>
              </a:ln>
              <a:solidFill>
                <a:sysClr val="windowText" lastClr="000000"/>
              </a:solidFill>
              <a:effectLst/>
              <a:uLnTx/>
              <a:uFillTx/>
              <a:latin typeface="Minion Pro SmBd"/>
              <a:ea typeface="+mj-ea"/>
              <a:cs typeface="+mj-cs"/>
            </a:endParaRPr>
          </a:p>
        </p:txBody>
      </p:sp>
      <p:sp>
        <p:nvSpPr>
          <p:cNvPr id="4" name="Rectangle 5">
            <a:extLst>
              <a:ext uri="{FF2B5EF4-FFF2-40B4-BE49-F238E27FC236}">
                <a16:creationId xmlns:a16="http://schemas.microsoft.com/office/drawing/2014/main" id="{9B3C33B5-46E3-46F8-B86B-D43ABD04ECDA}"/>
              </a:ext>
            </a:extLst>
          </p:cNvPr>
          <p:cNvSpPr txBox="1">
            <a:spLocks noChangeArrowheads="1"/>
          </p:cNvSpPr>
          <p:nvPr/>
        </p:nvSpPr>
        <p:spPr>
          <a:xfrm>
            <a:off x="506963" y="1905000"/>
            <a:ext cx="8350068"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Get moving!  Do moderate daily exercise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Eat a well-balanced diet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Limit sugar and caffeine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Avoid tobacco, alcohol and drugs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Get at least 7 hours of sleep at night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Practice deep breathing  </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337573811"/>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docProps/app.xml><?xml version="1.0" encoding="utf-8"?>
<Properties xmlns="http://schemas.openxmlformats.org/officeDocument/2006/extended-properties" xmlns:vt="http://schemas.openxmlformats.org/officeDocument/2006/docPropsVTypes">
  <TotalTime>134</TotalTime>
  <Words>508</Words>
  <Application>Microsoft Office PowerPoint</Application>
  <PresentationFormat>On-screen Show (4:3)</PresentationFormat>
  <Paragraphs>102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Minion Pro</vt:lpstr>
      <vt:lpstr>Minion Pro SmBd</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24</cp:revision>
  <dcterms:created xsi:type="dcterms:W3CDTF">2017-07-18T17:52:21Z</dcterms:created>
  <dcterms:modified xsi:type="dcterms:W3CDTF">2021-08-30T18:58:47Z</dcterms:modified>
</cp:coreProperties>
</file>